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3" r:id="rId2"/>
    <p:sldId id="292" r:id="rId3"/>
    <p:sldId id="291" r:id="rId4"/>
    <p:sldId id="290" r:id="rId5"/>
    <p:sldId id="289" r:id="rId6"/>
    <p:sldId id="288" r:id="rId7"/>
    <p:sldId id="287" r:id="rId8"/>
    <p:sldId id="286" r:id="rId9"/>
    <p:sldId id="285" r:id="rId10"/>
    <p:sldId id="284" r:id="rId11"/>
    <p:sldId id="283" r:id="rId12"/>
    <p:sldId id="282" r:id="rId13"/>
    <p:sldId id="281" r:id="rId14"/>
    <p:sldId id="280" r:id="rId15"/>
    <p:sldId id="279" r:id="rId16"/>
    <p:sldId id="278" r:id="rId17"/>
    <p:sldId id="277" r:id="rId18"/>
    <p:sldId id="276" r:id="rId19"/>
    <p:sldId id="275" r:id="rId20"/>
  </p:sldIdLst>
  <p:sldSz cx="7200900" cy="10693400"/>
  <p:notesSz cx="72009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79" d="100"/>
          <a:sy n="79" d="100"/>
        </p:scale>
        <p:origin x="3624" y="2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448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692297F2-6A64-9F4C-A1B2-C7527C088A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21025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7B4D1F3-B4DB-1E4D-B1EF-27F301BF625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78288" y="0"/>
            <a:ext cx="3121025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9BB473-C35C-794B-9CD4-C2A236B81FBA}" type="datetimeFigureOut">
              <a:rPr lang="fr-FR" smtClean="0"/>
              <a:t>20/07/2019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5AADC8A-F18F-7948-998F-9818B1E87E2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10156825"/>
            <a:ext cx="3121025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19A1879-DD61-ED41-A3AD-3611409E36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78288" y="10156825"/>
            <a:ext cx="3121025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3E9FB-A861-E847-9596-66369E36DEC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3095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21025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78288" y="0"/>
            <a:ext cx="3121025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112D6B-5D50-3442-B1F7-384BC2935B44}" type="datetimeFigureOut">
              <a:rPr lang="fr-FR" smtClean="0"/>
              <a:t>20/07/2019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86013" y="1336675"/>
            <a:ext cx="242887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20725" y="5146675"/>
            <a:ext cx="575945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121025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78288" y="10156825"/>
            <a:ext cx="3121025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830E9-F0B3-9843-A684-B11B1B7042B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5827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40067" y="3314954"/>
            <a:ext cx="612076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80135" y="5988304"/>
            <a:ext cx="504063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60045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708463" y="2459482"/>
            <a:ext cx="3132391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60045" y="427736"/>
            <a:ext cx="648081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0045" y="2459482"/>
            <a:ext cx="648081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448306" y="9944862"/>
            <a:ext cx="2304288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60045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184648" y="9944862"/>
            <a:ext cx="1656207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70E43184-F997-744C-AFB5-15C391FC8571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00900" cy="106934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29F4B44-163D-E840-BE38-2673493E8EF7}"/>
              </a:ext>
            </a:extLst>
          </p:cNvPr>
          <p:cNvSpPr/>
          <p:nvPr/>
        </p:nvSpPr>
        <p:spPr>
          <a:xfrm>
            <a:off x="360555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01E3AADC-4F70-1C4E-B06C-68511AA5EC61}"/>
              </a:ext>
            </a:extLst>
          </p:cNvPr>
          <p:cNvSpPr txBox="1"/>
          <p:nvPr/>
        </p:nvSpPr>
        <p:spPr>
          <a:xfrm>
            <a:off x="423527" y="319538"/>
            <a:ext cx="44323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stratégiques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opérés par l’entreprise</a:t>
            </a:r>
            <a:r>
              <a:rPr sz="1600" b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étapes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 décision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73467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823E30E9-1F46-4541-99A6-8BDEA6A12544}"/>
              </a:ext>
            </a:extLst>
          </p:cNvPr>
          <p:cNvSpPr/>
          <p:nvPr/>
        </p:nvSpPr>
        <p:spPr>
          <a:xfrm>
            <a:off x="1816799" y="3838641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1227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EB9947DB-4A32-FA41-A397-AC3D16EE8787}"/>
              </a:ext>
            </a:extLst>
          </p:cNvPr>
          <p:cNvSpPr/>
          <p:nvPr/>
        </p:nvSpPr>
        <p:spPr>
          <a:xfrm>
            <a:off x="1754506" y="37725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EDB7443E-05A8-F048-B5AA-23D14768A423}"/>
              </a:ext>
            </a:extLst>
          </p:cNvPr>
          <p:cNvSpPr/>
          <p:nvPr/>
        </p:nvSpPr>
        <p:spPr>
          <a:xfrm>
            <a:off x="918404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4" h="161289">
                <a:moveTo>
                  <a:pt x="349783" y="1612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8298C77A-2CB8-7B4B-9F0E-C51AEE95CD72}"/>
              </a:ext>
            </a:extLst>
          </p:cNvPr>
          <p:cNvSpPr/>
          <p:nvPr/>
        </p:nvSpPr>
        <p:spPr>
          <a:xfrm>
            <a:off x="858394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86918" y="0"/>
                </a:moveTo>
                <a:lnTo>
                  <a:pt x="0" y="28524"/>
                </a:lnTo>
                <a:lnTo>
                  <a:pt x="34772" y="113131"/>
                </a:lnTo>
                <a:lnTo>
                  <a:pt x="869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EE5C195B-1F89-1A46-A2BF-7C2917C00E31}"/>
              </a:ext>
            </a:extLst>
          </p:cNvPr>
          <p:cNvSpPr/>
          <p:nvPr/>
        </p:nvSpPr>
        <p:spPr>
          <a:xfrm>
            <a:off x="2358325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89">
                <a:moveTo>
                  <a:pt x="0" y="161213"/>
                </a:moveTo>
                <a:lnTo>
                  <a:pt x="34978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55A20866-935B-6A4B-A0DB-644309C68400}"/>
              </a:ext>
            </a:extLst>
          </p:cNvPr>
          <p:cNvSpPr/>
          <p:nvPr/>
        </p:nvSpPr>
        <p:spPr>
          <a:xfrm>
            <a:off x="2681198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0" y="0"/>
                </a:moveTo>
                <a:lnTo>
                  <a:pt x="52146" y="113131"/>
                </a:lnTo>
                <a:lnTo>
                  <a:pt x="86918" y="28524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D45DE7AF-007E-1847-9186-3D6CCAD5BF29}"/>
              </a:ext>
            </a:extLst>
          </p:cNvPr>
          <p:cNvSpPr/>
          <p:nvPr/>
        </p:nvSpPr>
        <p:spPr>
          <a:xfrm>
            <a:off x="1816799" y="4384715"/>
            <a:ext cx="0" cy="450215"/>
          </a:xfrm>
          <a:custGeom>
            <a:avLst/>
            <a:gdLst/>
            <a:ahLst/>
            <a:cxnLst/>
            <a:rect l="l" t="t" r="r" b="b"/>
            <a:pathLst>
              <a:path h="450214">
                <a:moveTo>
                  <a:pt x="0" y="4501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84B2E7EB-BF2D-9149-83A7-903582B9912F}"/>
              </a:ext>
            </a:extLst>
          </p:cNvPr>
          <p:cNvSpPr/>
          <p:nvPr/>
        </p:nvSpPr>
        <p:spPr>
          <a:xfrm>
            <a:off x="1754506" y="483391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2925941E-1191-754D-843C-F0292E049FBF}"/>
              </a:ext>
            </a:extLst>
          </p:cNvPr>
          <p:cNvSpPr/>
          <p:nvPr/>
        </p:nvSpPr>
        <p:spPr>
          <a:xfrm>
            <a:off x="1754506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FDA91AC0-8C7D-4745-B8EB-F931581DFB7A}"/>
              </a:ext>
            </a:extLst>
          </p:cNvPr>
          <p:cNvSpPr/>
          <p:nvPr/>
        </p:nvSpPr>
        <p:spPr>
          <a:xfrm>
            <a:off x="5084145" y="4384708"/>
            <a:ext cx="0" cy="231140"/>
          </a:xfrm>
          <a:custGeom>
            <a:avLst/>
            <a:gdLst/>
            <a:ahLst/>
            <a:cxnLst/>
            <a:rect l="l" t="t" r="r" b="b"/>
            <a:pathLst>
              <a:path h="231139">
                <a:moveTo>
                  <a:pt x="0" y="23079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07C11855-5686-2E43-847A-07C41755D777}"/>
              </a:ext>
            </a:extLst>
          </p:cNvPr>
          <p:cNvSpPr/>
          <p:nvPr/>
        </p:nvSpPr>
        <p:spPr>
          <a:xfrm>
            <a:off x="5021851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FAC4076C-A7F9-C042-80D7-A6236AD6229C}"/>
              </a:ext>
            </a:extLst>
          </p:cNvPr>
          <p:cNvSpPr/>
          <p:nvPr/>
        </p:nvSpPr>
        <p:spPr>
          <a:xfrm>
            <a:off x="4083507" y="4123434"/>
            <a:ext cx="162560" cy="0"/>
          </a:xfrm>
          <a:custGeom>
            <a:avLst/>
            <a:gdLst/>
            <a:ahLst/>
            <a:cxnLst/>
            <a:rect l="l" t="t" r="r" b="b"/>
            <a:pathLst>
              <a:path w="162560">
                <a:moveTo>
                  <a:pt x="0" y="0"/>
                </a:moveTo>
                <a:lnTo>
                  <a:pt x="16239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826C39D1-B994-7C43-A8E8-CD0D5DC60CA7}"/>
              </a:ext>
            </a:extLst>
          </p:cNvPr>
          <p:cNvSpPr/>
          <p:nvPr/>
        </p:nvSpPr>
        <p:spPr>
          <a:xfrm>
            <a:off x="4244980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A5EE5C38-0657-D04B-9679-4200858B05B3}"/>
              </a:ext>
            </a:extLst>
          </p:cNvPr>
          <p:cNvSpPr/>
          <p:nvPr/>
        </p:nvSpPr>
        <p:spPr>
          <a:xfrm>
            <a:off x="2590471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66992" y="0"/>
                </a:moveTo>
                <a:lnTo>
                  <a:pt x="0" y="62293"/>
                </a:lnTo>
                <a:lnTo>
                  <a:pt x="66992" y="124586"/>
                </a:lnTo>
                <a:lnTo>
                  <a:pt x="6699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8DB37BDD-0F5A-6844-B4DD-A0027737C880}"/>
              </a:ext>
            </a:extLst>
          </p:cNvPr>
          <p:cNvSpPr/>
          <p:nvPr/>
        </p:nvSpPr>
        <p:spPr>
          <a:xfrm>
            <a:off x="2590471" y="5018617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66992" y="0"/>
                </a:moveTo>
                <a:lnTo>
                  <a:pt x="0" y="62293"/>
                </a:lnTo>
                <a:lnTo>
                  <a:pt x="66992" y="124586"/>
                </a:lnTo>
                <a:lnTo>
                  <a:pt x="6699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DD0EF279-0F73-DB49-AC42-7E2C8BFEF094}"/>
              </a:ext>
            </a:extLst>
          </p:cNvPr>
          <p:cNvSpPr/>
          <p:nvPr/>
        </p:nvSpPr>
        <p:spPr>
          <a:xfrm>
            <a:off x="360555" y="295260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329E7884-A4AB-2C41-A321-61E3437E7D1E}"/>
              </a:ext>
            </a:extLst>
          </p:cNvPr>
          <p:cNvSpPr txBox="1"/>
          <p:nvPr/>
        </p:nvSpPr>
        <p:spPr>
          <a:xfrm>
            <a:off x="423527" y="2980111"/>
            <a:ext cx="2082164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stratégies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globales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DC66176A-84B5-A340-8A82-B7FD55164F8A}"/>
              </a:ext>
            </a:extLst>
          </p:cNvPr>
          <p:cNvSpPr/>
          <p:nvPr/>
        </p:nvSpPr>
        <p:spPr>
          <a:xfrm>
            <a:off x="360555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B33A8DF3-8119-824C-9069-B6A51EF73CCC}"/>
              </a:ext>
            </a:extLst>
          </p:cNvPr>
          <p:cNvSpPr txBox="1"/>
          <p:nvPr/>
        </p:nvSpPr>
        <p:spPr>
          <a:xfrm>
            <a:off x="423527" y="319538"/>
            <a:ext cx="44323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stratégiques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opérés par l’entreprise</a:t>
            </a:r>
            <a:r>
              <a:rPr sz="1600" b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étapes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 décision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1DF303AA-189D-AC4A-A095-0535C6787B9D}"/>
              </a:ext>
            </a:extLst>
          </p:cNvPr>
          <p:cNvSpPr/>
          <p:nvPr/>
        </p:nvSpPr>
        <p:spPr>
          <a:xfrm>
            <a:off x="360558" y="1474297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D997111E-7AEA-0942-86B1-FB24256B7DEF}"/>
              </a:ext>
            </a:extLst>
          </p:cNvPr>
          <p:cNvSpPr txBox="1"/>
          <p:nvPr/>
        </p:nvSpPr>
        <p:spPr>
          <a:xfrm>
            <a:off x="429766" y="1517448"/>
            <a:ext cx="176339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4659">
              <a:lnSpc>
                <a:spcPct val="100000"/>
              </a:lnSpc>
              <a:spcBef>
                <a:spcPts val="100"/>
              </a:spcBef>
            </a:pP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Trois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étapes</a:t>
            </a:r>
            <a:endParaRPr sz="115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dans la prise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décision  (H. Simon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J.</a:t>
            </a:r>
            <a:r>
              <a:rPr sz="115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March)</a:t>
            </a:r>
            <a:endParaRPr sz="1150">
              <a:latin typeface="Arial"/>
              <a:cs typeface="Arial"/>
            </a:endParaRPr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65AFC47C-70AE-C147-A485-720936401263}"/>
              </a:ext>
            </a:extLst>
          </p:cNvPr>
          <p:cNvSpPr/>
          <p:nvPr/>
        </p:nvSpPr>
        <p:spPr>
          <a:xfrm>
            <a:off x="2304552" y="1474297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862D7432-05F7-1B4F-AAB7-0FAF1991C319}"/>
              </a:ext>
            </a:extLst>
          </p:cNvPr>
          <p:cNvSpPr txBox="1"/>
          <p:nvPr/>
        </p:nvSpPr>
        <p:spPr>
          <a:xfrm>
            <a:off x="2327851" y="1552423"/>
            <a:ext cx="42983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Recensement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stratégies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possibles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Détermination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conséquences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chacune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d’elles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Choix 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meilleure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tenu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contraintes (Herbert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Simon)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7EAB09B3-533D-194F-9F7B-4F00345C123C}"/>
              </a:ext>
            </a:extLst>
          </p:cNvPr>
          <p:cNvSpPr/>
          <p:nvPr/>
        </p:nvSpPr>
        <p:spPr>
          <a:xfrm>
            <a:off x="360551" y="2164312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39C37893-C4A3-A44F-9B4C-53C6CA280AA1}"/>
              </a:ext>
            </a:extLst>
          </p:cNvPr>
          <p:cNvSpPr txBox="1"/>
          <p:nvPr/>
        </p:nvSpPr>
        <p:spPr>
          <a:xfrm>
            <a:off x="502749" y="2207463"/>
            <a:ext cx="161671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Choix entre stratégies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délibérée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émergente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(H.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Mintzberg)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6F8ADB3C-551B-7A47-B97A-2D800763400D}"/>
              </a:ext>
            </a:extLst>
          </p:cNvPr>
          <p:cNvSpPr/>
          <p:nvPr/>
        </p:nvSpPr>
        <p:spPr>
          <a:xfrm>
            <a:off x="2304552" y="2164312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E6F37E56-230D-1645-956C-A98EEE24105D}"/>
              </a:ext>
            </a:extLst>
          </p:cNvPr>
          <p:cNvSpPr txBox="1"/>
          <p:nvPr/>
        </p:nvSpPr>
        <p:spPr>
          <a:xfrm>
            <a:off x="2327851" y="2242437"/>
            <a:ext cx="38112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délibérée est planifiée par 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  <a:p>
            <a:pPr marL="92075" marR="5080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émergente est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choisie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s’adapter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permanence  aux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modifications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DB07FA72-4EA0-A543-9825-63896A321BB8}"/>
              </a:ext>
            </a:extLst>
          </p:cNvPr>
          <p:cNvSpPr/>
          <p:nvPr/>
        </p:nvSpPr>
        <p:spPr>
          <a:xfrm>
            <a:off x="4310140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29" h="396239">
                <a:moveTo>
                  <a:pt x="1476006" y="0"/>
                </a:moveTo>
                <a:lnTo>
                  <a:pt x="72009" y="0"/>
                </a:lnTo>
                <a:lnTo>
                  <a:pt x="44051" y="5682"/>
                </a:lnTo>
                <a:lnTo>
                  <a:pt x="21155" y="21155"/>
                </a:lnTo>
                <a:lnTo>
                  <a:pt x="5682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2" y="351957"/>
                </a:lnTo>
                <a:lnTo>
                  <a:pt x="21155" y="374850"/>
                </a:lnTo>
                <a:lnTo>
                  <a:pt x="44051" y="390317"/>
                </a:lnTo>
                <a:lnTo>
                  <a:pt x="72009" y="395998"/>
                </a:lnTo>
                <a:lnTo>
                  <a:pt x="1476006" y="395998"/>
                </a:lnTo>
                <a:lnTo>
                  <a:pt x="1503963" y="390317"/>
                </a:lnTo>
                <a:lnTo>
                  <a:pt x="1526860" y="374850"/>
                </a:lnTo>
                <a:lnTo>
                  <a:pt x="1542332" y="351957"/>
                </a:lnTo>
                <a:lnTo>
                  <a:pt x="1548015" y="324002"/>
                </a:lnTo>
                <a:lnTo>
                  <a:pt x="1548015" y="72008"/>
                </a:lnTo>
                <a:lnTo>
                  <a:pt x="1542332" y="44051"/>
                </a:lnTo>
                <a:lnTo>
                  <a:pt x="1526860" y="21155"/>
                </a:lnTo>
                <a:lnTo>
                  <a:pt x="1503963" y="5682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1F9D136F-E7A3-6F46-A2C8-73EDD1E62260}"/>
              </a:ext>
            </a:extLst>
          </p:cNvPr>
          <p:cNvSpPr txBox="1"/>
          <p:nvPr/>
        </p:nvSpPr>
        <p:spPr>
          <a:xfrm>
            <a:off x="4451630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Diversification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2A40A572-E4D4-4548-8756-FB23B6573A7A}"/>
              </a:ext>
            </a:extLst>
          </p:cNvPr>
          <p:cNvSpPr/>
          <p:nvPr/>
        </p:nvSpPr>
        <p:spPr>
          <a:xfrm>
            <a:off x="1042475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30" h="396239">
                <a:moveTo>
                  <a:pt x="147599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0" y="351957"/>
                </a:lnTo>
                <a:lnTo>
                  <a:pt x="21148" y="374850"/>
                </a:lnTo>
                <a:lnTo>
                  <a:pt x="44041" y="390317"/>
                </a:lnTo>
                <a:lnTo>
                  <a:pt x="71996" y="395998"/>
                </a:lnTo>
                <a:lnTo>
                  <a:pt x="1475994" y="395998"/>
                </a:lnTo>
                <a:lnTo>
                  <a:pt x="1503951" y="390317"/>
                </a:lnTo>
                <a:lnTo>
                  <a:pt x="1526847" y="374850"/>
                </a:lnTo>
                <a:lnTo>
                  <a:pt x="1542320" y="351957"/>
                </a:lnTo>
                <a:lnTo>
                  <a:pt x="1548003" y="324002"/>
                </a:lnTo>
                <a:lnTo>
                  <a:pt x="1548003" y="72008"/>
                </a:lnTo>
                <a:lnTo>
                  <a:pt x="1542320" y="44051"/>
                </a:lnTo>
                <a:lnTo>
                  <a:pt x="1526847" y="21155"/>
                </a:lnTo>
                <a:lnTo>
                  <a:pt x="1503951" y="5682"/>
                </a:lnTo>
                <a:lnTo>
                  <a:pt x="1475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2481F498-E450-2A41-A592-4AAD55496C30}"/>
              </a:ext>
            </a:extLst>
          </p:cNvPr>
          <p:cNvSpPr txBox="1"/>
          <p:nvPr/>
        </p:nvSpPr>
        <p:spPr>
          <a:xfrm>
            <a:off x="1183966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Spécialisation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F0DB598C-F9FB-FD41-8FAA-901FBEFB1ABE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3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7AFF5EB7-5F64-F546-9C67-E5666F468676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9F1EFDF0-6EE2-3F49-9CCD-5700DBA1B285}"/>
              </a:ext>
            </a:extLst>
          </p:cNvPr>
          <p:cNvSpPr txBox="1"/>
          <p:nvPr/>
        </p:nvSpPr>
        <p:spPr>
          <a:xfrm>
            <a:off x="522245" y="3399416"/>
            <a:ext cx="1701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" marR="5080" indent="-22860">
              <a:lnSpc>
                <a:spcPct val="100000"/>
              </a:lnSpc>
              <a:spcBef>
                <a:spcPts val="100"/>
              </a:spcBef>
              <a:tabLst>
                <a:tab pos="888365" algn="l"/>
                <a:tab pos="100584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Pénétration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Développement 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	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produits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EBB5C0D3-DC65-BF4B-95DE-546B0DB6498C}"/>
              </a:ext>
            </a:extLst>
          </p:cNvPr>
          <p:cNvSpPr/>
          <p:nvPr/>
        </p:nvSpPr>
        <p:spPr>
          <a:xfrm>
            <a:off x="1333649" y="3337386"/>
            <a:ext cx="965835" cy="432434"/>
          </a:xfrm>
          <a:custGeom>
            <a:avLst/>
            <a:gdLst/>
            <a:ahLst/>
            <a:cxnLst/>
            <a:rect l="l" t="t" r="r" b="b"/>
            <a:pathLst>
              <a:path w="965835" h="432435">
                <a:moveTo>
                  <a:pt x="0" y="360006"/>
                </a:moveTo>
                <a:lnTo>
                  <a:pt x="6186" y="387961"/>
                </a:lnTo>
                <a:lnTo>
                  <a:pt x="23031" y="410854"/>
                </a:lnTo>
                <a:lnTo>
                  <a:pt x="47963" y="426322"/>
                </a:lnTo>
                <a:lnTo>
                  <a:pt x="78409" y="432003"/>
                </a:lnTo>
                <a:lnTo>
                  <a:pt x="887234" y="432003"/>
                </a:lnTo>
                <a:lnTo>
                  <a:pt x="917681" y="426322"/>
                </a:lnTo>
                <a:lnTo>
                  <a:pt x="942613" y="410854"/>
                </a:lnTo>
                <a:lnTo>
                  <a:pt x="959458" y="387961"/>
                </a:lnTo>
                <a:lnTo>
                  <a:pt x="965644" y="360006"/>
                </a:lnTo>
                <a:lnTo>
                  <a:pt x="965644" y="72008"/>
                </a:lnTo>
                <a:lnTo>
                  <a:pt x="959458" y="44051"/>
                </a:lnTo>
                <a:lnTo>
                  <a:pt x="942613" y="21155"/>
                </a:lnTo>
                <a:lnTo>
                  <a:pt x="917681" y="5682"/>
                </a:lnTo>
                <a:lnTo>
                  <a:pt x="887234" y="0"/>
                </a:lnTo>
                <a:lnTo>
                  <a:pt x="78409" y="0"/>
                </a:lnTo>
                <a:lnTo>
                  <a:pt x="47963" y="5682"/>
                </a:lnTo>
                <a:lnTo>
                  <a:pt x="23031" y="21155"/>
                </a:lnTo>
                <a:lnTo>
                  <a:pt x="6186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0AD0CBEB-3F8F-B148-8379-781344B3512F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17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52BFEBE3-7EEE-8A41-BEBF-A8F940542B4C}"/>
              </a:ext>
            </a:extLst>
          </p:cNvPr>
          <p:cNvSpPr txBox="1"/>
          <p:nvPr/>
        </p:nvSpPr>
        <p:spPr>
          <a:xfrm>
            <a:off x="2515355" y="3399416"/>
            <a:ext cx="565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415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Extension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00">
              <a:latin typeface="Arial"/>
              <a:cs typeface="Arial"/>
            </a:endParaRPr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CD770007-FD75-A34B-9A9E-1F2B9B25610C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A9C7BCB6-91EA-D04C-874D-CE431F13F039}"/>
              </a:ext>
            </a:extLst>
          </p:cNvPr>
          <p:cNvSpPr/>
          <p:nvPr/>
        </p:nvSpPr>
        <p:spPr>
          <a:xfrm>
            <a:off x="1042475" y="4900905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30" h="396239">
                <a:moveTo>
                  <a:pt x="147600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24002"/>
                </a:lnTo>
                <a:lnTo>
                  <a:pt x="5680" y="351957"/>
                </a:lnTo>
                <a:lnTo>
                  <a:pt x="21148" y="374850"/>
                </a:lnTo>
                <a:lnTo>
                  <a:pt x="44041" y="390317"/>
                </a:lnTo>
                <a:lnTo>
                  <a:pt x="71996" y="395998"/>
                </a:lnTo>
                <a:lnTo>
                  <a:pt x="1476006" y="395998"/>
                </a:lnTo>
                <a:lnTo>
                  <a:pt x="1503956" y="390317"/>
                </a:lnTo>
                <a:lnTo>
                  <a:pt x="1526849" y="374850"/>
                </a:lnTo>
                <a:lnTo>
                  <a:pt x="1542320" y="351957"/>
                </a:lnTo>
                <a:lnTo>
                  <a:pt x="1548003" y="324002"/>
                </a:lnTo>
                <a:lnTo>
                  <a:pt x="1548003" y="71996"/>
                </a:lnTo>
                <a:lnTo>
                  <a:pt x="1542320" y="44041"/>
                </a:lnTo>
                <a:lnTo>
                  <a:pt x="1526849" y="21148"/>
                </a:lnTo>
                <a:lnTo>
                  <a:pt x="1503956" y="5680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B457815E-7FC6-6C41-B49D-7119CB0A80DA}"/>
              </a:ext>
            </a:extLst>
          </p:cNvPr>
          <p:cNvSpPr txBox="1"/>
          <p:nvPr/>
        </p:nvSpPr>
        <p:spPr>
          <a:xfrm>
            <a:off x="1183966" y="4936859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Intégration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verticale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A20AF72B-EE7E-2A4D-9F12-557E3FA29245}"/>
              </a:ext>
            </a:extLst>
          </p:cNvPr>
          <p:cNvSpPr txBox="1"/>
          <p:nvPr/>
        </p:nvSpPr>
        <p:spPr>
          <a:xfrm>
            <a:off x="1150075" y="5534027"/>
            <a:ext cx="3562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Amont</a:t>
            </a:r>
            <a:endParaRPr sz="900">
              <a:latin typeface="Arial"/>
              <a:cs typeface="Arial"/>
            </a:endParaRPr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16F61628-2C7D-0342-8CE4-3EE7A4B597C3}"/>
              </a:ext>
            </a:extLst>
          </p:cNvPr>
          <p:cNvSpPr/>
          <p:nvPr/>
        </p:nvSpPr>
        <p:spPr>
          <a:xfrm>
            <a:off x="888720" y="5489826"/>
            <a:ext cx="887094" cy="259715"/>
          </a:xfrm>
          <a:custGeom>
            <a:avLst/>
            <a:gdLst/>
            <a:ahLst/>
            <a:cxnLst/>
            <a:rect l="l" t="t" r="r" b="b"/>
            <a:pathLst>
              <a:path w="887094" h="259714">
                <a:moveTo>
                  <a:pt x="0" y="187198"/>
                </a:moveTo>
                <a:lnTo>
                  <a:pt x="5680" y="215153"/>
                </a:lnTo>
                <a:lnTo>
                  <a:pt x="21148" y="238045"/>
                </a:lnTo>
                <a:lnTo>
                  <a:pt x="44041" y="253513"/>
                </a:lnTo>
                <a:lnTo>
                  <a:pt x="71996" y="259194"/>
                </a:lnTo>
                <a:lnTo>
                  <a:pt x="814730" y="259194"/>
                </a:lnTo>
                <a:lnTo>
                  <a:pt x="842685" y="253513"/>
                </a:lnTo>
                <a:lnTo>
                  <a:pt x="865578" y="238045"/>
                </a:lnTo>
                <a:lnTo>
                  <a:pt x="881045" y="215153"/>
                </a:lnTo>
                <a:lnTo>
                  <a:pt x="886726" y="187198"/>
                </a:lnTo>
                <a:lnTo>
                  <a:pt x="886726" y="71996"/>
                </a:lnTo>
                <a:lnTo>
                  <a:pt x="881045" y="44041"/>
                </a:lnTo>
                <a:lnTo>
                  <a:pt x="865578" y="21148"/>
                </a:lnTo>
                <a:lnTo>
                  <a:pt x="842685" y="5680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8719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CADC7D0C-6830-864D-B69C-CF86F7D76F34}"/>
              </a:ext>
            </a:extLst>
          </p:cNvPr>
          <p:cNvSpPr/>
          <p:nvPr/>
        </p:nvSpPr>
        <p:spPr>
          <a:xfrm>
            <a:off x="1042003" y="4471501"/>
            <a:ext cx="4816475" cy="288290"/>
          </a:xfrm>
          <a:custGeom>
            <a:avLst/>
            <a:gdLst/>
            <a:ahLst/>
            <a:cxnLst/>
            <a:rect l="l" t="t" r="r" b="b"/>
            <a:pathLst>
              <a:path w="4816475" h="288289">
                <a:moveTo>
                  <a:pt x="4744135" y="0"/>
                </a:moveTo>
                <a:lnTo>
                  <a:pt x="72009" y="0"/>
                </a:lnTo>
                <a:lnTo>
                  <a:pt x="44046" y="5682"/>
                </a:lnTo>
                <a:lnTo>
                  <a:pt x="21150" y="21155"/>
                </a:lnTo>
                <a:lnTo>
                  <a:pt x="5681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9" y="287997"/>
                </a:lnTo>
                <a:lnTo>
                  <a:pt x="4744135" y="287997"/>
                </a:lnTo>
                <a:lnTo>
                  <a:pt x="4772092" y="282317"/>
                </a:lnTo>
                <a:lnTo>
                  <a:pt x="4794989" y="266849"/>
                </a:lnTo>
                <a:lnTo>
                  <a:pt x="4810461" y="243956"/>
                </a:lnTo>
                <a:lnTo>
                  <a:pt x="4816144" y="216001"/>
                </a:lnTo>
                <a:lnTo>
                  <a:pt x="4816144" y="72008"/>
                </a:lnTo>
                <a:lnTo>
                  <a:pt x="4810461" y="44051"/>
                </a:lnTo>
                <a:lnTo>
                  <a:pt x="4794989" y="21155"/>
                </a:lnTo>
                <a:lnTo>
                  <a:pt x="4772092" y="5682"/>
                </a:lnTo>
                <a:lnTo>
                  <a:pt x="474413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DAEAA7EA-4955-D44C-9B99-B6C61FFA7892}"/>
              </a:ext>
            </a:extLst>
          </p:cNvPr>
          <p:cNvSpPr txBox="1"/>
          <p:nvPr/>
        </p:nvSpPr>
        <p:spPr>
          <a:xfrm>
            <a:off x="2764219" y="4509918"/>
            <a:ext cx="136525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Stratégies</a:t>
            </a:r>
            <a:r>
              <a:rPr sz="115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globales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346C7488-F235-9C45-AB8D-CCAC46FA65DE}"/>
              </a:ext>
            </a:extLst>
          </p:cNvPr>
          <p:cNvSpPr txBox="1"/>
          <p:nvPr/>
        </p:nvSpPr>
        <p:spPr>
          <a:xfrm>
            <a:off x="2173883" y="5534027"/>
            <a:ext cx="2457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val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8F8F7FDD-6430-684A-BE5C-1E627768C68A}"/>
              </a:ext>
            </a:extLst>
          </p:cNvPr>
          <p:cNvSpPr/>
          <p:nvPr/>
        </p:nvSpPr>
        <p:spPr>
          <a:xfrm>
            <a:off x="1857499" y="5489826"/>
            <a:ext cx="887094" cy="259715"/>
          </a:xfrm>
          <a:custGeom>
            <a:avLst/>
            <a:gdLst/>
            <a:ahLst/>
            <a:cxnLst/>
            <a:rect l="l" t="t" r="r" b="b"/>
            <a:pathLst>
              <a:path w="887094" h="259714">
                <a:moveTo>
                  <a:pt x="0" y="187198"/>
                </a:moveTo>
                <a:lnTo>
                  <a:pt x="5680" y="215153"/>
                </a:lnTo>
                <a:lnTo>
                  <a:pt x="21148" y="238045"/>
                </a:lnTo>
                <a:lnTo>
                  <a:pt x="44041" y="253513"/>
                </a:lnTo>
                <a:lnTo>
                  <a:pt x="71996" y="259194"/>
                </a:lnTo>
                <a:lnTo>
                  <a:pt x="814730" y="259194"/>
                </a:lnTo>
                <a:lnTo>
                  <a:pt x="842685" y="253513"/>
                </a:lnTo>
                <a:lnTo>
                  <a:pt x="865578" y="238045"/>
                </a:lnTo>
                <a:lnTo>
                  <a:pt x="881045" y="215153"/>
                </a:lnTo>
                <a:lnTo>
                  <a:pt x="886726" y="187198"/>
                </a:lnTo>
                <a:lnTo>
                  <a:pt x="886726" y="71996"/>
                </a:lnTo>
                <a:lnTo>
                  <a:pt x="881045" y="44041"/>
                </a:lnTo>
                <a:lnTo>
                  <a:pt x="865578" y="21148"/>
                </a:lnTo>
                <a:lnTo>
                  <a:pt x="842685" y="5680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8719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CE31DAC4-E33A-7E49-9A04-2B50E2EF7994}"/>
              </a:ext>
            </a:extLst>
          </p:cNvPr>
          <p:cNvSpPr txBox="1"/>
          <p:nvPr/>
        </p:nvSpPr>
        <p:spPr>
          <a:xfrm>
            <a:off x="2643845" y="4025341"/>
            <a:ext cx="1365250" cy="1778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500" u="sng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   </a:t>
            </a:r>
            <a:r>
              <a:rPr sz="1500" u="sng" spc="-187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</a:t>
            </a:r>
            <a:r>
              <a:rPr sz="1500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500" spc="187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Choix du ou des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DAS</a:t>
            </a:r>
            <a:endParaRPr sz="900">
              <a:latin typeface="Arial"/>
              <a:cs typeface="Arial"/>
            </a:endParaRPr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A7B8AB08-C405-FE43-A3E7-7AEBF7D829C6}"/>
              </a:ext>
            </a:extLst>
          </p:cNvPr>
          <p:cNvSpPr txBox="1"/>
          <p:nvPr/>
        </p:nvSpPr>
        <p:spPr>
          <a:xfrm>
            <a:off x="2643852" y="4936859"/>
            <a:ext cx="1327785" cy="307975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ts val="1060"/>
              </a:lnSpc>
              <a:spcBef>
                <a:spcPts val="200"/>
              </a:spcBef>
              <a:tabLst>
                <a:tab pos="191135" algn="l"/>
              </a:tabLst>
            </a:pPr>
            <a:r>
              <a:rPr sz="1000" u="sng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1000" spc="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Choix des</a:t>
            </a:r>
            <a:r>
              <a:rPr sz="1350" spc="-112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baseline="3086" dirty="0">
                <a:solidFill>
                  <a:srgbClr val="231F20"/>
                </a:solidFill>
                <a:latin typeface="Arial"/>
                <a:cs typeface="Arial"/>
              </a:rPr>
              <a:t>frontières</a:t>
            </a:r>
            <a:endParaRPr sz="1350" baseline="3086">
              <a:latin typeface="Arial"/>
              <a:cs typeface="Arial"/>
            </a:endParaRPr>
          </a:p>
          <a:p>
            <a:pPr marL="447040">
              <a:lnSpc>
                <a:spcPts val="1060"/>
              </a:lnSpc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900">
              <a:latin typeface="Arial"/>
              <a:cs typeface="Arial"/>
            </a:endParaRPr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668C62CB-16B9-7543-A275-6BCCD096E8DF}"/>
              </a:ext>
            </a:extLst>
          </p:cNvPr>
          <p:cNvSpPr/>
          <p:nvPr/>
        </p:nvSpPr>
        <p:spPr>
          <a:xfrm>
            <a:off x="1334808" y="5296772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6BF22066-7841-424E-8FC4-3BFE0E4FBFE6}"/>
              </a:ext>
            </a:extLst>
          </p:cNvPr>
          <p:cNvSpPr/>
          <p:nvPr/>
        </p:nvSpPr>
        <p:spPr>
          <a:xfrm>
            <a:off x="1272514" y="541864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091A07EB-90BB-9145-81C8-3B7A783C2A54}"/>
              </a:ext>
            </a:extLst>
          </p:cNvPr>
          <p:cNvSpPr/>
          <p:nvPr/>
        </p:nvSpPr>
        <p:spPr>
          <a:xfrm>
            <a:off x="2296264" y="5296772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C65538D8-5ED6-A845-BFF5-AC63B0B58572}"/>
              </a:ext>
            </a:extLst>
          </p:cNvPr>
          <p:cNvSpPr/>
          <p:nvPr/>
        </p:nvSpPr>
        <p:spPr>
          <a:xfrm>
            <a:off x="2233970" y="541864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77B8FA85-4C1B-4740-B793-F45B8A02A07D}"/>
              </a:ext>
            </a:extLst>
          </p:cNvPr>
          <p:cNvSpPr/>
          <p:nvPr/>
        </p:nvSpPr>
        <p:spPr>
          <a:xfrm>
            <a:off x="5913551" y="3340565"/>
            <a:ext cx="179705" cy="978535"/>
          </a:xfrm>
          <a:custGeom>
            <a:avLst/>
            <a:gdLst/>
            <a:ahLst/>
            <a:cxnLst/>
            <a:rect l="l" t="t" r="r" b="b"/>
            <a:pathLst>
              <a:path w="179704" h="978535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399884"/>
                </a:lnTo>
                <a:lnTo>
                  <a:pt x="96785" y="434916"/>
                </a:lnTo>
                <a:lnTo>
                  <a:pt x="116073" y="463521"/>
                </a:lnTo>
                <a:lnTo>
                  <a:pt x="144678" y="482805"/>
                </a:lnTo>
                <a:lnTo>
                  <a:pt x="179705" y="489877"/>
                </a:lnTo>
                <a:lnTo>
                  <a:pt x="179705" y="489038"/>
                </a:lnTo>
                <a:lnTo>
                  <a:pt x="144678" y="496110"/>
                </a:lnTo>
                <a:lnTo>
                  <a:pt x="116073" y="515394"/>
                </a:lnTo>
                <a:lnTo>
                  <a:pt x="96785" y="543999"/>
                </a:lnTo>
                <a:lnTo>
                  <a:pt x="89712" y="579031"/>
                </a:lnTo>
                <a:lnTo>
                  <a:pt x="90004" y="888072"/>
                </a:lnTo>
                <a:lnTo>
                  <a:pt x="82931" y="923099"/>
                </a:lnTo>
                <a:lnTo>
                  <a:pt x="63642" y="951704"/>
                </a:lnTo>
                <a:lnTo>
                  <a:pt x="35033" y="970992"/>
                </a:lnTo>
                <a:lnTo>
                  <a:pt x="0" y="9780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1F187766-3C3A-CA4A-B341-B658FBAC48F2}"/>
              </a:ext>
            </a:extLst>
          </p:cNvPr>
          <p:cNvSpPr txBox="1"/>
          <p:nvPr/>
        </p:nvSpPr>
        <p:spPr>
          <a:xfrm>
            <a:off x="6142038" y="3659927"/>
            <a:ext cx="3835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92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Igor  Anso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27923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9DFFFA6-8D51-8B45-B89E-09A590BAD682}"/>
              </a:ext>
            </a:extLst>
          </p:cNvPr>
          <p:cNvSpPr/>
          <p:nvPr/>
        </p:nvSpPr>
        <p:spPr>
          <a:xfrm>
            <a:off x="1816799" y="3838641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1227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98F63F8B-CDC8-B544-AC67-3D97BBBC4AC5}"/>
              </a:ext>
            </a:extLst>
          </p:cNvPr>
          <p:cNvSpPr/>
          <p:nvPr/>
        </p:nvSpPr>
        <p:spPr>
          <a:xfrm>
            <a:off x="1754506" y="37725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7414311F-0C9C-564B-A88E-1F995ADBE24C}"/>
              </a:ext>
            </a:extLst>
          </p:cNvPr>
          <p:cNvSpPr/>
          <p:nvPr/>
        </p:nvSpPr>
        <p:spPr>
          <a:xfrm>
            <a:off x="918404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4" h="161289">
                <a:moveTo>
                  <a:pt x="349783" y="1612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A2D2D877-970E-2C4D-A93A-30DEC220C33B}"/>
              </a:ext>
            </a:extLst>
          </p:cNvPr>
          <p:cNvSpPr/>
          <p:nvPr/>
        </p:nvSpPr>
        <p:spPr>
          <a:xfrm>
            <a:off x="858394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86918" y="0"/>
                </a:moveTo>
                <a:lnTo>
                  <a:pt x="0" y="28524"/>
                </a:lnTo>
                <a:lnTo>
                  <a:pt x="34772" y="113131"/>
                </a:lnTo>
                <a:lnTo>
                  <a:pt x="869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22B65641-B7F7-184F-89F7-A75B4A15CAF5}"/>
              </a:ext>
            </a:extLst>
          </p:cNvPr>
          <p:cNvSpPr/>
          <p:nvPr/>
        </p:nvSpPr>
        <p:spPr>
          <a:xfrm>
            <a:off x="2358325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89">
                <a:moveTo>
                  <a:pt x="0" y="161213"/>
                </a:moveTo>
                <a:lnTo>
                  <a:pt x="34978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1DEB73B6-EDC5-6F43-95C0-ADB1D8CFC5AE}"/>
              </a:ext>
            </a:extLst>
          </p:cNvPr>
          <p:cNvSpPr/>
          <p:nvPr/>
        </p:nvSpPr>
        <p:spPr>
          <a:xfrm>
            <a:off x="2681198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0" y="0"/>
                </a:moveTo>
                <a:lnTo>
                  <a:pt x="52146" y="113131"/>
                </a:lnTo>
                <a:lnTo>
                  <a:pt x="86918" y="28524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0AE53698-135F-5741-867A-B69675C37319}"/>
              </a:ext>
            </a:extLst>
          </p:cNvPr>
          <p:cNvSpPr/>
          <p:nvPr/>
        </p:nvSpPr>
        <p:spPr>
          <a:xfrm>
            <a:off x="1816799" y="4384715"/>
            <a:ext cx="0" cy="450215"/>
          </a:xfrm>
          <a:custGeom>
            <a:avLst/>
            <a:gdLst/>
            <a:ahLst/>
            <a:cxnLst/>
            <a:rect l="l" t="t" r="r" b="b"/>
            <a:pathLst>
              <a:path h="450214">
                <a:moveTo>
                  <a:pt x="0" y="4501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36CCBD11-96FF-804E-B822-EBCD0AD98294}"/>
              </a:ext>
            </a:extLst>
          </p:cNvPr>
          <p:cNvSpPr/>
          <p:nvPr/>
        </p:nvSpPr>
        <p:spPr>
          <a:xfrm>
            <a:off x="1754506" y="483391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6CDFAC6D-4250-924F-A3A2-14BD9B586FC0}"/>
              </a:ext>
            </a:extLst>
          </p:cNvPr>
          <p:cNvSpPr/>
          <p:nvPr/>
        </p:nvSpPr>
        <p:spPr>
          <a:xfrm>
            <a:off x="1754506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3202442F-752C-784B-85BE-482656D7A55A}"/>
              </a:ext>
            </a:extLst>
          </p:cNvPr>
          <p:cNvSpPr/>
          <p:nvPr/>
        </p:nvSpPr>
        <p:spPr>
          <a:xfrm>
            <a:off x="5084145" y="4384715"/>
            <a:ext cx="0" cy="450215"/>
          </a:xfrm>
          <a:custGeom>
            <a:avLst/>
            <a:gdLst/>
            <a:ahLst/>
            <a:cxnLst/>
            <a:rect l="l" t="t" r="r" b="b"/>
            <a:pathLst>
              <a:path h="450214">
                <a:moveTo>
                  <a:pt x="0" y="4501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6863E121-D2EA-A745-848E-9A0861FC530E}"/>
              </a:ext>
            </a:extLst>
          </p:cNvPr>
          <p:cNvSpPr/>
          <p:nvPr/>
        </p:nvSpPr>
        <p:spPr>
          <a:xfrm>
            <a:off x="5021851" y="483391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B2856E43-06A5-BE45-9746-3ABFAD8F9346}"/>
              </a:ext>
            </a:extLst>
          </p:cNvPr>
          <p:cNvSpPr/>
          <p:nvPr/>
        </p:nvSpPr>
        <p:spPr>
          <a:xfrm>
            <a:off x="5021851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E930684A-23AE-3949-A1E4-37C5D1E43522}"/>
              </a:ext>
            </a:extLst>
          </p:cNvPr>
          <p:cNvSpPr/>
          <p:nvPr/>
        </p:nvSpPr>
        <p:spPr>
          <a:xfrm>
            <a:off x="4083507" y="4123434"/>
            <a:ext cx="162560" cy="0"/>
          </a:xfrm>
          <a:custGeom>
            <a:avLst/>
            <a:gdLst/>
            <a:ahLst/>
            <a:cxnLst/>
            <a:rect l="l" t="t" r="r" b="b"/>
            <a:pathLst>
              <a:path w="162560">
                <a:moveTo>
                  <a:pt x="0" y="0"/>
                </a:moveTo>
                <a:lnTo>
                  <a:pt x="16239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094C5E7C-12FB-364F-8196-7738B0AB9B77}"/>
              </a:ext>
            </a:extLst>
          </p:cNvPr>
          <p:cNvSpPr/>
          <p:nvPr/>
        </p:nvSpPr>
        <p:spPr>
          <a:xfrm>
            <a:off x="4244980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77D03CE3-E7E0-E541-8896-A3920986CA0A}"/>
              </a:ext>
            </a:extLst>
          </p:cNvPr>
          <p:cNvSpPr/>
          <p:nvPr/>
        </p:nvSpPr>
        <p:spPr>
          <a:xfrm>
            <a:off x="2590471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66992" y="0"/>
                </a:moveTo>
                <a:lnTo>
                  <a:pt x="0" y="62293"/>
                </a:lnTo>
                <a:lnTo>
                  <a:pt x="66992" y="124586"/>
                </a:lnTo>
                <a:lnTo>
                  <a:pt x="6699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4320D18A-0CD9-AD4A-A807-2531F97FDB91}"/>
              </a:ext>
            </a:extLst>
          </p:cNvPr>
          <p:cNvSpPr/>
          <p:nvPr/>
        </p:nvSpPr>
        <p:spPr>
          <a:xfrm>
            <a:off x="4244980" y="5018617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878CAB94-AB6F-6D48-AD4C-CF87FAF6A1D3}"/>
              </a:ext>
            </a:extLst>
          </p:cNvPr>
          <p:cNvSpPr/>
          <p:nvPr/>
        </p:nvSpPr>
        <p:spPr>
          <a:xfrm>
            <a:off x="2590471" y="5018617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66992" y="0"/>
                </a:moveTo>
                <a:lnTo>
                  <a:pt x="0" y="62293"/>
                </a:lnTo>
                <a:lnTo>
                  <a:pt x="66992" y="124586"/>
                </a:lnTo>
                <a:lnTo>
                  <a:pt x="6699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3176A15D-9E12-964E-91C2-351121062F9A}"/>
              </a:ext>
            </a:extLst>
          </p:cNvPr>
          <p:cNvSpPr/>
          <p:nvPr/>
        </p:nvSpPr>
        <p:spPr>
          <a:xfrm>
            <a:off x="360555" y="295260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EB5AFBAE-5F8B-3E44-A0A7-CD8862B4E8FD}"/>
              </a:ext>
            </a:extLst>
          </p:cNvPr>
          <p:cNvSpPr txBox="1"/>
          <p:nvPr/>
        </p:nvSpPr>
        <p:spPr>
          <a:xfrm>
            <a:off x="423527" y="2980111"/>
            <a:ext cx="2082164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stratégies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globales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CB70ED0C-BC2F-9C48-B7CD-20913F141273}"/>
              </a:ext>
            </a:extLst>
          </p:cNvPr>
          <p:cNvSpPr/>
          <p:nvPr/>
        </p:nvSpPr>
        <p:spPr>
          <a:xfrm>
            <a:off x="360555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132751D9-FCD2-9245-87B6-2A11F7D66959}"/>
              </a:ext>
            </a:extLst>
          </p:cNvPr>
          <p:cNvSpPr txBox="1"/>
          <p:nvPr/>
        </p:nvSpPr>
        <p:spPr>
          <a:xfrm>
            <a:off x="423527" y="319538"/>
            <a:ext cx="44323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stratégiques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opérés par l’entreprise</a:t>
            </a:r>
            <a:r>
              <a:rPr sz="1600" b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étapes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 décision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3B126BC2-CC6C-6B46-9EB9-626733CBB79F}"/>
              </a:ext>
            </a:extLst>
          </p:cNvPr>
          <p:cNvSpPr/>
          <p:nvPr/>
        </p:nvSpPr>
        <p:spPr>
          <a:xfrm>
            <a:off x="360558" y="1474297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78E7B600-8C4F-574E-9EC3-1D7B4716EBFF}"/>
              </a:ext>
            </a:extLst>
          </p:cNvPr>
          <p:cNvSpPr txBox="1"/>
          <p:nvPr/>
        </p:nvSpPr>
        <p:spPr>
          <a:xfrm>
            <a:off x="429766" y="1517448"/>
            <a:ext cx="176339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4659">
              <a:lnSpc>
                <a:spcPct val="100000"/>
              </a:lnSpc>
              <a:spcBef>
                <a:spcPts val="100"/>
              </a:spcBef>
            </a:pP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Trois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étapes</a:t>
            </a:r>
            <a:endParaRPr sz="115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dans la prise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décision  (H. Simon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J.</a:t>
            </a:r>
            <a:r>
              <a:rPr sz="115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March)</a:t>
            </a:r>
            <a:endParaRPr sz="1150">
              <a:latin typeface="Arial"/>
              <a:cs typeface="Arial"/>
            </a:endParaRPr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887667E2-7AD1-654D-BFC5-8CFBDD48CEAC}"/>
              </a:ext>
            </a:extLst>
          </p:cNvPr>
          <p:cNvSpPr/>
          <p:nvPr/>
        </p:nvSpPr>
        <p:spPr>
          <a:xfrm>
            <a:off x="2304552" y="1474297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1E3987DB-EBD7-0446-BA9D-6ECA4BF95AF9}"/>
              </a:ext>
            </a:extLst>
          </p:cNvPr>
          <p:cNvSpPr txBox="1"/>
          <p:nvPr/>
        </p:nvSpPr>
        <p:spPr>
          <a:xfrm>
            <a:off x="2327851" y="1552423"/>
            <a:ext cx="42983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Recensement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stratégies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possibles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Détermination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conséquences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chacune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d’elles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Choix 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meilleure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tenu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contraintes (Herbert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Simon)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A062AAEC-80BF-EF4A-A36E-2924B7720AEC}"/>
              </a:ext>
            </a:extLst>
          </p:cNvPr>
          <p:cNvSpPr/>
          <p:nvPr/>
        </p:nvSpPr>
        <p:spPr>
          <a:xfrm>
            <a:off x="360551" y="2164312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ED3C25D2-201D-7643-9EF4-BDBE0091BF1E}"/>
              </a:ext>
            </a:extLst>
          </p:cNvPr>
          <p:cNvSpPr txBox="1"/>
          <p:nvPr/>
        </p:nvSpPr>
        <p:spPr>
          <a:xfrm>
            <a:off x="502749" y="2207463"/>
            <a:ext cx="161671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Choix entre stratégies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délibérée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émergente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(H.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Mintzberg)</a:t>
            </a:r>
            <a:endParaRPr sz="1150">
              <a:latin typeface="Arial"/>
              <a:cs typeface="Arial"/>
            </a:endParaRPr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8F6AF29A-8F8F-AB49-8A80-D296073337C1}"/>
              </a:ext>
            </a:extLst>
          </p:cNvPr>
          <p:cNvSpPr/>
          <p:nvPr/>
        </p:nvSpPr>
        <p:spPr>
          <a:xfrm>
            <a:off x="2304552" y="2164312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DA5F7F95-5E6B-E246-9BC4-56B654E2A089}"/>
              </a:ext>
            </a:extLst>
          </p:cNvPr>
          <p:cNvSpPr txBox="1"/>
          <p:nvPr/>
        </p:nvSpPr>
        <p:spPr>
          <a:xfrm>
            <a:off x="2327851" y="2242437"/>
            <a:ext cx="38112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délibérée est planifiée par 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  <a:p>
            <a:pPr marL="92075" marR="5080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émergente est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choisie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s’adapter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permanence  aux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modifications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EE192F41-44C9-9843-8AD7-DA800C2E5EF5}"/>
              </a:ext>
            </a:extLst>
          </p:cNvPr>
          <p:cNvSpPr/>
          <p:nvPr/>
        </p:nvSpPr>
        <p:spPr>
          <a:xfrm>
            <a:off x="4310140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29" h="396239">
                <a:moveTo>
                  <a:pt x="1476006" y="0"/>
                </a:moveTo>
                <a:lnTo>
                  <a:pt x="72009" y="0"/>
                </a:lnTo>
                <a:lnTo>
                  <a:pt x="44051" y="5682"/>
                </a:lnTo>
                <a:lnTo>
                  <a:pt x="21155" y="21155"/>
                </a:lnTo>
                <a:lnTo>
                  <a:pt x="5682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2" y="351957"/>
                </a:lnTo>
                <a:lnTo>
                  <a:pt x="21155" y="374850"/>
                </a:lnTo>
                <a:lnTo>
                  <a:pt x="44051" y="390317"/>
                </a:lnTo>
                <a:lnTo>
                  <a:pt x="72009" y="395998"/>
                </a:lnTo>
                <a:lnTo>
                  <a:pt x="1476006" y="395998"/>
                </a:lnTo>
                <a:lnTo>
                  <a:pt x="1503963" y="390317"/>
                </a:lnTo>
                <a:lnTo>
                  <a:pt x="1526860" y="374850"/>
                </a:lnTo>
                <a:lnTo>
                  <a:pt x="1542332" y="351957"/>
                </a:lnTo>
                <a:lnTo>
                  <a:pt x="1548015" y="324002"/>
                </a:lnTo>
                <a:lnTo>
                  <a:pt x="1548015" y="72008"/>
                </a:lnTo>
                <a:lnTo>
                  <a:pt x="1542332" y="44051"/>
                </a:lnTo>
                <a:lnTo>
                  <a:pt x="1526860" y="21155"/>
                </a:lnTo>
                <a:lnTo>
                  <a:pt x="1503963" y="5682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7CB313EE-094B-FB47-B247-AE320F623148}"/>
              </a:ext>
            </a:extLst>
          </p:cNvPr>
          <p:cNvSpPr txBox="1"/>
          <p:nvPr/>
        </p:nvSpPr>
        <p:spPr>
          <a:xfrm>
            <a:off x="4451630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Diversification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FED3CC8D-B3EB-D84A-B5FC-46A9440C962E}"/>
              </a:ext>
            </a:extLst>
          </p:cNvPr>
          <p:cNvSpPr/>
          <p:nvPr/>
        </p:nvSpPr>
        <p:spPr>
          <a:xfrm>
            <a:off x="1042475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30" h="396239">
                <a:moveTo>
                  <a:pt x="147599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0" y="351957"/>
                </a:lnTo>
                <a:lnTo>
                  <a:pt x="21148" y="374850"/>
                </a:lnTo>
                <a:lnTo>
                  <a:pt x="44041" y="390317"/>
                </a:lnTo>
                <a:lnTo>
                  <a:pt x="71996" y="395998"/>
                </a:lnTo>
                <a:lnTo>
                  <a:pt x="1475994" y="395998"/>
                </a:lnTo>
                <a:lnTo>
                  <a:pt x="1503951" y="390317"/>
                </a:lnTo>
                <a:lnTo>
                  <a:pt x="1526847" y="374850"/>
                </a:lnTo>
                <a:lnTo>
                  <a:pt x="1542320" y="351957"/>
                </a:lnTo>
                <a:lnTo>
                  <a:pt x="1548003" y="324002"/>
                </a:lnTo>
                <a:lnTo>
                  <a:pt x="1548003" y="72008"/>
                </a:lnTo>
                <a:lnTo>
                  <a:pt x="1542320" y="44051"/>
                </a:lnTo>
                <a:lnTo>
                  <a:pt x="1526847" y="21155"/>
                </a:lnTo>
                <a:lnTo>
                  <a:pt x="1503951" y="5682"/>
                </a:lnTo>
                <a:lnTo>
                  <a:pt x="1475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1F293709-8591-534F-B7A7-33226CD13FB1}"/>
              </a:ext>
            </a:extLst>
          </p:cNvPr>
          <p:cNvSpPr txBox="1"/>
          <p:nvPr/>
        </p:nvSpPr>
        <p:spPr>
          <a:xfrm>
            <a:off x="1183966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Spécialisation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AE56376A-6A6C-4848-B45C-BDDFCA6E6487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3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F5287348-2411-3646-80CA-769B86023E5B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BA0B41E0-7F9D-9845-8B8A-2EBE982F0E1E}"/>
              </a:ext>
            </a:extLst>
          </p:cNvPr>
          <p:cNvSpPr txBox="1"/>
          <p:nvPr/>
        </p:nvSpPr>
        <p:spPr>
          <a:xfrm>
            <a:off x="522245" y="3399416"/>
            <a:ext cx="1701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" marR="5080" indent="-22860">
              <a:lnSpc>
                <a:spcPct val="100000"/>
              </a:lnSpc>
              <a:spcBef>
                <a:spcPts val="100"/>
              </a:spcBef>
              <a:tabLst>
                <a:tab pos="888365" algn="l"/>
                <a:tab pos="100584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Pénétration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Développement 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	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produits</a:t>
            </a:r>
            <a:endParaRPr sz="900">
              <a:latin typeface="Arial"/>
              <a:cs typeface="Arial"/>
            </a:endParaRPr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906672F6-A841-F64C-AB6E-86B3C993055D}"/>
              </a:ext>
            </a:extLst>
          </p:cNvPr>
          <p:cNvSpPr/>
          <p:nvPr/>
        </p:nvSpPr>
        <p:spPr>
          <a:xfrm>
            <a:off x="1333649" y="3337386"/>
            <a:ext cx="965835" cy="432434"/>
          </a:xfrm>
          <a:custGeom>
            <a:avLst/>
            <a:gdLst/>
            <a:ahLst/>
            <a:cxnLst/>
            <a:rect l="l" t="t" r="r" b="b"/>
            <a:pathLst>
              <a:path w="965835" h="432435">
                <a:moveTo>
                  <a:pt x="0" y="360006"/>
                </a:moveTo>
                <a:lnTo>
                  <a:pt x="6186" y="387961"/>
                </a:lnTo>
                <a:lnTo>
                  <a:pt x="23031" y="410854"/>
                </a:lnTo>
                <a:lnTo>
                  <a:pt x="47963" y="426322"/>
                </a:lnTo>
                <a:lnTo>
                  <a:pt x="78409" y="432003"/>
                </a:lnTo>
                <a:lnTo>
                  <a:pt x="887234" y="432003"/>
                </a:lnTo>
                <a:lnTo>
                  <a:pt x="917681" y="426322"/>
                </a:lnTo>
                <a:lnTo>
                  <a:pt x="942613" y="410854"/>
                </a:lnTo>
                <a:lnTo>
                  <a:pt x="959458" y="387961"/>
                </a:lnTo>
                <a:lnTo>
                  <a:pt x="965644" y="360006"/>
                </a:lnTo>
                <a:lnTo>
                  <a:pt x="965644" y="72008"/>
                </a:lnTo>
                <a:lnTo>
                  <a:pt x="959458" y="44051"/>
                </a:lnTo>
                <a:lnTo>
                  <a:pt x="942613" y="21155"/>
                </a:lnTo>
                <a:lnTo>
                  <a:pt x="917681" y="5682"/>
                </a:lnTo>
                <a:lnTo>
                  <a:pt x="887234" y="0"/>
                </a:lnTo>
                <a:lnTo>
                  <a:pt x="78409" y="0"/>
                </a:lnTo>
                <a:lnTo>
                  <a:pt x="47963" y="5682"/>
                </a:lnTo>
                <a:lnTo>
                  <a:pt x="23031" y="21155"/>
                </a:lnTo>
                <a:lnTo>
                  <a:pt x="6186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EE3D4E87-1AD1-C648-A525-C20FA4C2E495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17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4C043AF0-D238-EE4A-AFA8-2D3C36EDE6CA}"/>
              </a:ext>
            </a:extLst>
          </p:cNvPr>
          <p:cNvSpPr txBox="1"/>
          <p:nvPr/>
        </p:nvSpPr>
        <p:spPr>
          <a:xfrm>
            <a:off x="2515355" y="3399416"/>
            <a:ext cx="565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415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Extension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5801A1E2-35FE-AC43-B2CB-33E926DD1773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C6C2D922-6FB1-D247-A8B4-1930496E55D6}"/>
              </a:ext>
            </a:extLst>
          </p:cNvPr>
          <p:cNvSpPr/>
          <p:nvPr/>
        </p:nvSpPr>
        <p:spPr>
          <a:xfrm>
            <a:off x="4310213" y="4900905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29" h="396239">
                <a:moveTo>
                  <a:pt x="1476006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324002"/>
                </a:lnTo>
                <a:lnTo>
                  <a:pt x="5682" y="351957"/>
                </a:lnTo>
                <a:lnTo>
                  <a:pt x="21155" y="374850"/>
                </a:lnTo>
                <a:lnTo>
                  <a:pt x="44051" y="390317"/>
                </a:lnTo>
                <a:lnTo>
                  <a:pt x="72009" y="395998"/>
                </a:lnTo>
                <a:lnTo>
                  <a:pt x="1476006" y="395998"/>
                </a:lnTo>
                <a:lnTo>
                  <a:pt x="1503961" y="390317"/>
                </a:lnTo>
                <a:lnTo>
                  <a:pt x="1526854" y="374850"/>
                </a:lnTo>
                <a:lnTo>
                  <a:pt x="1542322" y="351957"/>
                </a:lnTo>
                <a:lnTo>
                  <a:pt x="1548003" y="324002"/>
                </a:lnTo>
                <a:lnTo>
                  <a:pt x="1548003" y="71996"/>
                </a:lnTo>
                <a:lnTo>
                  <a:pt x="1542322" y="44041"/>
                </a:lnTo>
                <a:lnTo>
                  <a:pt x="1526854" y="21148"/>
                </a:lnTo>
                <a:lnTo>
                  <a:pt x="1503961" y="5680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C151EBE6-F406-FD46-908D-1D0D72D50013}"/>
              </a:ext>
            </a:extLst>
          </p:cNvPr>
          <p:cNvSpPr txBox="1"/>
          <p:nvPr/>
        </p:nvSpPr>
        <p:spPr>
          <a:xfrm>
            <a:off x="4451704" y="4936859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Externalisation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BF279224-7710-0841-91AA-EBEB3BB77C5F}"/>
              </a:ext>
            </a:extLst>
          </p:cNvPr>
          <p:cNvSpPr/>
          <p:nvPr/>
        </p:nvSpPr>
        <p:spPr>
          <a:xfrm>
            <a:off x="1042475" y="4900905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30" h="396239">
                <a:moveTo>
                  <a:pt x="147600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24002"/>
                </a:lnTo>
                <a:lnTo>
                  <a:pt x="5680" y="351957"/>
                </a:lnTo>
                <a:lnTo>
                  <a:pt x="21148" y="374850"/>
                </a:lnTo>
                <a:lnTo>
                  <a:pt x="44041" y="390317"/>
                </a:lnTo>
                <a:lnTo>
                  <a:pt x="71996" y="395998"/>
                </a:lnTo>
                <a:lnTo>
                  <a:pt x="1476006" y="395998"/>
                </a:lnTo>
                <a:lnTo>
                  <a:pt x="1503956" y="390317"/>
                </a:lnTo>
                <a:lnTo>
                  <a:pt x="1526849" y="374850"/>
                </a:lnTo>
                <a:lnTo>
                  <a:pt x="1542320" y="351957"/>
                </a:lnTo>
                <a:lnTo>
                  <a:pt x="1548003" y="324002"/>
                </a:lnTo>
                <a:lnTo>
                  <a:pt x="1548003" y="71996"/>
                </a:lnTo>
                <a:lnTo>
                  <a:pt x="1542320" y="44041"/>
                </a:lnTo>
                <a:lnTo>
                  <a:pt x="1526849" y="21148"/>
                </a:lnTo>
                <a:lnTo>
                  <a:pt x="1503956" y="5680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82ED0339-B5C8-F840-9021-95BB8578A9B1}"/>
              </a:ext>
            </a:extLst>
          </p:cNvPr>
          <p:cNvSpPr txBox="1"/>
          <p:nvPr/>
        </p:nvSpPr>
        <p:spPr>
          <a:xfrm>
            <a:off x="1183966" y="4936859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Intégration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verticale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1C0960C6-C4A7-C142-8404-8101C8181B6B}"/>
              </a:ext>
            </a:extLst>
          </p:cNvPr>
          <p:cNvSpPr txBox="1"/>
          <p:nvPr/>
        </p:nvSpPr>
        <p:spPr>
          <a:xfrm>
            <a:off x="1150075" y="5534027"/>
            <a:ext cx="3562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Amont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72A67198-2D9D-984C-B8F4-A0C233673438}"/>
              </a:ext>
            </a:extLst>
          </p:cNvPr>
          <p:cNvSpPr/>
          <p:nvPr/>
        </p:nvSpPr>
        <p:spPr>
          <a:xfrm>
            <a:off x="888720" y="5489826"/>
            <a:ext cx="887094" cy="259715"/>
          </a:xfrm>
          <a:custGeom>
            <a:avLst/>
            <a:gdLst/>
            <a:ahLst/>
            <a:cxnLst/>
            <a:rect l="l" t="t" r="r" b="b"/>
            <a:pathLst>
              <a:path w="887094" h="259714">
                <a:moveTo>
                  <a:pt x="0" y="187198"/>
                </a:moveTo>
                <a:lnTo>
                  <a:pt x="5680" y="215153"/>
                </a:lnTo>
                <a:lnTo>
                  <a:pt x="21148" y="238045"/>
                </a:lnTo>
                <a:lnTo>
                  <a:pt x="44041" y="253513"/>
                </a:lnTo>
                <a:lnTo>
                  <a:pt x="71996" y="259194"/>
                </a:lnTo>
                <a:lnTo>
                  <a:pt x="814730" y="259194"/>
                </a:lnTo>
                <a:lnTo>
                  <a:pt x="842685" y="253513"/>
                </a:lnTo>
                <a:lnTo>
                  <a:pt x="865578" y="238045"/>
                </a:lnTo>
                <a:lnTo>
                  <a:pt x="881045" y="215153"/>
                </a:lnTo>
                <a:lnTo>
                  <a:pt x="886726" y="187198"/>
                </a:lnTo>
                <a:lnTo>
                  <a:pt x="886726" y="71996"/>
                </a:lnTo>
                <a:lnTo>
                  <a:pt x="881045" y="44041"/>
                </a:lnTo>
                <a:lnTo>
                  <a:pt x="865578" y="21148"/>
                </a:lnTo>
                <a:lnTo>
                  <a:pt x="842685" y="5680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8719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3A9135F5-E11D-D246-8E3B-F6E78559D539}"/>
              </a:ext>
            </a:extLst>
          </p:cNvPr>
          <p:cNvSpPr/>
          <p:nvPr/>
        </p:nvSpPr>
        <p:spPr>
          <a:xfrm>
            <a:off x="1042003" y="4471501"/>
            <a:ext cx="4816475" cy="288290"/>
          </a:xfrm>
          <a:custGeom>
            <a:avLst/>
            <a:gdLst/>
            <a:ahLst/>
            <a:cxnLst/>
            <a:rect l="l" t="t" r="r" b="b"/>
            <a:pathLst>
              <a:path w="4816475" h="288289">
                <a:moveTo>
                  <a:pt x="4744135" y="0"/>
                </a:moveTo>
                <a:lnTo>
                  <a:pt x="72009" y="0"/>
                </a:lnTo>
                <a:lnTo>
                  <a:pt x="44046" y="5682"/>
                </a:lnTo>
                <a:lnTo>
                  <a:pt x="21150" y="21155"/>
                </a:lnTo>
                <a:lnTo>
                  <a:pt x="5681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9" y="287997"/>
                </a:lnTo>
                <a:lnTo>
                  <a:pt x="4744135" y="287997"/>
                </a:lnTo>
                <a:lnTo>
                  <a:pt x="4772092" y="282317"/>
                </a:lnTo>
                <a:lnTo>
                  <a:pt x="4794989" y="266849"/>
                </a:lnTo>
                <a:lnTo>
                  <a:pt x="4810461" y="243956"/>
                </a:lnTo>
                <a:lnTo>
                  <a:pt x="4816144" y="216001"/>
                </a:lnTo>
                <a:lnTo>
                  <a:pt x="4816144" y="72008"/>
                </a:lnTo>
                <a:lnTo>
                  <a:pt x="4810461" y="44051"/>
                </a:lnTo>
                <a:lnTo>
                  <a:pt x="4794989" y="21155"/>
                </a:lnTo>
                <a:lnTo>
                  <a:pt x="4772092" y="5682"/>
                </a:lnTo>
                <a:lnTo>
                  <a:pt x="474413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F3405CE6-4F10-8046-8C31-EE6BA0236E8F}"/>
              </a:ext>
            </a:extLst>
          </p:cNvPr>
          <p:cNvSpPr txBox="1"/>
          <p:nvPr/>
        </p:nvSpPr>
        <p:spPr>
          <a:xfrm>
            <a:off x="2764219" y="4509918"/>
            <a:ext cx="136525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Stratégies</a:t>
            </a:r>
            <a:r>
              <a:rPr sz="115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globales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C47EF2BF-A0BE-4B4C-913D-5BA4D1C94C59}"/>
              </a:ext>
            </a:extLst>
          </p:cNvPr>
          <p:cNvSpPr txBox="1"/>
          <p:nvPr/>
        </p:nvSpPr>
        <p:spPr>
          <a:xfrm>
            <a:off x="2173883" y="5534027"/>
            <a:ext cx="2457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8ACAFAD2-84EF-3A4F-AC6C-F74958AA11AE}"/>
              </a:ext>
            </a:extLst>
          </p:cNvPr>
          <p:cNvSpPr/>
          <p:nvPr/>
        </p:nvSpPr>
        <p:spPr>
          <a:xfrm>
            <a:off x="1857499" y="5489826"/>
            <a:ext cx="887094" cy="259715"/>
          </a:xfrm>
          <a:custGeom>
            <a:avLst/>
            <a:gdLst/>
            <a:ahLst/>
            <a:cxnLst/>
            <a:rect l="l" t="t" r="r" b="b"/>
            <a:pathLst>
              <a:path w="887094" h="259714">
                <a:moveTo>
                  <a:pt x="0" y="187198"/>
                </a:moveTo>
                <a:lnTo>
                  <a:pt x="5680" y="215153"/>
                </a:lnTo>
                <a:lnTo>
                  <a:pt x="21148" y="238045"/>
                </a:lnTo>
                <a:lnTo>
                  <a:pt x="44041" y="253513"/>
                </a:lnTo>
                <a:lnTo>
                  <a:pt x="71996" y="259194"/>
                </a:lnTo>
                <a:lnTo>
                  <a:pt x="814730" y="259194"/>
                </a:lnTo>
                <a:lnTo>
                  <a:pt x="842685" y="253513"/>
                </a:lnTo>
                <a:lnTo>
                  <a:pt x="865578" y="238045"/>
                </a:lnTo>
                <a:lnTo>
                  <a:pt x="881045" y="215153"/>
                </a:lnTo>
                <a:lnTo>
                  <a:pt x="886726" y="187198"/>
                </a:lnTo>
                <a:lnTo>
                  <a:pt x="886726" y="71996"/>
                </a:lnTo>
                <a:lnTo>
                  <a:pt x="881045" y="44041"/>
                </a:lnTo>
                <a:lnTo>
                  <a:pt x="865578" y="21148"/>
                </a:lnTo>
                <a:lnTo>
                  <a:pt x="842685" y="5680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8719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E8BE8E30-29F7-D54D-A8D8-A219F7A1EC8C}"/>
              </a:ext>
            </a:extLst>
          </p:cNvPr>
          <p:cNvSpPr txBox="1"/>
          <p:nvPr/>
        </p:nvSpPr>
        <p:spPr>
          <a:xfrm>
            <a:off x="2643845" y="4025341"/>
            <a:ext cx="1365250" cy="1778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500" u="sng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   </a:t>
            </a:r>
            <a:r>
              <a:rPr sz="1500" u="sng" spc="-187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</a:t>
            </a:r>
            <a:r>
              <a:rPr sz="1500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500" spc="187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Choix du ou des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DAS</a:t>
            </a:r>
            <a:endParaRPr sz="900">
              <a:latin typeface="Arial"/>
              <a:cs typeface="Arial"/>
            </a:endParaRPr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D12E7E29-4302-1D47-BFCB-087CBE0D0A61}"/>
              </a:ext>
            </a:extLst>
          </p:cNvPr>
          <p:cNvSpPr txBox="1"/>
          <p:nvPr/>
        </p:nvSpPr>
        <p:spPr>
          <a:xfrm>
            <a:off x="2643845" y="4936859"/>
            <a:ext cx="1614805" cy="30797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447040" marR="5080" indent="-434975">
              <a:lnSpc>
                <a:spcPts val="1040"/>
              </a:lnSpc>
              <a:spcBef>
                <a:spcPts val="265"/>
              </a:spcBef>
              <a:tabLst>
                <a:tab pos="194945" algn="l"/>
                <a:tab pos="1601470" algn="l"/>
              </a:tabLst>
            </a:pPr>
            <a:r>
              <a:rPr sz="1000" u="sng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r>
              <a:rPr sz="1350" spc="-75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350" spc="-75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baseline="3086" dirty="0">
                <a:solidFill>
                  <a:srgbClr val="231F20"/>
                </a:solidFill>
                <a:latin typeface="Arial"/>
                <a:cs typeface="Arial"/>
              </a:rPr>
              <a:t>frontières   </a:t>
            </a:r>
            <a:r>
              <a:rPr sz="1350" spc="82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u="sng" baseline="3086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	</a:t>
            </a:r>
            <a:r>
              <a:rPr sz="1350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      </a:t>
            </a:r>
            <a:r>
              <a:rPr sz="1350" spc="44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900">
              <a:latin typeface="Arial"/>
              <a:cs typeface="Arial"/>
            </a:endParaRPr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9074B4C0-77ED-2946-BBE1-AE6675302DB6}"/>
              </a:ext>
            </a:extLst>
          </p:cNvPr>
          <p:cNvSpPr/>
          <p:nvPr/>
        </p:nvSpPr>
        <p:spPr>
          <a:xfrm>
            <a:off x="1334808" y="5296772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41E1DCF3-63EE-A445-993B-DECC3BD34B7D}"/>
              </a:ext>
            </a:extLst>
          </p:cNvPr>
          <p:cNvSpPr/>
          <p:nvPr/>
        </p:nvSpPr>
        <p:spPr>
          <a:xfrm>
            <a:off x="1272514" y="541864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D8F1BBFA-D514-FC40-9A55-E058CFE72152}"/>
              </a:ext>
            </a:extLst>
          </p:cNvPr>
          <p:cNvSpPr/>
          <p:nvPr/>
        </p:nvSpPr>
        <p:spPr>
          <a:xfrm>
            <a:off x="2296264" y="5296772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C9CF24A9-ECF7-6F46-B9F9-3343303DB39E}"/>
              </a:ext>
            </a:extLst>
          </p:cNvPr>
          <p:cNvSpPr/>
          <p:nvPr/>
        </p:nvSpPr>
        <p:spPr>
          <a:xfrm>
            <a:off x="2233970" y="541864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1FAE3F16-BC03-C049-9852-B15FDC54E923}"/>
              </a:ext>
            </a:extLst>
          </p:cNvPr>
          <p:cNvSpPr/>
          <p:nvPr/>
        </p:nvSpPr>
        <p:spPr>
          <a:xfrm>
            <a:off x="5913551" y="3340565"/>
            <a:ext cx="179705" cy="978535"/>
          </a:xfrm>
          <a:custGeom>
            <a:avLst/>
            <a:gdLst/>
            <a:ahLst/>
            <a:cxnLst/>
            <a:rect l="l" t="t" r="r" b="b"/>
            <a:pathLst>
              <a:path w="179704" h="978535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399884"/>
                </a:lnTo>
                <a:lnTo>
                  <a:pt x="96785" y="434916"/>
                </a:lnTo>
                <a:lnTo>
                  <a:pt x="116073" y="463521"/>
                </a:lnTo>
                <a:lnTo>
                  <a:pt x="144678" y="482805"/>
                </a:lnTo>
                <a:lnTo>
                  <a:pt x="179705" y="489877"/>
                </a:lnTo>
                <a:lnTo>
                  <a:pt x="179705" y="489038"/>
                </a:lnTo>
                <a:lnTo>
                  <a:pt x="144678" y="496110"/>
                </a:lnTo>
                <a:lnTo>
                  <a:pt x="116073" y="515394"/>
                </a:lnTo>
                <a:lnTo>
                  <a:pt x="96785" y="543999"/>
                </a:lnTo>
                <a:lnTo>
                  <a:pt x="89712" y="579031"/>
                </a:lnTo>
                <a:lnTo>
                  <a:pt x="90004" y="888072"/>
                </a:lnTo>
                <a:lnTo>
                  <a:pt x="82931" y="923099"/>
                </a:lnTo>
                <a:lnTo>
                  <a:pt x="63642" y="951704"/>
                </a:lnTo>
                <a:lnTo>
                  <a:pt x="35033" y="970992"/>
                </a:lnTo>
                <a:lnTo>
                  <a:pt x="0" y="9780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BE382507-3DFD-A941-BD0D-5CA92BF29AC2}"/>
              </a:ext>
            </a:extLst>
          </p:cNvPr>
          <p:cNvSpPr txBox="1"/>
          <p:nvPr/>
        </p:nvSpPr>
        <p:spPr>
          <a:xfrm>
            <a:off x="6142038" y="3659927"/>
            <a:ext cx="3835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92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Igor  Anso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6658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ED94732-DC4F-1E40-BB79-FA14F4BD445F}"/>
              </a:ext>
            </a:extLst>
          </p:cNvPr>
          <p:cNvSpPr/>
          <p:nvPr/>
        </p:nvSpPr>
        <p:spPr>
          <a:xfrm>
            <a:off x="1816799" y="3838641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1227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D83717E6-4D6D-044B-A2B9-EB55D5AB9366}"/>
              </a:ext>
            </a:extLst>
          </p:cNvPr>
          <p:cNvSpPr/>
          <p:nvPr/>
        </p:nvSpPr>
        <p:spPr>
          <a:xfrm>
            <a:off x="1754506" y="37725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8F962AF1-B10A-8A49-BAD4-A07088CB5D8B}"/>
              </a:ext>
            </a:extLst>
          </p:cNvPr>
          <p:cNvSpPr/>
          <p:nvPr/>
        </p:nvSpPr>
        <p:spPr>
          <a:xfrm>
            <a:off x="918404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4" h="161289">
                <a:moveTo>
                  <a:pt x="349783" y="1612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8B9A2C8F-7703-194A-9C8D-E50A857B0564}"/>
              </a:ext>
            </a:extLst>
          </p:cNvPr>
          <p:cNvSpPr/>
          <p:nvPr/>
        </p:nvSpPr>
        <p:spPr>
          <a:xfrm>
            <a:off x="858394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86918" y="0"/>
                </a:moveTo>
                <a:lnTo>
                  <a:pt x="0" y="28524"/>
                </a:lnTo>
                <a:lnTo>
                  <a:pt x="34772" y="113131"/>
                </a:lnTo>
                <a:lnTo>
                  <a:pt x="869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5FD0E6E9-5EA2-5640-AB01-8E5F55A7CE91}"/>
              </a:ext>
            </a:extLst>
          </p:cNvPr>
          <p:cNvSpPr/>
          <p:nvPr/>
        </p:nvSpPr>
        <p:spPr>
          <a:xfrm>
            <a:off x="2358325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89">
                <a:moveTo>
                  <a:pt x="0" y="161213"/>
                </a:moveTo>
                <a:lnTo>
                  <a:pt x="34978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4448453D-A8AF-3A4F-9B2F-14C889A231E8}"/>
              </a:ext>
            </a:extLst>
          </p:cNvPr>
          <p:cNvSpPr/>
          <p:nvPr/>
        </p:nvSpPr>
        <p:spPr>
          <a:xfrm>
            <a:off x="2681198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0" y="0"/>
                </a:moveTo>
                <a:lnTo>
                  <a:pt x="52146" y="113131"/>
                </a:lnTo>
                <a:lnTo>
                  <a:pt x="86918" y="28524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BF0EE607-3B0F-8643-BED7-034C54DAE256}"/>
              </a:ext>
            </a:extLst>
          </p:cNvPr>
          <p:cNvSpPr/>
          <p:nvPr/>
        </p:nvSpPr>
        <p:spPr>
          <a:xfrm>
            <a:off x="1816799" y="4384715"/>
            <a:ext cx="0" cy="450215"/>
          </a:xfrm>
          <a:custGeom>
            <a:avLst/>
            <a:gdLst/>
            <a:ahLst/>
            <a:cxnLst/>
            <a:rect l="l" t="t" r="r" b="b"/>
            <a:pathLst>
              <a:path h="450214">
                <a:moveTo>
                  <a:pt x="0" y="4501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7AA89B9F-9F76-FD44-B010-5F04ADAE95B6}"/>
              </a:ext>
            </a:extLst>
          </p:cNvPr>
          <p:cNvSpPr/>
          <p:nvPr/>
        </p:nvSpPr>
        <p:spPr>
          <a:xfrm>
            <a:off x="1754506" y="483391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0A0D8A43-468B-5745-BE2D-AD72D3E62515}"/>
              </a:ext>
            </a:extLst>
          </p:cNvPr>
          <p:cNvSpPr/>
          <p:nvPr/>
        </p:nvSpPr>
        <p:spPr>
          <a:xfrm>
            <a:off x="1754506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99E5CE92-1508-CB45-BAB2-0A24715B51B9}"/>
              </a:ext>
            </a:extLst>
          </p:cNvPr>
          <p:cNvSpPr/>
          <p:nvPr/>
        </p:nvSpPr>
        <p:spPr>
          <a:xfrm>
            <a:off x="5084145" y="4384715"/>
            <a:ext cx="0" cy="450215"/>
          </a:xfrm>
          <a:custGeom>
            <a:avLst/>
            <a:gdLst/>
            <a:ahLst/>
            <a:cxnLst/>
            <a:rect l="l" t="t" r="r" b="b"/>
            <a:pathLst>
              <a:path h="450214">
                <a:moveTo>
                  <a:pt x="0" y="4501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B1C8F6BF-BF74-C246-8A21-0AE7B3DB1D4D}"/>
              </a:ext>
            </a:extLst>
          </p:cNvPr>
          <p:cNvSpPr/>
          <p:nvPr/>
        </p:nvSpPr>
        <p:spPr>
          <a:xfrm>
            <a:off x="5021851" y="483391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43F503C8-DC0B-8E4E-88B3-A02B9F039208}"/>
              </a:ext>
            </a:extLst>
          </p:cNvPr>
          <p:cNvSpPr/>
          <p:nvPr/>
        </p:nvSpPr>
        <p:spPr>
          <a:xfrm>
            <a:off x="5021851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CFA432C4-1265-6249-9105-B82F80AB00A6}"/>
              </a:ext>
            </a:extLst>
          </p:cNvPr>
          <p:cNvSpPr/>
          <p:nvPr/>
        </p:nvSpPr>
        <p:spPr>
          <a:xfrm>
            <a:off x="4083507" y="4123434"/>
            <a:ext cx="162560" cy="0"/>
          </a:xfrm>
          <a:custGeom>
            <a:avLst/>
            <a:gdLst/>
            <a:ahLst/>
            <a:cxnLst/>
            <a:rect l="l" t="t" r="r" b="b"/>
            <a:pathLst>
              <a:path w="162560">
                <a:moveTo>
                  <a:pt x="0" y="0"/>
                </a:moveTo>
                <a:lnTo>
                  <a:pt x="16239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5AC3613C-A0BC-044B-AEFF-E41C35F7A2B7}"/>
              </a:ext>
            </a:extLst>
          </p:cNvPr>
          <p:cNvSpPr/>
          <p:nvPr/>
        </p:nvSpPr>
        <p:spPr>
          <a:xfrm>
            <a:off x="4244980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11E3396B-30EC-A048-B7B4-54EAFE96A5A1}"/>
              </a:ext>
            </a:extLst>
          </p:cNvPr>
          <p:cNvSpPr/>
          <p:nvPr/>
        </p:nvSpPr>
        <p:spPr>
          <a:xfrm>
            <a:off x="2590471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66992" y="0"/>
                </a:moveTo>
                <a:lnTo>
                  <a:pt x="0" y="62293"/>
                </a:lnTo>
                <a:lnTo>
                  <a:pt x="66992" y="124586"/>
                </a:lnTo>
                <a:lnTo>
                  <a:pt x="6699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7B4C9D13-D970-8A4D-8D2B-AC762B80EB7A}"/>
              </a:ext>
            </a:extLst>
          </p:cNvPr>
          <p:cNvSpPr/>
          <p:nvPr/>
        </p:nvSpPr>
        <p:spPr>
          <a:xfrm>
            <a:off x="4244980" y="5018617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1C63E691-19C9-4746-ABE6-9955B6DF7753}"/>
              </a:ext>
            </a:extLst>
          </p:cNvPr>
          <p:cNvSpPr/>
          <p:nvPr/>
        </p:nvSpPr>
        <p:spPr>
          <a:xfrm>
            <a:off x="2590471" y="5018617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66992" y="0"/>
                </a:moveTo>
                <a:lnTo>
                  <a:pt x="0" y="62293"/>
                </a:lnTo>
                <a:lnTo>
                  <a:pt x="66992" y="124586"/>
                </a:lnTo>
                <a:lnTo>
                  <a:pt x="6699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E4225275-6037-B045-A482-6164D28E465A}"/>
              </a:ext>
            </a:extLst>
          </p:cNvPr>
          <p:cNvSpPr/>
          <p:nvPr/>
        </p:nvSpPr>
        <p:spPr>
          <a:xfrm>
            <a:off x="360555" y="295260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B3216BFB-D98D-3846-B040-7A5853FB63A7}"/>
              </a:ext>
            </a:extLst>
          </p:cNvPr>
          <p:cNvSpPr txBox="1"/>
          <p:nvPr/>
        </p:nvSpPr>
        <p:spPr>
          <a:xfrm>
            <a:off x="423527" y="2980111"/>
            <a:ext cx="2082164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stratégies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globales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3E86CD55-A0D3-C344-9635-594B61E04982}"/>
              </a:ext>
            </a:extLst>
          </p:cNvPr>
          <p:cNvSpPr/>
          <p:nvPr/>
        </p:nvSpPr>
        <p:spPr>
          <a:xfrm>
            <a:off x="360003" y="599664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AEE65DD5-BB15-BD43-B538-ADFA9812387B}"/>
              </a:ext>
            </a:extLst>
          </p:cNvPr>
          <p:cNvSpPr txBox="1"/>
          <p:nvPr/>
        </p:nvSpPr>
        <p:spPr>
          <a:xfrm>
            <a:off x="422974" y="6024151"/>
            <a:ext cx="499110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stratégies au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niveau d’un domaine d’activité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FB1C7732-26C4-F440-A923-F6FBF449267A}"/>
              </a:ext>
            </a:extLst>
          </p:cNvPr>
          <p:cNvSpPr/>
          <p:nvPr/>
        </p:nvSpPr>
        <p:spPr>
          <a:xfrm>
            <a:off x="360555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7F27F5AF-E569-CB4E-9C44-50206CE9625F}"/>
              </a:ext>
            </a:extLst>
          </p:cNvPr>
          <p:cNvSpPr txBox="1"/>
          <p:nvPr/>
        </p:nvSpPr>
        <p:spPr>
          <a:xfrm>
            <a:off x="423527" y="319538"/>
            <a:ext cx="44323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stratégiques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opérés par l’entreprise</a:t>
            </a:r>
            <a:r>
              <a:rPr sz="1600" b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étapes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 décision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6D114AE2-23FE-2B40-8D9D-60C024C4EAF7}"/>
              </a:ext>
            </a:extLst>
          </p:cNvPr>
          <p:cNvSpPr/>
          <p:nvPr/>
        </p:nvSpPr>
        <p:spPr>
          <a:xfrm>
            <a:off x="360558" y="1474297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6DF061E2-980B-DC47-8939-878B35CAFF50}"/>
              </a:ext>
            </a:extLst>
          </p:cNvPr>
          <p:cNvSpPr txBox="1"/>
          <p:nvPr/>
        </p:nvSpPr>
        <p:spPr>
          <a:xfrm>
            <a:off x="429766" y="1517448"/>
            <a:ext cx="176339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4659">
              <a:lnSpc>
                <a:spcPct val="100000"/>
              </a:lnSpc>
              <a:spcBef>
                <a:spcPts val="100"/>
              </a:spcBef>
            </a:pP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Trois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étapes</a:t>
            </a:r>
            <a:endParaRPr sz="115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dans la prise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décision  (H. Simon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J.</a:t>
            </a:r>
            <a:r>
              <a:rPr sz="115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March)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5E2DA78B-A6F6-A945-852A-3AE1A771CE96}"/>
              </a:ext>
            </a:extLst>
          </p:cNvPr>
          <p:cNvSpPr/>
          <p:nvPr/>
        </p:nvSpPr>
        <p:spPr>
          <a:xfrm>
            <a:off x="2304552" y="1474297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D517A3A7-BAA8-9E47-9EFC-612C34BE15C9}"/>
              </a:ext>
            </a:extLst>
          </p:cNvPr>
          <p:cNvSpPr txBox="1"/>
          <p:nvPr/>
        </p:nvSpPr>
        <p:spPr>
          <a:xfrm>
            <a:off x="2327851" y="1552423"/>
            <a:ext cx="42983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Recensement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stratégies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possibles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Détermination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conséquences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chacune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d’elles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Choix 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meilleure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tenu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contraintes (Herbert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Simon)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F9A90529-BC42-C146-8A06-2A38DEE7659B}"/>
              </a:ext>
            </a:extLst>
          </p:cNvPr>
          <p:cNvSpPr/>
          <p:nvPr/>
        </p:nvSpPr>
        <p:spPr>
          <a:xfrm>
            <a:off x="360551" y="2164312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8350D562-303E-5D4F-B71B-2BB030B4993E}"/>
              </a:ext>
            </a:extLst>
          </p:cNvPr>
          <p:cNvSpPr txBox="1"/>
          <p:nvPr/>
        </p:nvSpPr>
        <p:spPr>
          <a:xfrm>
            <a:off x="502749" y="2207463"/>
            <a:ext cx="161671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Choix entre stratégies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délibérée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émergente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(H.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Mintzberg)</a:t>
            </a:r>
            <a:endParaRPr sz="1150">
              <a:latin typeface="Arial"/>
              <a:cs typeface="Arial"/>
            </a:endParaRPr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A4B7CEF5-633B-0145-B5BD-50C22774ACD6}"/>
              </a:ext>
            </a:extLst>
          </p:cNvPr>
          <p:cNvSpPr/>
          <p:nvPr/>
        </p:nvSpPr>
        <p:spPr>
          <a:xfrm>
            <a:off x="2304552" y="2164312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10AC632D-3068-F943-A99D-1EA47B01C001}"/>
              </a:ext>
            </a:extLst>
          </p:cNvPr>
          <p:cNvSpPr txBox="1"/>
          <p:nvPr/>
        </p:nvSpPr>
        <p:spPr>
          <a:xfrm>
            <a:off x="2327851" y="2242437"/>
            <a:ext cx="38112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délibérée est planifiée par 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  <a:p>
            <a:pPr marL="92075" marR="5080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émergente est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choisie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s’adapter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permanence  aux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modifications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15A1919D-EFB1-5A45-BAC2-92CB1AD75B93}"/>
              </a:ext>
            </a:extLst>
          </p:cNvPr>
          <p:cNvSpPr/>
          <p:nvPr/>
        </p:nvSpPr>
        <p:spPr>
          <a:xfrm>
            <a:off x="4310140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29" h="396239">
                <a:moveTo>
                  <a:pt x="1476006" y="0"/>
                </a:moveTo>
                <a:lnTo>
                  <a:pt x="72009" y="0"/>
                </a:lnTo>
                <a:lnTo>
                  <a:pt x="44051" y="5682"/>
                </a:lnTo>
                <a:lnTo>
                  <a:pt x="21155" y="21155"/>
                </a:lnTo>
                <a:lnTo>
                  <a:pt x="5682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2" y="351957"/>
                </a:lnTo>
                <a:lnTo>
                  <a:pt x="21155" y="374850"/>
                </a:lnTo>
                <a:lnTo>
                  <a:pt x="44051" y="390317"/>
                </a:lnTo>
                <a:lnTo>
                  <a:pt x="72009" y="395998"/>
                </a:lnTo>
                <a:lnTo>
                  <a:pt x="1476006" y="395998"/>
                </a:lnTo>
                <a:lnTo>
                  <a:pt x="1503963" y="390317"/>
                </a:lnTo>
                <a:lnTo>
                  <a:pt x="1526860" y="374850"/>
                </a:lnTo>
                <a:lnTo>
                  <a:pt x="1542332" y="351957"/>
                </a:lnTo>
                <a:lnTo>
                  <a:pt x="1548015" y="324002"/>
                </a:lnTo>
                <a:lnTo>
                  <a:pt x="1548015" y="72008"/>
                </a:lnTo>
                <a:lnTo>
                  <a:pt x="1542332" y="44051"/>
                </a:lnTo>
                <a:lnTo>
                  <a:pt x="1526860" y="21155"/>
                </a:lnTo>
                <a:lnTo>
                  <a:pt x="1503963" y="5682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96A0C904-E86E-DD43-A582-A4FB9C6371CF}"/>
              </a:ext>
            </a:extLst>
          </p:cNvPr>
          <p:cNvSpPr txBox="1"/>
          <p:nvPr/>
        </p:nvSpPr>
        <p:spPr>
          <a:xfrm>
            <a:off x="4451630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Diversification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E4C86C1D-D20E-354D-943B-EAFC0501C8E6}"/>
              </a:ext>
            </a:extLst>
          </p:cNvPr>
          <p:cNvSpPr/>
          <p:nvPr/>
        </p:nvSpPr>
        <p:spPr>
          <a:xfrm>
            <a:off x="1042475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30" h="396239">
                <a:moveTo>
                  <a:pt x="147599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0" y="351957"/>
                </a:lnTo>
                <a:lnTo>
                  <a:pt x="21148" y="374850"/>
                </a:lnTo>
                <a:lnTo>
                  <a:pt x="44041" y="390317"/>
                </a:lnTo>
                <a:lnTo>
                  <a:pt x="71996" y="395998"/>
                </a:lnTo>
                <a:lnTo>
                  <a:pt x="1475994" y="395998"/>
                </a:lnTo>
                <a:lnTo>
                  <a:pt x="1503951" y="390317"/>
                </a:lnTo>
                <a:lnTo>
                  <a:pt x="1526847" y="374850"/>
                </a:lnTo>
                <a:lnTo>
                  <a:pt x="1542320" y="351957"/>
                </a:lnTo>
                <a:lnTo>
                  <a:pt x="1548003" y="324002"/>
                </a:lnTo>
                <a:lnTo>
                  <a:pt x="1548003" y="72008"/>
                </a:lnTo>
                <a:lnTo>
                  <a:pt x="1542320" y="44051"/>
                </a:lnTo>
                <a:lnTo>
                  <a:pt x="1526847" y="21155"/>
                </a:lnTo>
                <a:lnTo>
                  <a:pt x="1503951" y="5682"/>
                </a:lnTo>
                <a:lnTo>
                  <a:pt x="1475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504FC071-1D8C-0F4B-922B-C353E8B8CE8F}"/>
              </a:ext>
            </a:extLst>
          </p:cNvPr>
          <p:cNvSpPr txBox="1"/>
          <p:nvPr/>
        </p:nvSpPr>
        <p:spPr>
          <a:xfrm>
            <a:off x="1183966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Spécialisation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52644904-E723-B045-B4AA-74BF25A8593F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3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52040C4C-EABB-7343-8C9C-E7DF82BF95C0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0DE3D774-4097-1947-8529-200ED803D2F5}"/>
              </a:ext>
            </a:extLst>
          </p:cNvPr>
          <p:cNvSpPr txBox="1"/>
          <p:nvPr/>
        </p:nvSpPr>
        <p:spPr>
          <a:xfrm>
            <a:off x="522245" y="3399416"/>
            <a:ext cx="1701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" marR="5080" indent="-22860">
              <a:lnSpc>
                <a:spcPct val="100000"/>
              </a:lnSpc>
              <a:spcBef>
                <a:spcPts val="100"/>
              </a:spcBef>
              <a:tabLst>
                <a:tab pos="888365" algn="l"/>
                <a:tab pos="100584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Pénétration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Développement 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	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produits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2CFAE9A8-AAFA-1749-BB4B-5E910AA73210}"/>
              </a:ext>
            </a:extLst>
          </p:cNvPr>
          <p:cNvSpPr/>
          <p:nvPr/>
        </p:nvSpPr>
        <p:spPr>
          <a:xfrm>
            <a:off x="1333649" y="3337386"/>
            <a:ext cx="965835" cy="432434"/>
          </a:xfrm>
          <a:custGeom>
            <a:avLst/>
            <a:gdLst/>
            <a:ahLst/>
            <a:cxnLst/>
            <a:rect l="l" t="t" r="r" b="b"/>
            <a:pathLst>
              <a:path w="965835" h="432435">
                <a:moveTo>
                  <a:pt x="0" y="360006"/>
                </a:moveTo>
                <a:lnTo>
                  <a:pt x="6186" y="387961"/>
                </a:lnTo>
                <a:lnTo>
                  <a:pt x="23031" y="410854"/>
                </a:lnTo>
                <a:lnTo>
                  <a:pt x="47963" y="426322"/>
                </a:lnTo>
                <a:lnTo>
                  <a:pt x="78409" y="432003"/>
                </a:lnTo>
                <a:lnTo>
                  <a:pt x="887234" y="432003"/>
                </a:lnTo>
                <a:lnTo>
                  <a:pt x="917681" y="426322"/>
                </a:lnTo>
                <a:lnTo>
                  <a:pt x="942613" y="410854"/>
                </a:lnTo>
                <a:lnTo>
                  <a:pt x="959458" y="387961"/>
                </a:lnTo>
                <a:lnTo>
                  <a:pt x="965644" y="360006"/>
                </a:lnTo>
                <a:lnTo>
                  <a:pt x="965644" y="72008"/>
                </a:lnTo>
                <a:lnTo>
                  <a:pt x="959458" y="44051"/>
                </a:lnTo>
                <a:lnTo>
                  <a:pt x="942613" y="21155"/>
                </a:lnTo>
                <a:lnTo>
                  <a:pt x="917681" y="5682"/>
                </a:lnTo>
                <a:lnTo>
                  <a:pt x="887234" y="0"/>
                </a:lnTo>
                <a:lnTo>
                  <a:pt x="78409" y="0"/>
                </a:lnTo>
                <a:lnTo>
                  <a:pt x="47963" y="5682"/>
                </a:lnTo>
                <a:lnTo>
                  <a:pt x="23031" y="21155"/>
                </a:lnTo>
                <a:lnTo>
                  <a:pt x="6186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D45518E6-6880-9049-85B9-2620D23F38AA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17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0ED13CF7-3A17-F246-A1E9-3312323334FF}"/>
              </a:ext>
            </a:extLst>
          </p:cNvPr>
          <p:cNvSpPr txBox="1"/>
          <p:nvPr/>
        </p:nvSpPr>
        <p:spPr>
          <a:xfrm>
            <a:off x="2515355" y="3399416"/>
            <a:ext cx="565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415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Extension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00">
              <a:latin typeface="Arial"/>
              <a:cs typeface="Arial"/>
            </a:endParaRPr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F76F3F8B-6C66-4844-8C7A-A64790C9B701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41FFE749-B27F-814A-8FEC-5F75BE8295B0}"/>
              </a:ext>
            </a:extLst>
          </p:cNvPr>
          <p:cNvSpPr/>
          <p:nvPr/>
        </p:nvSpPr>
        <p:spPr>
          <a:xfrm>
            <a:off x="4310213" y="4900905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29" h="396239">
                <a:moveTo>
                  <a:pt x="1476006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324002"/>
                </a:lnTo>
                <a:lnTo>
                  <a:pt x="5682" y="351957"/>
                </a:lnTo>
                <a:lnTo>
                  <a:pt x="21155" y="374850"/>
                </a:lnTo>
                <a:lnTo>
                  <a:pt x="44051" y="390317"/>
                </a:lnTo>
                <a:lnTo>
                  <a:pt x="72009" y="395998"/>
                </a:lnTo>
                <a:lnTo>
                  <a:pt x="1476006" y="395998"/>
                </a:lnTo>
                <a:lnTo>
                  <a:pt x="1503961" y="390317"/>
                </a:lnTo>
                <a:lnTo>
                  <a:pt x="1526854" y="374850"/>
                </a:lnTo>
                <a:lnTo>
                  <a:pt x="1542322" y="351957"/>
                </a:lnTo>
                <a:lnTo>
                  <a:pt x="1548003" y="324002"/>
                </a:lnTo>
                <a:lnTo>
                  <a:pt x="1548003" y="71996"/>
                </a:lnTo>
                <a:lnTo>
                  <a:pt x="1542322" y="44041"/>
                </a:lnTo>
                <a:lnTo>
                  <a:pt x="1526854" y="21148"/>
                </a:lnTo>
                <a:lnTo>
                  <a:pt x="1503961" y="5680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F6C2C82D-B3CE-1642-B5ED-10B5A01508FA}"/>
              </a:ext>
            </a:extLst>
          </p:cNvPr>
          <p:cNvSpPr txBox="1"/>
          <p:nvPr/>
        </p:nvSpPr>
        <p:spPr>
          <a:xfrm>
            <a:off x="4451704" y="4936859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Externalisation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6BF984D3-5ED8-844B-B770-B4F2A393C184}"/>
              </a:ext>
            </a:extLst>
          </p:cNvPr>
          <p:cNvSpPr/>
          <p:nvPr/>
        </p:nvSpPr>
        <p:spPr>
          <a:xfrm>
            <a:off x="1042475" y="4900905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30" h="396239">
                <a:moveTo>
                  <a:pt x="147600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24002"/>
                </a:lnTo>
                <a:lnTo>
                  <a:pt x="5680" y="351957"/>
                </a:lnTo>
                <a:lnTo>
                  <a:pt x="21148" y="374850"/>
                </a:lnTo>
                <a:lnTo>
                  <a:pt x="44041" y="390317"/>
                </a:lnTo>
                <a:lnTo>
                  <a:pt x="71996" y="395998"/>
                </a:lnTo>
                <a:lnTo>
                  <a:pt x="1476006" y="395998"/>
                </a:lnTo>
                <a:lnTo>
                  <a:pt x="1503956" y="390317"/>
                </a:lnTo>
                <a:lnTo>
                  <a:pt x="1526849" y="374850"/>
                </a:lnTo>
                <a:lnTo>
                  <a:pt x="1542320" y="351957"/>
                </a:lnTo>
                <a:lnTo>
                  <a:pt x="1548003" y="324002"/>
                </a:lnTo>
                <a:lnTo>
                  <a:pt x="1548003" y="71996"/>
                </a:lnTo>
                <a:lnTo>
                  <a:pt x="1542320" y="44041"/>
                </a:lnTo>
                <a:lnTo>
                  <a:pt x="1526849" y="21148"/>
                </a:lnTo>
                <a:lnTo>
                  <a:pt x="1503956" y="5680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6F38BD6C-1FD7-7B41-8417-1F7D66C4548A}"/>
              </a:ext>
            </a:extLst>
          </p:cNvPr>
          <p:cNvSpPr txBox="1"/>
          <p:nvPr/>
        </p:nvSpPr>
        <p:spPr>
          <a:xfrm>
            <a:off x="1183966" y="4936859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Intégration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verticale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21994427-24EC-6E48-885F-A84C6E8C3B4D}"/>
              </a:ext>
            </a:extLst>
          </p:cNvPr>
          <p:cNvSpPr txBox="1"/>
          <p:nvPr/>
        </p:nvSpPr>
        <p:spPr>
          <a:xfrm>
            <a:off x="1150075" y="5534027"/>
            <a:ext cx="3562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Amont</a:t>
            </a:r>
            <a:endParaRPr sz="900">
              <a:latin typeface="Arial"/>
              <a:cs typeface="Arial"/>
            </a:endParaRPr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28ABEF6E-EEE8-CF44-9F4C-FF5539821A32}"/>
              </a:ext>
            </a:extLst>
          </p:cNvPr>
          <p:cNvSpPr/>
          <p:nvPr/>
        </p:nvSpPr>
        <p:spPr>
          <a:xfrm>
            <a:off x="888720" y="5489826"/>
            <a:ext cx="887094" cy="259715"/>
          </a:xfrm>
          <a:custGeom>
            <a:avLst/>
            <a:gdLst/>
            <a:ahLst/>
            <a:cxnLst/>
            <a:rect l="l" t="t" r="r" b="b"/>
            <a:pathLst>
              <a:path w="887094" h="259714">
                <a:moveTo>
                  <a:pt x="0" y="187198"/>
                </a:moveTo>
                <a:lnTo>
                  <a:pt x="5680" y="215153"/>
                </a:lnTo>
                <a:lnTo>
                  <a:pt x="21148" y="238045"/>
                </a:lnTo>
                <a:lnTo>
                  <a:pt x="44041" y="253513"/>
                </a:lnTo>
                <a:lnTo>
                  <a:pt x="71996" y="259194"/>
                </a:lnTo>
                <a:lnTo>
                  <a:pt x="814730" y="259194"/>
                </a:lnTo>
                <a:lnTo>
                  <a:pt x="842685" y="253513"/>
                </a:lnTo>
                <a:lnTo>
                  <a:pt x="865578" y="238045"/>
                </a:lnTo>
                <a:lnTo>
                  <a:pt x="881045" y="215153"/>
                </a:lnTo>
                <a:lnTo>
                  <a:pt x="886726" y="187198"/>
                </a:lnTo>
                <a:lnTo>
                  <a:pt x="886726" y="71996"/>
                </a:lnTo>
                <a:lnTo>
                  <a:pt x="881045" y="44041"/>
                </a:lnTo>
                <a:lnTo>
                  <a:pt x="865578" y="21148"/>
                </a:lnTo>
                <a:lnTo>
                  <a:pt x="842685" y="5680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8719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A27663E2-AB30-C449-B520-6F1572781BDC}"/>
              </a:ext>
            </a:extLst>
          </p:cNvPr>
          <p:cNvSpPr/>
          <p:nvPr/>
        </p:nvSpPr>
        <p:spPr>
          <a:xfrm>
            <a:off x="1042003" y="4471501"/>
            <a:ext cx="4816475" cy="288290"/>
          </a:xfrm>
          <a:custGeom>
            <a:avLst/>
            <a:gdLst/>
            <a:ahLst/>
            <a:cxnLst/>
            <a:rect l="l" t="t" r="r" b="b"/>
            <a:pathLst>
              <a:path w="4816475" h="288289">
                <a:moveTo>
                  <a:pt x="4744135" y="0"/>
                </a:moveTo>
                <a:lnTo>
                  <a:pt x="72009" y="0"/>
                </a:lnTo>
                <a:lnTo>
                  <a:pt x="44046" y="5682"/>
                </a:lnTo>
                <a:lnTo>
                  <a:pt x="21150" y="21155"/>
                </a:lnTo>
                <a:lnTo>
                  <a:pt x="5681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9" y="287997"/>
                </a:lnTo>
                <a:lnTo>
                  <a:pt x="4744135" y="287997"/>
                </a:lnTo>
                <a:lnTo>
                  <a:pt x="4772092" y="282317"/>
                </a:lnTo>
                <a:lnTo>
                  <a:pt x="4794989" y="266849"/>
                </a:lnTo>
                <a:lnTo>
                  <a:pt x="4810461" y="243956"/>
                </a:lnTo>
                <a:lnTo>
                  <a:pt x="4816144" y="216001"/>
                </a:lnTo>
                <a:lnTo>
                  <a:pt x="4816144" y="72008"/>
                </a:lnTo>
                <a:lnTo>
                  <a:pt x="4810461" y="44051"/>
                </a:lnTo>
                <a:lnTo>
                  <a:pt x="4794989" y="21155"/>
                </a:lnTo>
                <a:lnTo>
                  <a:pt x="4772092" y="5682"/>
                </a:lnTo>
                <a:lnTo>
                  <a:pt x="474413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60B507F1-A97C-734C-ABAB-BA707BDD89C9}"/>
              </a:ext>
            </a:extLst>
          </p:cNvPr>
          <p:cNvSpPr txBox="1"/>
          <p:nvPr/>
        </p:nvSpPr>
        <p:spPr>
          <a:xfrm>
            <a:off x="2764219" y="4509918"/>
            <a:ext cx="136525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Stratégies</a:t>
            </a:r>
            <a:r>
              <a:rPr sz="115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globales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6D4FE7A3-AAA1-CD4A-9833-AC99D6C313C8}"/>
              </a:ext>
            </a:extLst>
          </p:cNvPr>
          <p:cNvSpPr txBox="1"/>
          <p:nvPr/>
        </p:nvSpPr>
        <p:spPr>
          <a:xfrm>
            <a:off x="2173883" y="5534027"/>
            <a:ext cx="2457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ACBD8F91-8778-7D44-8EB1-349E6399E3AF}"/>
              </a:ext>
            </a:extLst>
          </p:cNvPr>
          <p:cNvSpPr/>
          <p:nvPr/>
        </p:nvSpPr>
        <p:spPr>
          <a:xfrm>
            <a:off x="1857499" y="5489826"/>
            <a:ext cx="887094" cy="259715"/>
          </a:xfrm>
          <a:custGeom>
            <a:avLst/>
            <a:gdLst/>
            <a:ahLst/>
            <a:cxnLst/>
            <a:rect l="l" t="t" r="r" b="b"/>
            <a:pathLst>
              <a:path w="887094" h="259714">
                <a:moveTo>
                  <a:pt x="0" y="187198"/>
                </a:moveTo>
                <a:lnTo>
                  <a:pt x="5680" y="215153"/>
                </a:lnTo>
                <a:lnTo>
                  <a:pt x="21148" y="238045"/>
                </a:lnTo>
                <a:lnTo>
                  <a:pt x="44041" y="253513"/>
                </a:lnTo>
                <a:lnTo>
                  <a:pt x="71996" y="259194"/>
                </a:lnTo>
                <a:lnTo>
                  <a:pt x="814730" y="259194"/>
                </a:lnTo>
                <a:lnTo>
                  <a:pt x="842685" y="253513"/>
                </a:lnTo>
                <a:lnTo>
                  <a:pt x="865578" y="238045"/>
                </a:lnTo>
                <a:lnTo>
                  <a:pt x="881045" y="215153"/>
                </a:lnTo>
                <a:lnTo>
                  <a:pt x="886726" y="187198"/>
                </a:lnTo>
                <a:lnTo>
                  <a:pt x="886726" y="71996"/>
                </a:lnTo>
                <a:lnTo>
                  <a:pt x="881045" y="44041"/>
                </a:lnTo>
                <a:lnTo>
                  <a:pt x="865578" y="21148"/>
                </a:lnTo>
                <a:lnTo>
                  <a:pt x="842685" y="5680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8719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48BA82D8-8E83-0248-97DD-6D59C684D48E}"/>
              </a:ext>
            </a:extLst>
          </p:cNvPr>
          <p:cNvSpPr txBox="1"/>
          <p:nvPr/>
        </p:nvSpPr>
        <p:spPr>
          <a:xfrm>
            <a:off x="2643845" y="4025341"/>
            <a:ext cx="1365250" cy="1778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500" u="sng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   </a:t>
            </a:r>
            <a:r>
              <a:rPr sz="1500" u="sng" spc="-187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</a:t>
            </a:r>
            <a:r>
              <a:rPr sz="1500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500" spc="187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Choix du ou des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DAS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1BBBAD24-C782-F54C-8F13-D44AFE7C7312}"/>
              </a:ext>
            </a:extLst>
          </p:cNvPr>
          <p:cNvSpPr txBox="1"/>
          <p:nvPr/>
        </p:nvSpPr>
        <p:spPr>
          <a:xfrm>
            <a:off x="2643845" y="4936859"/>
            <a:ext cx="1614805" cy="30797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447040" marR="5080" indent="-434975">
              <a:lnSpc>
                <a:spcPts val="1040"/>
              </a:lnSpc>
              <a:spcBef>
                <a:spcPts val="265"/>
              </a:spcBef>
              <a:tabLst>
                <a:tab pos="194945" algn="l"/>
                <a:tab pos="1601470" algn="l"/>
              </a:tabLst>
            </a:pPr>
            <a:r>
              <a:rPr sz="1000" u="sng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r>
              <a:rPr sz="1350" spc="-75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350" spc="-75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baseline="3086" dirty="0">
                <a:solidFill>
                  <a:srgbClr val="231F20"/>
                </a:solidFill>
                <a:latin typeface="Arial"/>
                <a:cs typeface="Arial"/>
              </a:rPr>
              <a:t>frontières   </a:t>
            </a:r>
            <a:r>
              <a:rPr sz="1350" spc="82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u="sng" baseline="3086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	</a:t>
            </a:r>
            <a:r>
              <a:rPr sz="1350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      </a:t>
            </a:r>
            <a:r>
              <a:rPr sz="1350" spc="44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900">
              <a:latin typeface="Arial"/>
              <a:cs typeface="Arial"/>
            </a:endParaRPr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0BC24ED8-D317-A342-BA80-3229BC4DEF01}"/>
              </a:ext>
            </a:extLst>
          </p:cNvPr>
          <p:cNvSpPr/>
          <p:nvPr/>
        </p:nvSpPr>
        <p:spPr>
          <a:xfrm>
            <a:off x="1334808" y="5296772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97D6571C-B254-3848-91A0-C10E64E69A57}"/>
              </a:ext>
            </a:extLst>
          </p:cNvPr>
          <p:cNvSpPr/>
          <p:nvPr/>
        </p:nvSpPr>
        <p:spPr>
          <a:xfrm>
            <a:off x="1272514" y="541864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AC5B8163-7FF6-004C-9A78-0D2A00E80155}"/>
              </a:ext>
            </a:extLst>
          </p:cNvPr>
          <p:cNvSpPr/>
          <p:nvPr/>
        </p:nvSpPr>
        <p:spPr>
          <a:xfrm>
            <a:off x="2296264" y="5296772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4C0E4247-CBE0-2E42-99F6-69FCB7B85134}"/>
              </a:ext>
            </a:extLst>
          </p:cNvPr>
          <p:cNvSpPr/>
          <p:nvPr/>
        </p:nvSpPr>
        <p:spPr>
          <a:xfrm>
            <a:off x="2233970" y="541864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09AC9141-7D2C-914E-9F05-000A59775CB7}"/>
              </a:ext>
            </a:extLst>
          </p:cNvPr>
          <p:cNvSpPr/>
          <p:nvPr/>
        </p:nvSpPr>
        <p:spPr>
          <a:xfrm>
            <a:off x="5913551" y="3340565"/>
            <a:ext cx="179705" cy="978535"/>
          </a:xfrm>
          <a:custGeom>
            <a:avLst/>
            <a:gdLst/>
            <a:ahLst/>
            <a:cxnLst/>
            <a:rect l="l" t="t" r="r" b="b"/>
            <a:pathLst>
              <a:path w="179704" h="978535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399884"/>
                </a:lnTo>
                <a:lnTo>
                  <a:pt x="96785" y="434916"/>
                </a:lnTo>
                <a:lnTo>
                  <a:pt x="116073" y="463521"/>
                </a:lnTo>
                <a:lnTo>
                  <a:pt x="144678" y="482805"/>
                </a:lnTo>
                <a:lnTo>
                  <a:pt x="179705" y="489877"/>
                </a:lnTo>
                <a:lnTo>
                  <a:pt x="179705" y="489038"/>
                </a:lnTo>
                <a:lnTo>
                  <a:pt x="144678" y="496110"/>
                </a:lnTo>
                <a:lnTo>
                  <a:pt x="116073" y="515394"/>
                </a:lnTo>
                <a:lnTo>
                  <a:pt x="96785" y="543999"/>
                </a:lnTo>
                <a:lnTo>
                  <a:pt x="89712" y="579031"/>
                </a:lnTo>
                <a:lnTo>
                  <a:pt x="90004" y="888072"/>
                </a:lnTo>
                <a:lnTo>
                  <a:pt x="82931" y="923099"/>
                </a:lnTo>
                <a:lnTo>
                  <a:pt x="63642" y="951704"/>
                </a:lnTo>
                <a:lnTo>
                  <a:pt x="35033" y="970992"/>
                </a:lnTo>
                <a:lnTo>
                  <a:pt x="0" y="9780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1F572F6B-2DDE-C840-854C-FF12AF8F3BFE}"/>
              </a:ext>
            </a:extLst>
          </p:cNvPr>
          <p:cNvSpPr txBox="1"/>
          <p:nvPr/>
        </p:nvSpPr>
        <p:spPr>
          <a:xfrm>
            <a:off x="6142038" y="3659927"/>
            <a:ext cx="3835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92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Igor  Anso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732509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35EBF09-760A-CD4E-9A47-54CB21A92C94}"/>
              </a:ext>
            </a:extLst>
          </p:cNvPr>
          <p:cNvSpPr/>
          <p:nvPr/>
        </p:nvSpPr>
        <p:spPr>
          <a:xfrm>
            <a:off x="1816799" y="3838641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1227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B71C1E87-B92D-8F4B-B01F-8F320AD873E1}"/>
              </a:ext>
            </a:extLst>
          </p:cNvPr>
          <p:cNvSpPr/>
          <p:nvPr/>
        </p:nvSpPr>
        <p:spPr>
          <a:xfrm>
            <a:off x="1754506" y="37725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41AC110F-9BB9-B44A-BD86-10C39D8102A7}"/>
              </a:ext>
            </a:extLst>
          </p:cNvPr>
          <p:cNvSpPr/>
          <p:nvPr/>
        </p:nvSpPr>
        <p:spPr>
          <a:xfrm>
            <a:off x="918404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4" h="161289">
                <a:moveTo>
                  <a:pt x="349783" y="1612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980A3387-2F37-DB4A-93B4-349FEACFD5CB}"/>
              </a:ext>
            </a:extLst>
          </p:cNvPr>
          <p:cNvSpPr/>
          <p:nvPr/>
        </p:nvSpPr>
        <p:spPr>
          <a:xfrm>
            <a:off x="858394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86918" y="0"/>
                </a:moveTo>
                <a:lnTo>
                  <a:pt x="0" y="28524"/>
                </a:lnTo>
                <a:lnTo>
                  <a:pt x="34772" y="113131"/>
                </a:lnTo>
                <a:lnTo>
                  <a:pt x="869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5D8829F0-62C6-BA40-8187-C44D756B3744}"/>
              </a:ext>
            </a:extLst>
          </p:cNvPr>
          <p:cNvSpPr/>
          <p:nvPr/>
        </p:nvSpPr>
        <p:spPr>
          <a:xfrm>
            <a:off x="2358325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89">
                <a:moveTo>
                  <a:pt x="0" y="161213"/>
                </a:moveTo>
                <a:lnTo>
                  <a:pt x="34978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016D0E78-4BDD-EF48-B782-CC767B2CA0C5}"/>
              </a:ext>
            </a:extLst>
          </p:cNvPr>
          <p:cNvSpPr/>
          <p:nvPr/>
        </p:nvSpPr>
        <p:spPr>
          <a:xfrm>
            <a:off x="2681198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0" y="0"/>
                </a:moveTo>
                <a:lnTo>
                  <a:pt x="52146" y="113131"/>
                </a:lnTo>
                <a:lnTo>
                  <a:pt x="86918" y="28524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E6CC9D62-E2FD-3348-A0D4-9DD5DAD38294}"/>
              </a:ext>
            </a:extLst>
          </p:cNvPr>
          <p:cNvSpPr/>
          <p:nvPr/>
        </p:nvSpPr>
        <p:spPr>
          <a:xfrm>
            <a:off x="1816799" y="4384715"/>
            <a:ext cx="0" cy="450215"/>
          </a:xfrm>
          <a:custGeom>
            <a:avLst/>
            <a:gdLst/>
            <a:ahLst/>
            <a:cxnLst/>
            <a:rect l="l" t="t" r="r" b="b"/>
            <a:pathLst>
              <a:path h="450214">
                <a:moveTo>
                  <a:pt x="0" y="4501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7211260A-60E8-E246-AC9F-3F75835287B5}"/>
              </a:ext>
            </a:extLst>
          </p:cNvPr>
          <p:cNvSpPr/>
          <p:nvPr/>
        </p:nvSpPr>
        <p:spPr>
          <a:xfrm>
            <a:off x="1754506" y="483391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3010900A-379C-A94C-9CB0-0AFFAF326997}"/>
              </a:ext>
            </a:extLst>
          </p:cNvPr>
          <p:cNvSpPr/>
          <p:nvPr/>
        </p:nvSpPr>
        <p:spPr>
          <a:xfrm>
            <a:off x="1754506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62841D64-CB11-9349-A58D-8D8F2F3E3540}"/>
              </a:ext>
            </a:extLst>
          </p:cNvPr>
          <p:cNvSpPr/>
          <p:nvPr/>
        </p:nvSpPr>
        <p:spPr>
          <a:xfrm>
            <a:off x="5084145" y="4384715"/>
            <a:ext cx="0" cy="450215"/>
          </a:xfrm>
          <a:custGeom>
            <a:avLst/>
            <a:gdLst/>
            <a:ahLst/>
            <a:cxnLst/>
            <a:rect l="l" t="t" r="r" b="b"/>
            <a:pathLst>
              <a:path h="450214">
                <a:moveTo>
                  <a:pt x="0" y="4501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07204F85-BF4C-7D42-9247-5FE51235EE49}"/>
              </a:ext>
            </a:extLst>
          </p:cNvPr>
          <p:cNvSpPr/>
          <p:nvPr/>
        </p:nvSpPr>
        <p:spPr>
          <a:xfrm>
            <a:off x="5021851" y="483391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5300FDF2-DA6D-7C4A-9DA7-8C9FC0C21907}"/>
              </a:ext>
            </a:extLst>
          </p:cNvPr>
          <p:cNvSpPr/>
          <p:nvPr/>
        </p:nvSpPr>
        <p:spPr>
          <a:xfrm>
            <a:off x="5021851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F5DC054D-023A-A640-BDB7-9ED4EF30F784}"/>
              </a:ext>
            </a:extLst>
          </p:cNvPr>
          <p:cNvSpPr/>
          <p:nvPr/>
        </p:nvSpPr>
        <p:spPr>
          <a:xfrm>
            <a:off x="4083507" y="4123434"/>
            <a:ext cx="162560" cy="0"/>
          </a:xfrm>
          <a:custGeom>
            <a:avLst/>
            <a:gdLst/>
            <a:ahLst/>
            <a:cxnLst/>
            <a:rect l="l" t="t" r="r" b="b"/>
            <a:pathLst>
              <a:path w="162560">
                <a:moveTo>
                  <a:pt x="0" y="0"/>
                </a:moveTo>
                <a:lnTo>
                  <a:pt x="16239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5790716C-9708-AE4D-8C26-9E312C1543D3}"/>
              </a:ext>
            </a:extLst>
          </p:cNvPr>
          <p:cNvSpPr/>
          <p:nvPr/>
        </p:nvSpPr>
        <p:spPr>
          <a:xfrm>
            <a:off x="4244980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F4CDDA13-B69E-9C49-9C1E-0729C912F2D9}"/>
              </a:ext>
            </a:extLst>
          </p:cNvPr>
          <p:cNvSpPr/>
          <p:nvPr/>
        </p:nvSpPr>
        <p:spPr>
          <a:xfrm>
            <a:off x="2590471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66992" y="0"/>
                </a:moveTo>
                <a:lnTo>
                  <a:pt x="0" y="62293"/>
                </a:lnTo>
                <a:lnTo>
                  <a:pt x="66992" y="124586"/>
                </a:lnTo>
                <a:lnTo>
                  <a:pt x="6699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B7B68B52-4559-A842-BC48-58DFAB816475}"/>
              </a:ext>
            </a:extLst>
          </p:cNvPr>
          <p:cNvSpPr/>
          <p:nvPr/>
        </p:nvSpPr>
        <p:spPr>
          <a:xfrm>
            <a:off x="4244980" y="5018617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E0190C55-8CD7-F64C-A14A-21CBE24B47C5}"/>
              </a:ext>
            </a:extLst>
          </p:cNvPr>
          <p:cNvSpPr/>
          <p:nvPr/>
        </p:nvSpPr>
        <p:spPr>
          <a:xfrm>
            <a:off x="2590471" y="5018617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66992" y="0"/>
                </a:moveTo>
                <a:lnTo>
                  <a:pt x="0" y="62293"/>
                </a:lnTo>
                <a:lnTo>
                  <a:pt x="66992" y="124586"/>
                </a:lnTo>
                <a:lnTo>
                  <a:pt x="6699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8202401B-5E16-5944-B886-89EB5077D8CD}"/>
              </a:ext>
            </a:extLst>
          </p:cNvPr>
          <p:cNvSpPr/>
          <p:nvPr/>
        </p:nvSpPr>
        <p:spPr>
          <a:xfrm>
            <a:off x="360555" y="295260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87812C7E-24C9-0E45-9579-92E2A137D455}"/>
              </a:ext>
            </a:extLst>
          </p:cNvPr>
          <p:cNvSpPr txBox="1"/>
          <p:nvPr/>
        </p:nvSpPr>
        <p:spPr>
          <a:xfrm>
            <a:off x="423527" y="2980111"/>
            <a:ext cx="2082164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stratégies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globales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59F2B64D-EF69-2040-9666-02EABE4662F8}"/>
              </a:ext>
            </a:extLst>
          </p:cNvPr>
          <p:cNvSpPr/>
          <p:nvPr/>
        </p:nvSpPr>
        <p:spPr>
          <a:xfrm>
            <a:off x="360003" y="599664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2A2E5012-4D54-9D4C-AF07-6790BBF7844C}"/>
              </a:ext>
            </a:extLst>
          </p:cNvPr>
          <p:cNvSpPr txBox="1"/>
          <p:nvPr/>
        </p:nvSpPr>
        <p:spPr>
          <a:xfrm>
            <a:off x="422974" y="6024151"/>
            <a:ext cx="499110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stratégies au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niveau d’un domaine d’activité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C70A333E-2350-1E4E-A8BF-CDDC3FFEC6D0}"/>
              </a:ext>
            </a:extLst>
          </p:cNvPr>
          <p:cNvSpPr/>
          <p:nvPr/>
        </p:nvSpPr>
        <p:spPr>
          <a:xfrm>
            <a:off x="360555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1E6A21EB-3B2B-C541-91E0-66D18A53D42F}"/>
              </a:ext>
            </a:extLst>
          </p:cNvPr>
          <p:cNvSpPr txBox="1"/>
          <p:nvPr/>
        </p:nvSpPr>
        <p:spPr>
          <a:xfrm>
            <a:off x="423527" y="319538"/>
            <a:ext cx="44323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stratégiques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opérés par l’entreprise</a:t>
            </a:r>
            <a:r>
              <a:rPr sz="1600" b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étapes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 décision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3731E0B8-19BC-9748-96B5-5852F67F596C}"/>
              </a:ext>
            </a:extLst>
          </p:cNvPr>
          <p:cNvSpPr/>
          <p:nvPr/>
        </p:nvSpPr>
        <p:spPr>
          <a:xfrm>
            <a:off x="360558" y="1474297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70C1196E-DF9A-8F42-81D2-2E13DA37BB48}"/>
              </a:ext>
            </a:extLst>
          </p:cNvPr>
          <p:cNvSpPr txBox="1"/>
          <p:nvPr/>
        </p:nvSpPr>
        <p:spPr>
          <a:xfrm>
            <a:off x="429766" y="1517448"/>
            <a:ext cx="176339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4659">
              <a:lnSpc>
                <a:spcPct val="100000"/>
              </a:lnSpc>
              <a:spcBef>
                <a:spcPts val="100"/>
              </a:spcBef>
            </a:pP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Trois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étapes</a:t>
            </a:r>
            <a:endParaRPr sz="115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dans la prise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décision  (H. Simon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J.</a:t>
            </a:r>
            <a:r>
              <a:rPr sz="115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March)</a:t>
            </a:r>
            <a:endParaRPr sz="1150">
              <a:latin typeface="Arial"/>
              <a:cs typeface="Arial"/>
            </a:endParaRPr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6F8BF573-B4B1-8D48-9A34-47223566C094}"/>
              </a:ext>
            </a:extLst>
          </p:cNvPr>
          <p:cNvSpPr/>
          <p:nvPr/>
        </p:nvSpPr>
        <p:spPr>
          <a:xfrm>
            <a:off x="2304552" y="1474297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125AD122-C8BD-4946-9D0F-CBC8AE25969D}"/>
              </a:ext>
            </a:extLst>
          </p:cNvPr>
          <p:cNvSpPr txBox="1"/>
          <p:nvPr/>
        </p:nvSpPr>
        <p:spPr>
          <a:xfrm>
            <a:off x="2327851" y="1552423"/>
            <a:ext cx="42983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Recensement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stratégies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possibles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Détermination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conséquences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chacune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d’elles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Choix 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meilleure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tenu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contraintes (Herbert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Simon)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302161AD-D7D8-214A-B20B-99A06989046F}"/>
              </a:ext>
            </a:extLst>
          </p:cNvPr>
          <p:cNvSpPr/>
          <p:nvPr/>
        </p:nvSpPr>
        <p:spPr>
          <a:xfrm>
            <a:off x="360551" y="2164312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2FC02752-34AE-634A-9A08-B67B2194FF8D}"/>
              </a:ext>
            </a:extLst>
          </p:cNvPr>
          <p:cNvSpPr txBox="1"/>
          <p:nvPr/>
        </p:nvSpPr>
        <p:spPr>
          <a:xfrm>
            <a:off x="502749" y="2207463"/>
            <a:ext cx="161671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Choix entre stratégies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délibérée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émergente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(H.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Mintzberg)</a:t>
            </a:r>
            <a:endParaRPr sz="1150">
              <a:latin typeface="Arial"/>
              <a:cs typeface="Arial"/>
            </a:endParaRPr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3096C650-B1E4-8348-8E39-CCC8EBDDC446}"/>
              </a:ext>
            </a:extLst>
          </p:cNvPr>
          <p:cNvSpPr/>
          <p:nvPr/>
        </p:nvSpPr>
        <p:spPr>
          <a:xfrm>
            <a:off x="2304552" y="2164312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2185F109-9775-A948-864D-4C37DB70CED6}"/>
              </a:ext>
            </a:extLst>
          </p:cNvPr>
          <p:cNvSpPr txBox="1"/>
          <p:nvPr/>
        </p:nvSpPr>
        <p:spPr>
          <a:xfrm>
            <a:off x="2327851" y="2242437"/>
            <a:ext cx="38112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délibérée est planifiée par 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  <a:p>
            <a:pPr marL="92075" marR="5080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émergente est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choisie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s’adapter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permanence  aux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modifications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2AA12DEA-F981-6A4D-98C0-343C623FF1D9}"/>
              </a:ext>
            </a:extLst>
          </p:cNvPr>
          <p:cNvSpPr/>
          <p:nvPr/>
        </p:nvSpPr>
        <p:spPr>
          <a:xfrm>
            <a:off x="4310140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29" h="396239">
                <a:moveTo>
                  <a:pt x="1476006" y="0"/>
                </a:moveTo>
                <a:lnTo>
                  <a:pt x="72009" y="0"/>
                </a:lnTo>
                <a:lnTo>
                  <a:pt x="44051" y="5682"/>
                </a:lnTo>
                <a:lnTo>
                  <a:pt x="21155" y="21155"/>
                </a:lnTo>
                <a:lnTo>
                  <a:pt x="5682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2" y="351957"/>
                </a:lnTo>
                <a:lnTo>
                  <a:pt x="21155" y="374850"/>
                </a:lnTo>
                <a:lnTo>
                  <a:pt x="44051" y="390317"/>
                </a:lnTo>
                <a:lnTo>
                  <a:pt x="72009" y="395998"/>
                </a:lnTo>
                <a:lnTo>
                  <a:pt x="1476006" y="395998"/>
                </a:lnTo>
                <a:lnTo>
                  <a:pt x="1503963" y="390317"/>
                </a:lnTo>
                <a:lnTo>
                  <a:pt x="1526860" y="374850"/>
                </a:lnTo>
                <a:lnTo>
                  <a:pt x="1542332" y="351957"/>
                </a:lnTo>
                <a:lnTo>
                  <a:pt x="1548015" y="324002"/>
                </a:lnTo>
                <a:lnTo>
                  <a:pt x="1548015" y="72008"/>
                </a:lnTo>
                <a:lnTo>
                  <a:pt x="1542332" y="44051"/>
                </a:lnTo>
                <a:lnTo>
                  <a:pt x="1526860" y="21155"/>
                </a:lnTo>
                <a:lnTo>
                  <a:pt x="1503963" y="5682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A3D067F5-C5E4-9D41-B449-243A99085D94}"/>
              </a:ext>
            </a:extLst>
          </p:cNvPr>
          <p:cNvSpPr txBox="1"/>
          <p:nvPr/>
        </p:nvSpPr>
        <p:spPr>
          <a:xfrm>
            <a:off x="4451630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Diversification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82BBB937-02BA-F84E-8C11-798828A88C60}"/>
              </a:ext>
            </a:extLst>
          </p:cNvPr>
          <p:cNvSpPr/>
          <p:nvPr/>
        </p:nvSpPr>
        <p:spPr>
          <a:xfrm>
            <a:off x="1042475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30" h="396239">
                <a:moveTo>
                  <a:pt x="147599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0" y="351957"/>
                </a:lnTo>
                <a:lnTo>
                  <a:pt x="21148" y="374850"/>
                </a:lnTo>
                <a:lnTo>
                  <a:pt x="44041" y="390317"/>
                </a:lnTo>
                <a:lnTo>
                  <a:pt x="71996" y="395998"/>
                </a:lnTo>
                <a:lnTo>
                  <a:pt x="1475994" y="395998"/>
                </a:lnTo>
                <a:lnTo>
                  <a:pt x="1503951" y="390317"/>
                </a:lnTo>
                <a:lnTo>
                  <a:pt x="1526847" y="374850"/>
                </a:lnTo>
                <a:lnTo>
                  <a:pt x="1542320" y="351957"/>
                </a:lnTo>
                <a:lnTo>
                  <a:pt x="1548003" y="324002"/>
                </a:lnTo>
                <a:lnTo>
                  <a:pt x="1548003" y="72008"/>
                </a:lnTo>
                <a:lnTo>
                  <a:pt x="1542320" y="44051"/>
                </a:lnTo>
                <a:lnTo>
                  <a:pt x="1526847" y="21155"/>
                </a:lnTo>
                <a:lnTo>
                  <a:pt x="1503951" y="5682"/>
                </a:lnTo>
                <a:lnTo>
                  <a:pt x="1475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C73182CB-5BCC-7D49-9CDE-01607D4B1712}"/>
              </a:ext>
            </a:extLst>
          </p:cNvPr>
          <p:cNvSpPr txBox="1"/>
          <p:nvPr/>
        </p:nvSpPr>
        <p:spPr>
          <a:xfrm>
            <a:off x="1183966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Spécialisation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1C584993-BA79-D244-AD48-8CE12B017D09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3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153F6690-9702-1F4B-BD94-98A62A08F0C0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8148C622-349E-9E47-90AB-6F3C54D9A9BB}"/>
              </a:ext>
            </a:extLst>
          </p:cNvPr>
          <p:cNvSpPr txBox="1"/>
          <p:nvPr/>
        </p:nvSpPr>
        <p:spPr>
          <a:xfrm>
            <a:off x="522245" y="3399416"/>
            <a:ext cx="1701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" marR="5080" indent="-22860">
              <a:lnSpc>
                <a:spcPct val="100000"/>
              </a:lnSpc>
              <a:spcBef>
                <a:spcPts val="100"/>
              </a:spcBef>
              <a:tabLst>
                <a:tab pos="888365" algn="l"/>
                <a:tab pos="100584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Pénétration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Développement 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	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produits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1FCFF8C7-984B-4444-A6F4-44E41615A51D}"/>
              </a:ext>
            </a:extLst>
          </p:cNvPr>
          <p:cNvSpPr/>
          <p:nvPr/>
        </p:nvSpPr>
        <p:spPr>
          <a:xfrm>
            <a:off x="1333649" y="3337386"/>
            <a:ext cx="965835" cy="432434"/>
          </a:xfrm>
          <a:custGeom>
            <a:avLst/>
            <a:gdLst/>
            <a:ahLst/>
            <a:cxnLst/>
            <a:rect l="l" t="t" r="r" b="b"/>
            <a:pathLst>
              <a:path w="965835" h="432435">
                <a:moveTo>
                  <a:pt x="0" y="360006"/>
                </a:moveTo>
                <a:lnTo>
                  <a:pt x="6186" y="387961"/>
                </a:lnTo>
                <a:lnTo>
                  <a:pt x="23031" y="410854"/>
                </a:lnTo>
                <a:lnTo>
                  <a:pt x="47963" y="426322"/>
                </a:lnTo>
                <a:lnTo>
                  <a:pt x="78409" y="432003"/>
                </a:lnTo>
                <a:lnTo>
                  <a:pt x="887234" y="432003"/>
                </a:lnTo>
                <a:lnTo>
                  <a:pt x="917681" y="426322"/>
                </a:lnTo>
                <a:lnTo>
                  <a:pt x="942613" y="410854"/>
                </a:lnTo>
                <a:lnTo>
                  <a:pt x="959458" y="387961"/>
                </a:lnTo>
                <a:lnTo>
                  <a:pt x="965644" y="360006"/>
                </a:lnTo>
                <a:lnTo>
                  <a:pt x="965644" y="72008"/>
                </a:lnTo>
                <a:lnTo>
                  <a:pt x="959458" y="44051"/>
                </a:lnTo>
                <a:lnTo>
                  <a:pt x="942613" y="21155"/>
                </a:lnTo>
                <a:lnTo>
                  <a:pt x="917681" y="5682"/>
                </a:lnTo>
                <a:lnTo>
                  <a:pt x="887234" y="0"/>
                </a:lnTo>
                <a:lnTo>
                  <a:pt x="78409" y="0"/>
                </a:lnTo>
                <a:lnTo>
                  <a:pt x="47963" y="5682"/>
                </a:lnTo>
                <a:lnTo>
                  <a:pt x="23031" y="21155"/>
                </a:lnTo>
                <a:lnTo>
                  <a:pt x="6186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9B4417F8-EABA-D84A-92AD-E2C3BC3DB862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17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172648F5-B651-B04F-8907-5DCB483AE5DF}"/>
              </a:ext>
            </a:extLst>
          </p:cNvPr>
          <p:cNvSpPr txBox="1"/>
          <p:nvPr/>
        </p:nvSpPr>
        <p:spPr>
          <a:xfrm>
            <a:off x="2515355" y="3399416"/>
            <a:ext cx="565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415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Extension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00">
              <a:latin typeface="Arial"/>
              <a:cs typeface="Arial"/>
            </a:endParaRPr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385EB582-AE94-B141-BB57-D53009227748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3862F882-3FD3-D342-B29D-40F1E23F6D93}"/>
              </a:ext>
            </a:extLst>
          </p:cNvPr>
          <p:cNvSpPr/>
          <p:nvPr/>
        </p:nvSpPr>
        <p:spPr>
          <a:xfrm>
            <a:off x="4310213" y="4900905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29" h="396239">
                <a:moveTo>
                  <a:pt x="1476006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324002"/>
                </a:lnTo>
                <a:lnTo>
                  <a:pt x="5682" y="351957"/>
                </a:lnTo>
                <a:lnTo>
                  <a:pt x="21155" y="374850"/>
                </a:lnTo>
                <a:lnTo>
                  <a:pt x="44051" y="390317"/>
                </a:lnTo>
                <a:lnTo>
                  <a:pt x="72009" y="395998"/>
                </a:lnTo>
                <a:lnTo>
                  <a:pt x="1476006" y="395998"/>
                </a:lnTo>
                <a:lnTo>
                  <a:pt x="1503961" y="390317"/>
                </a:lnTo>
                <a:lnTo>
                  <a:pt x="1526854" y="374850"/>
                </a:lnTo>
                <a:lnTo>
                  <a:pt x="1542322" y="351957"/>
                </a:lnTo>
                <a:lnTo>
                  <a:pt x="1548003" y="324002"/>
                </a:lnTo>
                <a:lnTo>
                  <a:pt x="1548003" y="71996"/>
                </a:lnTo>
                <a:lnTo>
                  <a:pt x="1542322" y="44041"/>
                </a:lnTo>
                <a:lnTo>
                  <a:pt x="1526854" y="21148"/>
                </a:lnTo>
                <a:lnTo>
                  <a:pt x="1503961" y="5680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7B140FA5-3902-984B-9960-4230B3EE4ACA}"/>
              </a:ext>
            </a:extLst>
          </p:cNvPr>
          <p:cNvSpPr txBox="1"/>
          <p:nvPr/>
        </p:nvSpPr>
        <p:spPr>
          <a:xfrm>
            <a:off x="4451704" y="4936859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Externalisation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26C3BE9F-948E-3442-ABFA-79A06B412329}"/>
              </a:ext>
            </a:extLst>
          </p:cNvPr>
          <p:cNvSpPr/>
          <p:nvPr/>
        </p:nvSpPr>
        <p:spPr>
          <a:xfrm>
            <a:off x="1042475" y="4900905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30" h="396239">
                <a:moveTo>
                  <a:pt x="147600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24002"/>
                </a:lnTo>
                <a:lnTo>
                  <a:pt x="5680" y="351957"/>
                </a:lnTo>
                <a:lnTo>
                  <a:pt x="21148" y="374850"/>
                </a:lnTo>
                <a:lnTo>
                  <a:pt x="44041" y="390317"/>
                </a:lnTo>
                <a:lnTo>
                  <a:pt x="71996" y="395998"/>
                </a:lnTo>
                <a:lnTo>
                  <a:pt x="1476006" y="395998"/>
                </a:lnTo>
                <a:lnTo>
                  <a:pt x="1503956" y="390317"/>
                </a:lnTo>
                <a:lnTo>
                  <a:pt x="1526849" y="374850"/>
                </a:lnTo>
                <a:lnTo>
                  <a:pt x="1542320" y="351957"/>
                </a:lnTo>
                <a:lnTo>
                  <a:pt x="1548003" y="324002"/>
                </a:lnTo>
                <a:lnTo>
                  <a:pt x="1548003" y="71996"/>
                </a:lnTo>
                <a:lnTo>
                  <a:pt x="1542320" y="44041"/>
                </a:lnTo>
                <a:lnTo>
                  <a:pt x="1526849" y="21148"/>
                </a:lnTo>
                <a:lnTo>
                  <a:pt x="1503956" y="5680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849F1020-1A8D-CB4D-AE4F-8F3C60C00BBB}"/>
              </a:ext>
            </a:extLst>
          </p:cNvPr>
          <p:cNvSpPr txBox="1"/>
          <p:nvPr/>
        </p:nvSpPr>
        <p:spPr>
          <a:xfrm>
            <a:off x="1183966" y="4936859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Intégration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verticale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E8DCD667-F6F2-7345-BD87-AC99C01BF153}"/>
              </a:ext>
            </a:extLst>
          </p:cNvPr>
          <p:cNvSpPr txBox="1"/>
          <p:nvPr/>
        </p:nvSpPr>
        <p:spPr>
          <a:xfrm>
            <a:off x="1150075" y="5534027"/>
            <a:ext cx="3562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Amont</a:t>
            </a:r>
            <a:endParaRPr sz="900">
              <a:latin typeface="Arial"/>
              <a:cs typeface="Arial"/>
            </a:endParaRPr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098A7C78-AFF5-3B4E-8CFF-2D7BE40BB64E}"/>
              </a:ext>
            </a:extLst>
          </p:cNvPr>
          <p:cNvSpPr/>
          <p:nvPr/>
        </p:nvSpPr>
        <p:spPr>
          <a:xfrm>
            <a:off x="888720" y="5489826"/>
            <a:ext cx="887094" cy="259715"/>
          </a:xfrm>
          <a:custGeom>
            <a:avLst/>
            <a:gdLst/>
            <a:ahLst/>
            <a:cxnLst/>
            <a:rect l="l" t="t" r="r" b="b"/>
            <a:pathLst>
              <a:path w="887094" h="259714">
                <a:moveTo>
                  <a:pt x="0" y="187198"/>
                </a:moveTo>
                <a:lnTo>
                  <a:pt x="5680" y="215153"/>
                </a:lnTo>
                <a:lnTo>
                  <a:pt x="21148" y="238045"/>
                </a:lnTo>
                <a:lnTo>
                  <a:pt x="44041" y="253513"/>
                </a:lnTo>
                <a:lnTo>
                  <a:pt x="71996" y="259194"/>
                </a:lnTo>
                <a:lnTo>
                  <a:pt x="814730" y="259194"/>
                </a:lnTo>
                <a:lnTo>
                  <a:pt x="842685" y="253513"/>
                </a:lnTo>
                <a:lnTo>
                  <a:pt x="865578" y="238045"/>
                </a:lnTo>
                <a:lnTo>
                  <a:pt x="881045" y="215153"/>
                </a:lnTo>
                <a:lnTo>
                  <a:pt x="886726" y="187198"/>
                </a:lnTo>
                <a:lnTo>
                  <a:pt x="886726" y="71996"/>
                </a:lnTo>
                <a:lnTo>
                  <a:pt x="881045" y="44041"/>
                </a:lnTo>
                <a:lnTo>
                  <a:pt x="865578" y="21148"/>
                </a:lnTo>
                <a:lnTo>
                  <a:pt x="842685" y="5680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8719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E16C4055-7E17-C74A-9C88-D732604823B3}"/>
              </a:ext>
            </a:extLst>
          </p:cNvPr>
          <p:cNvSpPr/>
          <p:nvPr/>
        </p:nvSpPr>
        <p:spPr>
          <a:xfrm>
            <a:off x="1042003" y="4471501"/>
            <a:ext cx="4816475" cy="288290"/>
          </a:xfrm>
          <a:custGeom>
            <a:avLst/>
            <a:gdLst/>
            <a:ahLst/>
            <a:cxnLst/>
            <a:rect l="l" t="t" r="r" b="b"/>
            <a:pathLst>
              <a:path w="4816475" h="288289">
                <a:moveTo>
                  <a:pt x="4744135" y="0"/>
                </a:moveTo>
                <a:lnTo>
                  <a:pt x="72009" y="0"/>
                </a:lnTo>
                <a:lnTo>
                  <a:pt x="44046" y="5682"/>
                </a:lnTo>
                <a:lnTo>
                  <a:pt x="21150" y="21155"/>
                </a:lnTo>
                <a:lnTo>
                  <a:pt x="5681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9" y="287997"/>
                </a:lnTo>
                <a:lnTo>
                  <a:pt x="4744135" y="287997"/>
                </a:lnTo>
                <a:lnTo>
                  <a:pt x="4772092" y="282317"/>
                </a:lnTo>
                <a:lnTo>
                  <a:pt x="4794989" y="266849"/>
                </a:lnTo>
                <a:lnTo>
                  <a:pt x="4810461" y="243956"/>
                </a:lnTo>
                <a:lnTo>
                  <a:pt x="4816144" y="216001"/>
                </a:lnTo>
                <a:lnTo>
                  <a:pt x="4816144" y="72008"/>
                </a:lnTo>
                <a:lnTo>
                  <a:pt x="4810461" y="44051"/>
                </a:lnTo>
                <a:lnTo>
                  <a:pt x="4794989" y="21155"/>
                </a:lnTo>
                <a:lnTo>
                  <a:pt x="4772092" y="5682"/>
                </a:lnTo>
                <a:lnTo>
                  <a:pt x="474413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F0EA2A19-B30D-A04D-AB7D-E954FB38D98D}"/>
              </a:ext>
            </a:extLst>
          </p:cNvPr>
          <p:cNvSpPr txBox="1"/>
          <p:nvPr/>
        </p:nvSpPr>
        <p:spPr>
          <a:xfrm>
            <a:off x="2764219" y="4509918"/>
            <a:ext cx="136525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Stratégies</a:t>
            </a:r>
            <a:r>
              <a:rPr sz="115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globales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B6F839DD-0544-A34F-A7CD-24BF8AD99201}"/>
              </a:ext>
            </a:extLst>
          </p:cNvPr>
          <p:cNvSpPr txBox="1"/>
          <p:nvPr/>
        </p:nvSpPr>
        <p:spPr>
          <a:xfrm>
            <a:off x="2173883" y="5534027"/>
            <a:ext cx="2457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val</a:t>
            </a:r>
            <a:endParaRPr sz="900">
              <a:latin typeface="Arial"/>
              <a:cs typeface="Arial"/>
            </a:endParaRPr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BE574C30-1320-294D-B806-78FC6029C640}"/>
              </a:ext>
            </a:extLst>
          </p:cNvPr>
          <p:cNvSpPr/>
          <p:nvPr/>
        </p:nvSpPr>
        <p:spPr>
          <a:xfrm>
            <a:off x="1857499" y="5489826"/>
            <a:ext cx="887094" cy="259715"/>
          </a:xfrm>
          <a:custGeom>
            <a:avLst/>
            <a:gdLst/>
            <a:ahLst/>
            <a:cxnLst/>
            <a:rect l="l" t="t" r="r" b="b"/>
            <a:pathLst>
              <a:path w="887094" h="259714">
                <a:moveTo>
                  <a:pt x="0" y="187198"/>
                </a:moveTo>
                <a:lnTo>
                  <a:pt x="5680" y="215153"/>
                </a:lnTo>
                <a:lnTo>
                  <a:pt x="21148" y="238045"/>
                </a:lnTo>
                <a:lnTo>
                  <a:pt x="44041" y="253513"/>
                </a:lnTo>
                <a:lnTo>
                  <a:pt x="71996" y="259194"/>
                </a:lnTo>
                <a:lnTo>
                  <a:pt x="814730" y="259194"/>
                </a:lnTo>
                <a:lnTo>
                  <a:pt x="842685" y="253513"/>
                </a:lnTo>
                <a:lnTo>
                  <a:pt x="865578" y="238045"/>
                </a:lnTo>
                <a:lnTo>
                  <a:pt x="881045" y="215153"/>
                </a:lnTo>
                <a:lnTo>
                  <a:pt x="886726" y="187198"/>
                </a:lnTo>
                <a:lnTo>
                  <a:pt x="886726" y="71996"/>
                </a:lnTo>
                <a:lnTo>
                  <a:pt x="881045" y="44041"/>
                </a:lnTo>
                <a:lnTo>
                  <a:pt x="865578" y="21148"/>
                </a:lnTo>
                <a:lnTo>
                  <a:pt x="842685" y="5680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8719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8C11912C-2146-C14B-B0AE-C98482DE2403}"/>
              </a:ext>
            </a:extLst>
          </p:cNvPr>
          <p:cNvSpPr txBox="1"/>
          <p:nvPr/>
        </p:nvSpPr>
        <p:spPr>
          <a:xfrm>
            <a:off x="2643845" y="4025341"/>
            <a:ext cx="1365250" cy="1778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500" u="sng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   </a:t>
            </a:r>
            <a:r>
              <a:rPr sz="1500" u="sng" spc="-187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</a:t>
            </a:r>
            <a:r>
              <a:rPr sz="1500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500" spc="187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Choix du ou des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DAS</a:t>
            </a:r>
            <a:endParaRPr sz="900">
              <a:latin typeface="Arial"/>
              <a:cs typeface="Arial"/>
            </a:endParaRPr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CA1901F7-538D-0E4F-ADCB-B407DDBEF149}"/>
              </a:ext>
            </a:extLst>
          </p:cNvPr>
          <p:cNvSpPr txBox="1"/>
          <p:nvPr/>
        </p:nvSpPr>
        <p:spPr>
          <a:xfrm>
            <a:off x="2643845" y="4936859"/>
            <a:ext cx="1614805" cy="30797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447040" marR="5080" indent="-434975">
              <a:lnSpc>
                <a:spcPts val="1040"/>
              </a:lnSpc>
              <a:spcBef>
                <a:spcPts val="265"/>
              </a:spcBef>
              <a:tabLst>
                <a:tab pos="194945" algn="l"/>
                <a:tab pos="1601470" algn="l"/>
              </a:tabLst>
            </a:pPr>
            <a:r>
              <a:rPr sz="1000" u="sng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r>
              <a:rPr sz="1350" spc="-75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350" spc="-75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baseline="3086" dirty="0">
                <a:solidFill>
                  <a:srgbClr val="231F20"/>
                </a:solidFill>
                <a:latin typeface="Arial"/>
                <a:cs typeface="Arial"/>
              </a:rPr>
              <a:t>frontières   </a:t>
            </a:r>
            <a:r>
              <a:rPr sz="1350" spc="82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u="sng" baseline="3086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	</a:t>
            </a:r>
            <a:r>
              <a:rPr sz="1350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      </a:t>
            </a:r>
            <a:r>
              <a:rPr sz="1350" spc="44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900">
              <a:latin typeface="Arial"/>
              <a:cs typeface="Arial"/>
            </a:endParaRPr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D4A415CD-BB31-C844-A0D5-2C9BA08DCB6B}"/>
              </a:ext>
            </a:extLst>
          </p:cNvPr>
          <p:cNvSpPr/>
          <p:nvPr/>
        </p:nvSpPr>
        <p:spPr>
          <a:xfrm>
            <a:off x="1334808" y="5296772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E93017F5-1DD3-7949-98E4-7C8201717EFE}"/>
              </a:ext>
            </a:extLst>
          </p:cNvPr>
          <p:cNvSpPr/>
          <p:nvPr/>
        </p:nvSpPr>
        <p:spPr>
          <a:xfrm>
            <a:off x="1272514" y="541864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1F7DCA7B-4E4F-C646-B1BB-3CA9B4BD68F0}"/>
              </a:ext>
            </a:extLst>
          </p:cNvPr>
          <p:cNvSpPr/>
          <p:nvPr/>
        </p:nvSpPr>
        <p:spPr>
          <a:xfrm>
            <a:off x="2296264" y="5296772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F2384D89-2BE7-E84E-BAB0-6989AC242B47}"/>
              </a:ext>
            </a:extLst>
          </p:cNvPr>
          <p:cNvSpPr/>
          <p:nvPr/>
        </p:nvSpPr>
        <p:spPr>
          <a:xfrm>
            <a:off x="2233970" y="541864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BE6D4044-E2AB-EF46-9AEF-C60F8772C1DD}"/>
              </a:ext>
            </a:extLst>
          </p:cNvPr>
          <p:cNvSpPr/>
          <p:nvPr/>
        </p:nvSpPr>
        <p:spPr>
          <a:xfrm>
            <a:off x="5913551" y="3340565"/>
            <a:ext cx="179705" cy="978535"/>
          </a:xfrm>
          <a:custGeom>
            <a:avLst/>
            <a:gdLst/>
            <a:ahLst/>
            <a:cxnLst/>
            <a:rect l="l" t="t" r="r" b="b"/>
            <a:pathLst>
              <a:path w="179704" h="978535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399884"/>
                </a:lnTo>
                <a:lnTo>
                  <a:pt x="96785" y="434916"/>
                </a:lnTo>
                <a:lnTo>
                  <a:pt x="116073" y="463521"/>
                </a:lnTo>
                <a:lnTo>
                  <a:pt x="144678" y="482805"/>
                </a:lnTo>
                <a:lnTo>
                  <a:pt x="179705" y="489877"/>
                </a:lnTo>
                <a:lnTo>
                  <a:pt x="179705" y="489038"/>
                </a:lnTo>
                <a:lnTo>
                  <a:pt x="144678" y="496110"/>
                </a:lnTo>
                <a:lnTo>
                  <a:pt x="116073" y="515394"/>
                </a:lnTo>
                <a:lnTo>
                  <a:pt x="96785" y="543999"/>
                </a:lnTo>
                <a:lnTo>
                  <a:pt x="89712" y="579031"/>
                </a:lnTo>
                <a:lnTo>
                  <a:pt x="90004" y="888072"/>
                </a:lnTo>
                <a:lnTo>
                  <a:pt x="82931" y="923099"/>
                </a:lnTo>
                <a:lnTo>
                  <a:pt x="63642" y="951704"/>
                </a:lnTo>
                <a:lnTo>
                  <a:pt x="35033" y="970992"/>
                </a:lnTo>
                <a:lnTo>
                  <a:pt x="0" y="9780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F873F146-BADE-A549-BA86-705F6ACD5DC9}"/>
              </a:ext>
            </a:extLst>
          </p:cNvPr>
          <p:cNvSpPr txBox="1"/>
          <p:nvPr/>
        </p:nvSpPr>
        <p:spPr>
          <a:xfrm>
            <a:off x="6142038" y="3659927"/>
            <a:ext cx="3835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92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Igor  Anso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endParaRPr sz="1000">
              <a:latin typeface="Arial"/>
              <a:cs typeface="Arial"/>
            </a:endParaRPr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6AF76EE6-32AB-3B4A-8EC7-D4F5750356CE}"/>
              </a:ext>
            </a:extLst>
          </p:cNvPr>
          <p:cNvSpPr/>
          <p:nvPr/>
        </p:nvSpPr>
        <p:spPr>
          <a:xfrm>
            <a:off x="1397095" y="7282930"/>
            <a:ext cx="4244975" cy="288290"/>
          </a:xfrm>
          <a:custGeom>
            <a:avLst/>
            <a:gdLst/>
            <a:ahLst/>
            <a:cxnLst/>
            <a:rect l="l" t="t" r="r" b="b"/>
            <a:pathLst>
              <a:path w="4244975" h="288290">
                <a:moveTo>
                  <a:pt x="4172915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4172915" y="287997"/>
                </a:lnTo>
                <a:lnTo>
                  <a:pt x="4200872" y="282317"/>
                </a:lnTo>
                <a:lnTo>
                  <a:pt x="4223769" y="266849"/>
                </a:lnTo>
                <a:lnTo>
                  <a:pt x="4239241" y="243956"/>
                </a:lnTo>
                <a:lnTo>
                  <a:pt x="4244924" y="216001"/>
                </a:lnTo>
                <a:lnTo>
                  <a:pt x="4244924" y="72009"/>
                </a:lnTo>
                <a:lnTo>
                  <a:pt x="4239241" y="44051"/>
                </a:lnTo>
                <a:lnTo>
                  <a:pt x="4223769" y="21155"/>
                </a:lnTo>
                <a:lnTo>
                  <a:pt x="4200872" y="5682"/>
                </a:lnTo>
                <a:lnTo>
                  <a:pt x="417291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A1F02472-1C58-8345-BFBF-65D3A751619B}"/>
              </a:ext>
            </a:extLst>
          </p:cNvPr>
          <p:cNvSpPr txBox="1"/>
          <p:nvPr/>
        </p:nvSpPr>
        <p:spPr>
          <a:xfrm>
            <a:off x="2427823" y="7321348"/>
            <a:ext cx="217678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Stratégies de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DAS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M.</a:t>
            </a:r>
            <a:r>
              <a:rPr sz="11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Porter</a:t>
            </a:r>
            <a:endParaRPr sz="1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31627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4E8FF0C-9071-2F44-9354-A8B74428E016}"/>
              </a:ext>
            </a:extLst>
          </p:cNvPr>
          <p:cNvSpPr txBox="1"/>
          <p:nvPr/>
        </p:nvSpPr>
        <p:spPr>
          <a:xfrm>
            <a:off x="1731225" y="6407455"/>
            <a:ext cx="1283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Domination par les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coûts</a:t>
            </a:r>
            <a:endParaRPr sz="900">
              <a:latin typeface="Arial"/>
              <a:cs typeface="Arial"/>
            </a:endParaRPr>
          </a:p>
          <a:p>
            <a:pPr marL="22860">
              <a:lnSpc>
                <a:spcPct val="100000"/>
              </a:lnSpc>
              <a:tabLst>
                <a:tab pos="688340" algn="l"/>
                <a:tab pos="847090" algn="l"/>
              </a:tabLst>
            </a:pP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Avantages	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AC34724D-4EBE-934A-89DC-106317CF17EC}"/>
              </a:ext>
            </a:extLst>
          </p:cNvPr>
          <p:cNvSpPr/>
          <p:nvPr/>
        </p:nvSpPr>
        <p:spPr>
          <a:xfrm>
            <a:off x="1400258" y="6381427"/>
            <a:ext cx="1948814" cy="360045"/>
          </a:xfrm>
          <a:custGeom>
            <a:avLst/>
            <a:gdLst/>
            <a:ahLst/>
            <a:cxnLst/>
            <a:rect l="l" t="t" r="r" b="b"/>
            <a:pathLst>
              <a:path w="1948814" h="360045">
                <a:moveTo>
                  <a:pt x="0" y="287997"/>
                </a:moveTo>
                <a:lnTo>
                  <a:pt x="5041" y="315952"/>
                </a:lnTo>
                <a:lnTo>
                  <a:pt x="18767" y="338845"/>
                </a:lnTo>
                <a:lnTo>
                  <a:pt x="39079" y="354313"/>
                </a:lnTo>
                <a:lnTo>
                  <a:pt x="63881" y="359994"/>
                </a:lnTo>
                <a:lnTo>
                  <a:pt x="1884565" y="359994"/>
                </a:lnTo>
                <a:lnTo>
                  <a:pt x="1909372" y="354313"/>
                </a:lnTo>
                <a:lnTo>
                  <a:pt x="1929684" y="338845"/>
                </a:lnTo>
                <a:lnTo>
                  <a:pt x="1943406" y="315952"/>
                </a:lnTo>
                <a:lnTo>
                  <a:pt x="1948446" y="287997"/>
                </a:lnTo>
                <a:lnTo>
                  <a:pt x="1948446" y="71996"/>
                </a:lnTo>
                <a:lnTo>
                  <a:pt x="1943406" y="44041"/>
                </a:lnTo>
                <a:lnTo>
                  <a:pt x="1929684" y="21148"/>
                </a:lnTo>
                <a:lnTo>
                  <a:pt x="1909372" y="5680"/>
                </a:lnTo>
                <a:lnTo>
                  <a:pt x="1884565" y="0"/>
                </a:lnTo>
                <a:lnTo>
                  <a:pt x="63881" y="0"/>
                </a:lnTo>
                <a:lnTo>
                  <a:pt x="39079" y="5680"/>
                </a:lnTo>
                <a:lnTo>
                  <a:pt x="18767" y="21148"/>
                </a:lnTo>
                <a:lnTo>
                  <a:pt x="5041" y="44041"/>
                </a:lnTo>
                <a:lnTo>
                  <a:pt x="0" y="71996"/>
                </a:lnTo>
                <a:lnTo>
                  <a:pt x="0" y="287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35688C45-83A2-EA45-A1C1-8E98DE774E85}"/>
              </a:ext>
            </a:extLst>
          </p:cNvPr>
          <p:cNvSpPr txBox="1"/>
          <p:nvPr/>
        </p:nvSpPr>
        <p:spPr>
          <a:xfrm>
            <a:off x="4033727" y="6407455"/>
            <a:ext cx="1262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Différenciation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1533249F-EBF0-F348-BD61-ED2FCDD4304A}"/>
              </a:ext>
            </a:extLst>
          </p:cNvPr>
          <p:cNvSpPr/>
          <p:nvPr/>
        </p:nvSpPr>
        <p:spPr>
          <a:xfrm>
            <a:off x="3692211" y="6381427"/>
            <a:ext cx="1950085" cy="360045"/>
          </a:xfrm>
          <a:custGeom>
            <a:avLst/>
            <a:gdLst/>
            <a:ahLst/>
            <a:cxnLst/>
            <a:rect l="l" t="t" r="r" b="b"/>
            <a:pathLst>
              <a:path w="1950085" h="360045">
                <a:moveTo>
                  <a:pt x="0" y="287997"/>
                </a:moveTo>
                <a:lnTo>
                  <a:pt x="5680" y="315952"/>
                </a:lnTo>
                <a:lnTo>
                  <a:pt x="21148" y="338845"/>
                </a:lnTo>
                <a:lnTo>
                  <a:pt x="44041" y="354313"/>
                </a:lnTo>
                <a:lnTo>
                  <a:pt x="71996" y="359994"/>
                </a:lnTo>
                <a:lnTo>
                  <a:pt x="1877809" y="359994"/>
                </a:lnTo>
                <a:lnTo>
                  <a:pt x="1905764" y="354313"/>
                </a:lnTo>
                <a:lnTo>
                  <a:pt x="1928656" y="338845"/>
                </a:lnTo>
                <a:lnTo>
                  <a:pt x="1944124" y="315952"/>
                </a:lnTo>
                <a:lnTo>
                  <a:pt x="1949805" y="287997"/>
                </a:lnTo>
                <a:lnTo>
                  <a:pt x="1949805" y="71996"/>
                </a:lnTo>
                <a:lnTo>
                  <a:pt x="1944124" y="44041"/>
                </a:lnTo>
                <a:lnTo>
                  <a:pt x="1928656" y="21148"/>
                </a:lnTo>
                <a:lnTo>
                  <a:pt x="1905764" y="5680"/>
                </a:lnTo>
                <a:lnTo>
                  <a:pt x="187780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87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48439CC2-37BB-1D4A-8F88-6257FF411283}"/>
              </a:ext>
            </a:extLst>
          </p:cNvPr>
          <p:cNvSpPr/>
          <p:nvPr/>
        </p:nvSpPr>
        <p:spPr>
          <a:xfrm>
            <a:off x="3533979" y="7224905"/>
            <a:ext cx="0" cy="202565"/>
          </a:xfrm>
          <a:custGeom>
            <a:avLst/>
            <a:gdLst/>
            <a:ahLst/>
            <a:cxnLst/>
            <a:rect l="l" t="t" r="r" b="b"/>
            <a:pathLst>
              <a:path h="202565">
                <a:moveTo>
                  <a:pt x="0" y="202018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D78602FB-5FB4-D145-8D8D-8CB3491B93F3}"/>
              </a:ext>
            </a:extLst>
          </p:cNvPr>
          <p:cNvSpPr/>
          <p:nvPr/>
        </p:nvSpPr>
        <p:spPr>
          <a:xfrm>
            <a:off x="3471686" y="71588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03D74A5C-6FD6-8E4E-AD7A-0B2FAF79264C}"/>
              </a:ext>
            </a:extLst>
          </p:cNvPr>
          <p:cNvSpPr/>
          <p:nvPr/>
        </p:nvSpPr>
        <p:spPr>
          <a:xfrm>
            <a:off x="4257323" y="6773288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90">
                <a:moveTo>
                  <a:pt x="0" y="161213"/>
                </a:moveTo>
                <a:lnTo>
                  <a:pt x="34978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5C7A30D6-D804-3B47-BE34-E473E9681214}"/>
              </a:ext>
            </a:extLst>
          </p:cNvPr>
          <p:cNvSpPr/>
          <p:nvPr/>
        </p:nvSpPr>
        <p:spPr>
          <a:xfrm>
            <a:off x="4580196" y="6717108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5" h="113665">
                <a:moveTo>
                  <a:pt x="0" y="0"/>
                </a:moveTo>
                <a:lnTo>
                  <a:pt x="52146" y="113131"/>
                </a:lnTo>
                <a:lnTo>
                  <a:pt x="86918" y="28524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7735E839-3541-8A48-9683-ED959560E042}"/>
              </a:ext>
            </a:extLst>
          </p:cNvPr>
          <p:cNvSpPr/>
          <p:nvPr/>
        </p:nvSpPr>
        <p:spPr>
          <a:xfrm>
            <a:off x="2434493" y="6773288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90">
                <a:moveTo>
                  <a:pt x="349783" y="1612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029FC1C1-0DE9-7D46-87C3-6BB9D7D2EB46}"/>
              </a:ext>
            </a:extLst>
          </p:cNvPr>
          <p:cNvSpPr/>
          <p:nvPr/>
        </p:nvSpPr>
        <p:spPr>
          <a:xfrm>
            <a:off x="2374483" y="6717108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5">
                <a:moveTo>
                  <a:pt x="86918" y="0"/>
                </a:moveTo>
                <a:lnTo>
                  <a:pt x="0" y="28524"/>
                </a:lnTo>
                <a:lnTo>
                  <a:pt x="34772" y="113131"/>
                </a:lnTo>
                <a:lnTo>
                  <a:pt x="869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BE116423-DFE0-1E49-B14F-654AB26B72F3}"/>
              </a:ext>
            </a:extLst>
          </p:cNvPr>
          <p:cNvSpPr/>
          <p:nvPr/>
        </p:nvSpPr>
        <p:spPr>
          <a:xfrm>
            <a:off x="1816799" y="3838641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1227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9796601C-30F7-AB4F-8161-8C77F9584217}"/>
              </a:ext>
            </a:extLst>
          </p:cNvPr>
          <p:cNvSpPr/>
          <p:nvPr/>
        </p:nvSpPr>
        <p:spPr>
          <a:xfrm>
            <a:off x="1754506" y="37725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DD9292B5-7A1A-5241-9138-E1A046229BE9}"/>
              </a:ext>
            </a:extLst>
          </p:cNvPr>
          <p:cNvSpPr/>
          <p:nvPr/>
        </p:nvSpPr>
        <p:spPr>
          <a:xfrm>
            <a:off x="918404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4" h="161289">
                <a:moveTo>
                  <a:pt x="349783" y="1612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74BAABF9-92D3-F549-972F-3D833617E615}"/>
              </a:ext>
            </a:extLst>
          </p:cNvPr>
          <p:cNvSpPr/>
          <p:nvPr/>
        </p:nvSpPr>
        <p:spPr>
          <a:xfrm>
            <a:off x="858394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86918" y="0"/>
                </a:moveTo>
                <a:lnTo>
                  <a:pt x="0" y="28524"/>
                </a:lnTo>
                <a:lnTo>
                  <a:pt x="34772" y="113131"/>
                </a:lnTo>
                <a:lnTo>
                  <a:pt x="869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46D497A6-BFF3-914E-830C-3D6007F26B17}"/>
              </a:ext>
            </a:extLst>
          </p:cNvPr>
          <p:cNvSpPr/>
          <p:nvPr/>
        </p:nvSpPr>
        <p:spPr>
          <a:xfrm>
            <a:off x="2358325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89">
                <a:moveTo>
                  <a:pt x="0" y="161213"/>
                </a:moveTo>
                <a:lnTo>
                  <a:pt x="34978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7C35D454-E1B4-FE44-A585-D676260F2629}"/>
              </a:ext>
            </a:extLst>
          </p:cNvPr>
          <p:cNvSpPr/>
          <p:nvPr/>
        </p:nvSpPr>
        <p:spPr>
          <a:xfrm>
            <a:off x="2681198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0" y="0"/>
                </a:moveTo>
                <a:lnTo>
                  <a:pt x="52146" y="113131"/>
                </a:lnTo>
                <a:lnTo>
                  <a:pt x="86918" y="28524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4133C346-7F3F-D844-B32D-942290D10F29}"/>
              </a:ext>
            </a:extLst>
          </p:cNvPr>
          <p:cNvSpPr/>
          <p:nvPr/>
        </p:nvSpPr>
        <p:spPr>
          <a:xfrm>
            <a:off x="1816799" y="4384715"/>
            <a:ext cx="0" cy="450215"/>
          </a:xfrm>
          <a:custGeom>
            <a:avLst/>
            <a:gdLst/>
            <a:ahLst/>
            <a:cxnLst/>
            <a:rect l="l" t="t" r="r" b="b"/>
            <a:pathLst>
              <a:path h="450214">
                <a:moveTo>
                  <a:pt x="0" y="4501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9AF4EA8F-2285-AB4E-BB37-5D3E508CF3DA}"/>
              </a:ext>
            </a:extLst>
          </p:cNvPr>
          <p:cNvSpPr/>
          <p:nvPr/>
        </p:nvSpPr>
        <p:spPr>
          <a:xfrm>
            <a:off x="1754506" y="483391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2C1612A6-F30D-BE44-BEEF-69244F54934F}"/>
              </a:ext>
            </a:extLst>
          </p:cNvPr>
          <p:cNvSpPr/>
          <p:nvPr/>
        </p:nvSpPr>
        <p:spPr>
          <a:xfrm>
            <a:off x="1754506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0065BCB4-BEB5-5C4E-9E65-8885D4ED9263}"/>
              </a:ext>
            </a:extLst>
          </p:cNvPr>
          <p:cNvSpPr/>
          <p:nvPr/>
        </p:nvSpPr>
        <p:spPr>
          <a:xfrm>
            <a:off x="5084145" y="4384715"/>
            <a:ext cx="0" cy="450215"/>
          </a:xfrm>
          <a:custGeom>
            <a:avLst/>
            <a:gdLst/>
            <a:ahLst/>
            <a:cxnLst/>
            <a:rect l="l" t="t" r="r" b="b"/>
            <a:pathLst>
              <a:path h="450214">
                <a:moveTo>
                  <a:pt x="0" y="4501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6211E34D-2510-7742-9103-A76AEC3BDCFD}"/>
              </a:ext>
            </a:extLst>
          </p:cNvPr>
          <p:cNvSpPr/>
          <p:nvPr/>
        </p:nvSpPr>
        <p:spPr>
          <a:xfrm>
            <a:off x="5021851" y="483391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B0D32493-66CD-884C-8A82-0E59CA62D27D}"/>
              </a:ext>
            </a:extLst>
          </p:cNvPr>
          <p:cNvSpPr/>
          <p:nvPr/>
        </p:nvSpPr>
        <p:spPr>
          <a:xfrm>
            <a:off x="5021851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ACAD946F-AD08-7049-9407-4EE7597CCE6C}"/>
              </a:ext>
            </a:extLst>
          </p:cNvPr>
          <p:cNvSpPr/>
          <p:nvPr/>
        </p:nvSpPr>
        <p:spPr>
          <a:xfrm>
            <a:off x="4083507" y="4123434"/>
            <a:ext cx="162560" cy="0"/>
          </a:xfrm>
          <a:custGeom>
            <a:avLst/>
            <a:gdLst/>
            <a:ahLst/>
            <a:cxnLst/>
            <a:rect l="l" t="t" r="r" b="b"/>
            <a:pathLst>
              <a:path w="162560">
                <a:moveTo>
                  <a:pt x="0" y="0"/>
                </a:moveTo>
                <a:lnTo>
                  <a:pt x="16239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842D9936-3CB8-1F48-A8D6-E2582DC14AFE}"/>
              </a:ext>
            </a:extLst>
          </p:cNvPr>
          <p:cNvSpPr/>
          <p:nvPr/>
        </p:nvSpPr>
        <p:spPr>
          <a:xfrm>
            <a:off x="4244980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DDDFD2A6-FB23-1D48-A64A-0AA608163DB3}"/>
              </a:ext>
            </a:extLst>
          </p:cNvPr>
          <p:cNvSpPr/>
          <p:nvPr/>
        </p:nvSpPr>
        <p:spPr>
          <a:xfrm>
            <a:off x="2590471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66992" y="0"/>
                </a:moveTo>
                <a:lnTo>
                  <a:pt x="0" y="62293"/>
                </a:lnTo>
                <a:lnTo>
                  <a:pt x="66992" y="124586"/>
                </a:lnTo>
                <a:lnTo>
                  <a:pt x="6699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E17F7835-550A-D24D-85BD-95AD38630494}"/>
              </a:ext>
            </a:extLst>
          </p:cNvPr>
          <p:cNvSpPr/>
          <p:nvPr/>
        </p:nvSpPr>
        <p:spPr>
          <a:xfrm>
            <a:off x="4244980" y="5018617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47E6A106-8D2E-5E48-B178-F8D683377E06}"/>
              </a:ext>
            </a:extLst>
          </p:cNvPr>
          <p:cNvSpPr/>
          <p:nvPr/>
        </p:nvSpPr>
        <p:spPr>
          <a:xfrm>
            <a:off x="2590471" y="5018617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66992" y="0"/>
                </a:moveTo>
                <a:lnTo>
                  <a:pt x="0" y="62293"/>
                </a:lnTo>
                <a:lnTo>
                  <a:pt x="66992" y="124586"/>
                </a:lnTo>
                <a:lnTo>
                  <a:pt x="6699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4C46A0E0-4F60-7946-8601-0AEF15642E32}"/>
              </a:ext>
            </a:extLst>
          </p:cNvPr>
          <p:cNvSpPr/>
          <p:nvPr/>
        </p:nvSpPr>
        <p:spPr>
          <a:xfrm>
            <a:off x="360555" y="295260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771EBF31-4E2B-A248-83CD-D0842AD74F5D}"/>
              </a:ext>
            </a:extLst>
          </p:cNvPr>
          <p:cNvSpPr txBox="1"/>
          <p:nvPr/>
        </p:nvSpPr>
        <p:spPr>
          <a:xfrm>
            <a:off x="423527" y="2980111"/>
            <a:ext cx="2082164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stratégies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globales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80DFF6FD-FC68-1F4D-B52E-F1DD8F66B93E}"/>
              </a:ext>
            </a:extLst>
          </p:cNvPr>
          <p:cNvSpPr/>
          <p:nvPr/>
        </p:nvSpPr>
        <p:spPr>
          <a:xfrm>
            <a:off x="360003" y="599664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D3BFAE48-ABF9-B346-B784-91C088E154F9}"/>
              </a:ext>
            </a:extLst>
          </p:cNvPr>
          <p:cNvSpPr txBox="1"/>
          <p:nvPr/>
        </p:nvSpPr>
        <p:spPr>
          <a:xfrm>
            <a:off x="422974" y="6024151"/>
            <a:ext cx="499110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stratégies au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niveau d’un domaine d’activité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6B81E48E-AC77-B44D-A644-66F1A54077E7}"/>
              </a:ext>
            </a:extLst>
          </p:cNvPr>
          <p:cNvSpPr/>
          <p:nvPr/>
        </p:nvSpPr>
        <p:spPr>
          <a:xfrm>
            <a:off x="360555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5504B9C2-6F03-1A45-B4B9-69C4E930C0D8}"/>
              </a:ext>
            </a:extLst>
          </p:cNvPr>
          <p:cNvSpPr txBox="1"/>
          <p:nvPr/>
        </p:nvSpPr>
        <p:spPr>
          <a:xfrm>
            <a:off x="423527" y="319538"/>
            <a:ext cx="44323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stratégiques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opérés par l’entreprise</a:t>
            </a:r>
            <a:r>
              <a:rPr sz="1600" b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étapes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 décision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39677F15-83E2-7647-B770-42E8065BE16C}"/>
              </a:ext>
            </a:extLst>
          </p:cNvPr>
          <p:cNvSpPr/>
          <p:nvPr/>
        </p:nvSpPr>
        <p:spPr>
          <a:xfrm>
            <a:off x="360558" y="1474297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9B385E4C-05CB-1043-922A-808E8696A583}"/>
              </a:ext>
            </a:extLst>
          </p:cNvPr>
          <p:cNvSpPr txBox="1"/>
          <p:nvPr/>
        </p:nvSpPr>
        <p:spPr>
          <a:xfrm>
            <a:off x="429766" y="1517448"/>
            <a:ext cx="176339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4659">
              <a:lnSpc>
                <a:spcPct val="100000"/>
              </a:lnSpc>
              <a:spcBef>
                <a:spcPts val="100"/>
              </a:spcBef>
            </a:pP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Trois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étapes</a:t>
            </a:r>
            <a:endParaRPr sz="115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dans la prise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décision  (H. Simon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J.</a:t>
            </a:r>
            <a:r>
              <a:rPr sz="115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March)</a:t>
            </a:r>
            <a:endParaRPr sz="1150">
              <a:latin typeface="Arial"/>
              <a:cs typeface="Arial"/>
            </a:endParaRPr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827E0A87-2E5A-5941-9175-3A7858BD0015}"/>
              </a:ext>
            </a:extLst>
          </p:cNvPr>
          <p:cNvSpPr/>
          <p:nvPr/>
        </p:nvSpPr>
        <p:spPr>
          <a:xfrm>
            <a:off x="2304552" y="1474297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9E29E475-1B28-7E40-B230-8B4B6F419672}"/>
              </a:ext>
            </a:extLst>
          </p:cNvPr>
          <p:cNvSpPr txBox="1"/>
          <p:nvPr/>
        </p:nvSpPr>
        <p:spPr>
          <a:xfrm>
            <a:off x="2327851" y="1552423"/>
            <a:ext cx="42983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Recensement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stratégies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possibles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Détermination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conséquences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chacune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d’elles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Choix 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meilleure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tenu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contraintes (Herbert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Simon)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67E8F444-67C4-264E-B8BE-E8F22DFE798B}"/>
              </a:ext>
            </a:extLst>
          </p:cNvPr>
          <p:cNvSpPr/>
          <p:nvPr/>
        </p:nvSpPr>
        <p:spPr>
          <a:xfrm>
            <a:off x="360551" y="2164312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8656AC3B-65AA-5F4E-8703-CAAD33E79FE8}"/>
              </a:ext>
            </a:extLst>
          </p:cNvPr>
          <p:cNvSpPr txBox="1"/>
          <p:nvPr/>
        </p:nvSpPr>
        <p:spPr>
          <a:xfrm>
            <a:off x="502749" y="2207463"/>
            <a:ext cx="161671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Choix entre stratégies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délibérée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émergente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(H.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Mintzberg)</a:t>
            </a:r>
            <a:endParaRPr sz="1150">
              <a:latin typeface="Arial"/>
              <a:cs typeface="Arial"/>
            </a:endParaRPr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7084A723-2410-0C47-ABFE-A082A41F47A6}"/>
              </a:ext>
            </a:extLst>
          </p:cNvPr>
          <p:cNvSpPr/>
          <p:nvPr/>
        </p:nvSpPr>
        <p:spPr>
          <a:xfrm>
            <a:off x="2304552" y="2164312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E93960E6-519E-B342-88B2-D4414AB5CA90}"/>
              </a:ext>
            </a:extLst>
          </p:cNvPr>
          <p:cNvSpPr txBox="1"/>
          <p:nvPr/>
        </p:nvSpPr>
        <p:spPr>
          <a:xfrm>
            <a:off x="2327851" y="2242437"/>
            <a:ext cx="38112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délibérée est planifiée par 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  <a:p>
            <a:pPr marL="92075" marR="5080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émergente est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choisie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s’adapter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permanence  aux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modifications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E7BE9717-626D-B04E-929F-2CD2481D8FFE}"/>
              </a:ext>
            </a:extLst>
          </p:cNvPr>
          <p:cNvSpPr/>
          <p:nvPr/>
        </p:nvSpPr>
        <p:spPr>
          <a:xfrm>
            <a:off x="4310140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29" h="396239">
                <a:moveTo>
                  <a:pt x="1476006" y="0"/>
                </a:moveTo>
                <a:lnTo>
                  <a:pt x="72009" y="0"/>
                </a:lnTo>
                <a:lnTo>
                  <a:pt x="44051" y="5682"/>
                </a:lnTo>
                <a:lnTo>
                  <a:pt x="21155" y="21155"/>
                </a:lnTo>
                <a:lnTo>
                  <a:pt x="5682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2" y="351957"/>
                </a:lnTo>
                <a:lnTo>
                  <a:pt x="21155" y="374850"/>
                </a:lnTo>
                <a:lnTo>
                  <a:pt x="44051" y="390317"/>
                </a:lnTo>
                <a:lnTo>
                  <a:pt x="72009" y="395998"/>
                </a:lnTo>
                <a:lnTo>
                  <a:pt x="1476006" y="395998"/>
                </a:lnTo>
                <a:lnTo>
                  <a:pt x="1503963" y="390317"/>
                </a:lnTo>
                <a:lnTo>
                  <a:pt x="1526860" y="374850"/>
                </a:lnTo>
                <a:lnTo>
                  <a:pt x="1542332" y="351957"/>
                </a:lnTo>
                <a:lnTo>
                  <a:pt x="1548015" y="324002"/>
                </a:lnTo>
                <a:lnTo>
                  <a:pt x="1548015" y="72008"/>
                </a:lnTo>
                <a:lnTo>
                  <a:pt x="1542332" y="44051"/>
                </a:lnTo>
                <a:lnTo>
                  <a:pt x="1526860" y="21155"/>
                </a:lnTo>
                <a:lnTo>
                  <a:pt x="1503963" y="5682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6C6C2AE5-A165-FE46-9D1F-B30A7CF9C804}"/>
              </a:ext>
            </a:extLst>
          </p:cNvPr>
          <p:cNvSpPr txBox="1"/>
          <p:nvPr/>
        </p:nvSpPr>
        <p:spPr>
          <a:xfrm>
            <a:off x="4451630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Diversification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16BFA29C-CA6B-1C43-99BC-C994B24C9308}"/>
              </a:ext>
            </a:extLst>
          </p:cNvPr>
          <p:cNvSpPr/>
          <p:nvPr/>
        </p:nvSpPr>
        <p:spPr>
          <a:xfrm>
            <a:off x="1042475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30" h="396239">
                <a:moveTo>
                  <a:pt x="147599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0" y="351957"/>
                </a:lnTo>
                <a:lnTo>
                  <a:pt x="21148" y="374850"/>
                </a:lnTo>
                <a:lnTo>
                  <a:pt x="44041" y="390317"/>
                </a:lnTo>
                <a:lnTo>
                  <a:pt x="71996" y="395998"/>
                </a:lnTo>
                <a:lnTo>
                  <a:pt x="1475994" y="395998"/>
                </a:lnTo>
                <a:lnTo>
                  <a:pt x="1503951" y="390317"/>
                </a:lnTo>
                <a:lnTo>
                  <a:pt x="1526847" y="374850"/>
                </a:lnTo>
                <a:lnTo>
                  <a:pt x="1542320" y="351957"/>
                </a:lnTo>
                <a:lnTo>
                  <a:pt x="1548003" y="324002"/>
                </a:lnTo>
                <a:lnTo>
                  <a:pt x="1548003" y="72008"/>
                </a:lnTo>
                <a:lnTo>
                  <a:pt x="1542320" y="44051"/>
                </a:lnTo>
                <a:lnTo>
                  <a:pt x="1526847" y="21155"/>
                </a:lnTo>
                <a:lnTo>
                  <a:pt x="1503951" y="5682"/>
                </a:lnTo>
                <a:lnTo>
                  <a:pt x="1475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4504DD39-26D4-2845-8147-F97109FEADB5}"/>
              </a:ext>
            </a:extLst>
          </p:cNvPr>
          <p:cNvSpPr txBox="1"/>
          <p:nvPr/>
        </p:nvSpPr>
        <p:spPr>
          <a:xfrm>
            <a:off x="1183966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Spécialisation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C828D4FF-BE8E-E849-8E4D-D712969781E7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3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817878A5-447C-054E-A81B-A842A065BE81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7E2B229E-C745-5C4B-9E8E-5446FD4C4C54}"/>
              </a:ext>
            </a:extLst>
          </p:cNvPr>
          <p:cNvSpPr txBox="1"/>
          <p:nvPr/>
        </p:nvSpPr>
        <p:spPr>
          <a:xfrm>
            <a:off x="522245" y="3399416"/>
            <a:ext cx="1701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" marR="5080" indent="-22860">
              <a:lnSpc>
                <a:spcPct val="100000"/>
              </a:lnSpc>
              <a:spcBef>
                <a:spcPts val="100"/>
              </a:spcBef>
              <a:tabLst>
                <a:tab pos="888365" algn="l"/>
                <a:tab pos="100584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Pénétration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Développement 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	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produits</a:t>
            </a:r>
            <a:endParaRPr sz="900">
              <a:latin typeface="Arial"/>
              <a:cs typeface="Arial"/>
            </a:endParaRPr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8022AA49-23BF-FB47-91B4-013972122EAD}"/>
              </a:ext>
            </a:extLst>
          </p:cNvPr>
          <p:cNvSpPr/>
          <p:nvPr/>
        </p:nvSpPr>
        <p:spPr>
          <a:xfrm>
            <a:off x="1333649" y="3337386"/>
            <a:ext cx="965835" cy="432434"/>
          </a:xfrm>
          <a:custGeom>
            <a:avLst/>
            <a:gdLst/>
            <a:ahLst/>
            <a:cxnLst/>
            <a:rect l="l" t="t" r="r" b="b"/>
            <a:pathLst>
              <a:path w="965835" h="432435">
                <a:moveTo>
                  <a:pt x="0" y="360006"/>
                </a:moveTo>
                <a:lnTo>
                  <a:pt x="6186" y="387961"/>
                </a:lnTo>
                <a:lnTo>
                  <a:pt x="23031" y="410854"/>
                </a:lnTo>
                <a:lnTo>
                  <a:pt x="47963" y="426322"/>
                </a:lnTo>
                <a:lnTo>
                  <a:pt x="78409" y="432003"/>
                </a:lnTo>
                <a:lnTo>
                  <a:pt x="887234" y="432003"/>
                </a:lnTo>
                <a:lnTo>
                  <a:pt x="917681" y="426322"/>
                </a:lnTo>
                <a:lnTo>
                  <a:pt x="942613" y="410854"/>
                </a:lnTo>
                <a:lnTo>
                  <a:pt x="959458" y="387961"/>
                </a:lnTo>
                <a:lnTo>
                  <a:pt x="965644" y="360006"/>
                </a:lnTo>
                <a:lnTo>
                  <a:pt x="965644" y="72008"/>
                </a:lnTo>
                <a:lnTo>
                  <a:pt x="959458" y="44051"/>
                </a:lnTo>
                <a:lnTo>
                  <a:pt x="942613" y="21155"/>
                </a:lnTo>
                <a:lnTo>
                  <a:pt x="917681" y="5682"/>
                </a:lnTo>
                <a:lnTo>
                  <a:pt x="887234" y="0"/>
                </a:lnTo>
                <a:lnTo>
                  <a:pt x="78409" y="0"/>
                </a:lnTo>
                <a:lnTo>
                  <a:pt x="47963" y="5682"/>
                </a:lnTo>
                <a:lnTo>
                  <a:pt x="23031" y="21155"/>
                </a:lnTo>
                <a:lnTo>
                  <a:pt x="6186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75E2353C-A9DD-004D-85DE-53200B250B15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17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87D5AC26-88F7-3547-AB1C-2375AA7408D3}"/>
              </a:ext>
            </a:extLst>
          </p:cNvPr>
          <p:cNvSpPr txBox="1"/>
          <p:nvPr/>
        </p:nvSpPr>
        <p:spPr>
          <a:xfrm>
            <a:off x="2515355" y="3399416"/>
            <a:ext cx="565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415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Extension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00">
              <a:latin typeface="Arial"/>
              <a:cs typeface="Arial"/>
            </a:endParaRPr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D6451EE1-DE12-4D42-B816-A7CE3E35BC25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CAD213CB-208A-FA46-9371-AE3F0C7D9968}"/>
              </a:ext>
            </a:extLst>
          </p:cNvPr>
          <p:cNvSpPr/>
          <p:nvPr/>
        </p:nvSpPr>
        <p:spPr>
          <a:xfrm>
            <a:off x="4310213" y="4900905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29" h="396239">
                <a:moveTo>
                  <a:pt x="1476006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324002"/>
                </a:lnTo>
                <a:lnTo>
                  <a:pt x="5682" y="351957"/>
                </a:lnTo>
                <a:lnTo>
                  <a:pt x="21155" y="374850"/>
                </a:lnTo>
                <a:lnTo>
                  <a:pt x="44051" y="390317"/>
                </a:lnTo>
                <a:lnTo>
                  <a:pt x="72009" y="395998"/>
                </a:lnTo>
                <a:lnTo>
                  <a:pt x="1476006" y="395998"/>
                </a:lnTo>
                <a:lnTo>
                  <a:pt x="1503961" y="390317"/>
                </a:lnTo>
                <a:lnTo>
                  <a:pt x="1526854" y="374850"/>
                </a:lnTo>
                <a:lnTo>
                  <a:pt x="1542322" y="351957"/>
                </a:lnTo>
                <a:lnTo>
                  <a:pt x="1548003" y="324002"/>
                </a:lnTo>
                <a:lnTo>
                  <a:pt x="1548003" y="71996"/>
                </a:lnTo>
                <a:lnTo>
                  <a:pt x="1542322" y="44041"/>
                </a:lnTo>
                <a:lnTo>
                  <a:pt x="1526854" y="21148"/>
                </a:lnTo>
                <a:lnTo>
                  <a:pt x="1503961" y="5680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1075F934-82B9-3E48-B829-7CBA70B33859}"/>
              </a:ext>
            </a:extLst>
          </p:cNvPr>
          <p:cNvSpPr txBox="1"/>
          <p:nvPr/>
        </p:nvSpPr>
        <p:spPr>
          <a:xfrm>
            <a:off x="4451704" y="4936859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Externalisation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F9BCE26E-5473-324C-8E3A-71957B7B8C99}"/>
              </a:ext>
            </a:extLst>
          </p:cNvPr>
          <p:cNvSpPr/>
          <p:nvPr/>
        </p:nvSpPr>
        <p:spPr>
          <a:xfrm>
            <a:off x="1042475" y="4900905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30" h="396239">
                <a:moveTo>
                  <a:pt x="147600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24002"/>
                </a:lnTo>
                <a:lnTo>
                  <a:pt x="5680" y="351957"/>
                </a:lnTo>
                <a:lnTo>
                  <a:pt x="21148" y="374850"/>
                </a:lnTo>
                <a:lnTo>
                  <a:pt x="44041" y="390317"/>
                </a:lnTo>
                <a:lnTo>
                  <a:pt x="71996" y="395998"/>
                </a:lnTo>
                <a:lnTo>
                  <a:pt x="1476006" y="395998"/>
                </a:lnTo>
                <a:lnTo>
                  <a:pt x="1503956" y="390317"/>
                </a:lnTo>
                <a:lnTo>
                  <a:pt x="1526849" y="374850"/>
                </a:lnTo>
                <a:lnTo>
                  <a:pt x="1542320" y="351957"/>
                </a:lnTo>
                <a:lnTo>
                  <a:pt x="1548003" y="324002"/>
                </a:lnTo>
                <a:lnTo>
                  <a:pt x="1548003" y="71996"/>
                </a:lnTo>
                <a:lnTo>
                  <a:pt x="1542320" y="44041"/>
                </a:lnTo>
                <a:lnTo>
                  <a:pt x="1526849" y="21148"/>
                </a:lnTo>
                <a:lnTo>
                  <a:pt x="1503956" y="5680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847DFD64-75B2-534D-BAA7-AD5F7C03B7B1}"/>
              </a:ext>
            </a:extLst>
          </p:cNvPr>
          <p:cNvSpPr txBox="1"/>
          <p:nvPr/>
        </p:nvSpPr>
        <p:spPr>
          <a:xfrm>
            <a:off x="1183966" y="4936859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Intégration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verticale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C465D3F0-8B58-A147-9B10-E609860728EE}"/>
              </a:ext>
            </a:extLst>
          </p:cNvPr>
          <p:cNvSpPr txBox="1"/>
          <p:nvPr/>
        </p:nvSpPr>
        <p:spPr>
          <a:xfrm>
            <a:off x="1150075" y="5534027"/>
            <a:ext cx="3562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Amont</a:t>
            </a:r>
            <a:endParaRPr sz="900">
              <a:latin typeface="Arial"/>
              <a:cs typeface="Arial"/>
            </a:endParaRPr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39FE4560-DC23-FD4E-8AC8-F909B18C0B4D}"/>
              </a:ext>
            </a:extLst>
          </p:cNvPr>
          <p:cNvSpPr/>
          <p:nvPr/>
        </p:nvSpPr>
        <p:spPr>
          <a:xfrm>
            <a:off x="888720" y="5489826"/>
            <a:ext cx="887094" cy="259715"/>
          </a:xfrm>
          <a:custGeom>
            <a:avLst/>
            <a:gdLst/>
            <a:ahLst/>
            <a:cxnLst/>
            <a:rect l="l" t="t" r="r" b="b"/>
            <a:pathLst>
              <a:path w="887094" h="259714">
                <a:moveTo>
                  <a:pt x="0" y="187198"/>
                </a:moveTo>
                <a:lnTo>
                  <a:pt x="5680" y="215153"/>
                </a:lnTo>
                <a:lnTo>
                  <a:pt x="21148" y="238045"/>
                </a:lnTo>
                <a:lnTo>
                  <a:pt x="44041" y="253513"/>
                </a:lnTo>
                <a:lnTo>
                  <a:pt x="71996" y="259194"/>
                </a:lnTo>
                <a:lnTo>
                  <a:pt x="814730" y="259194"/>
                </a:lnTo>
                <a:lnTo>
                  <a:pt x="842685" y="253513"/>
                </a:lnTo>
                <a:lnTo>
                  <a:pt x="865578" y="238045"/>
                </a:lnTo>
                <a:lnTo>
                  <a:pt x="881045" y="215153"/>
                </a:lnTo>
                <a:lnTo>
                  <a:pt x="886726" y="187198"/>
                </a:lnTo>
                <a:lnTo>
                  <a:pt x="886726" y="71996"/>
                </a:lnTo>
                <a:lnTo>
                  <a:pt x="881045" y="44041"/>
                </a:lnTo>
                <a:lnTo>
                  <a:pt x="865578" y="21148"/>
                </a:lnTo>
                <a:lnTo>
                  <a:pt x="842685" y="5680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8719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70FA8877-5190-2A42-80AB-423F4CE7363A}"/>
              </a:ext>
            </a:extLst>
          </p:cNvPr>
          <p:cNvSpPr/>
          <p:nvPr/>
        </p:nvSpPr>
        <p:spPr>
          <a:xfrm>
            <a:off x="1042003" y="4471501"/>
            <a:ext cx="4816475" cy="288290"/>
          </a:xfrm>
          <a:custGeom>
            <a:avLst/>
            <a:gdLst/>
            <a:ahLst/>
            <a:cxnLst/>
            <a:rect l="l" t="t" r="r" b="b"/>
            <a:pathLst>
              <a:path w="4816475" h="288289">
                <a:moveTo>
                  <a:pt x="4744135" y="0"/>
                </a:moveTo>
                <a:lnTo>
                  <a:pt x="72009" y="0"/>
                </a:lnTo>
                <a:lnTo>
                  <a:pt x="44046" y="5682"/>
                </a:lnTo>
                <a:lnTo>
                  <a:pt x="21150" y="21155"/>
                </a:lnTo>
                <a:lnTo>
                  <a:pt x="5681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9" y="287997"/>
                </a:lnTo>
                <a:lnTo>
                  <a:pt x="4744135" y="287997"/>
                </a:lnTo>
                <a:lnTo>
                  <a:pt x="4772092" y="282317"/>
                </a:lnTo>
                <a:lnTo>
                  <a:pt x="4794989" y="266849"/>
                </a:lnTo>
                <a:lnTo>
                  <a:pt x="4810461" y="243956"/>
                </a:lnTo>
                <a:lnTo>
                  <a:pt x="4816144" y="216001"/>
                </a:lnTo>
                <a:lnTo>
                  <a:pt x="4816144" y="72008"/>
                </a:lnTo>
                <a:lnTo>
                  <a:pt x="4810461" y="44051"/>
                </a:lnTo>
                <a:lnTo>
                  <a:pt x="4794989" y="21155"/>
                </a:lnTo>
                <a:lnTo>
                  <a:pt x="4772092" y="5682"/>
                </a:lnTo>
                <a:lnTo>
                  <a:pt x="474413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75C227B0-7F84-2A47-8C78-7A615CB6F1EB}"/>
              </a:ext>
            </a:extLst>
          </p:cNvPr>
          <p:cNvSpPr txBox="1"/>
          <p:nvPr/>
        </p:nvSpPr>
        <p:spPr>
          <a:xfrm>
            <a:off x="2764219" y="4509918"/>
            <a:ext cx="136525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Stratégies</a:t>
            </a:r>
            <a:r>
              <a:rPr sz="115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globales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5388127D-DA7F-644E-9C30-662D6C6B8B98}"/>
              </a:ext>
            </a:extLst>
          </p:cNvPr>
          <p:cNvSpPr txBox="1"/>
          <p:nvPr/>
        </p:nvSpPr>
        <p:spPr>
          <a:xfrm>
            <a:off x="2173883" y="5534027"/>
            <a:ext cx="2457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val</a:t>
            </a:r>
            <a:endParaRPr sz="900">
              <a:latin typeface="Arial"/>
              <a:cs typeface="Arial"/>
            </a:endParaRPr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527A5A5D-A657-F34A-897A-0033816A2D59}"/>
              </a:ext>
            </a:extLst>
          </p:cNvPr>
          <p:cNvSpPr/>
          <p:nvPr/>
        </p:nvSpPr>
        <p:spPr>
          <a:xfrm>
            <a:off x="1857499" y="5489826"/>
            <a:ext cx="887094" cy="259715"/>
          </a:xfrm>
          <a:custGeom>
            <a:avLst/>
            <a:gdLst/>
            <a:ahLst/>
            <a:cxnLst/>
            <a:rect l="l" t="t" r="r" b="b"/>
            <a:pathLst>
              <a:path w="887094" h="259714">
                <a:moveTo>
                  <a:pt x="0" y="187198"/>
                </a:moveTo>
                <a:lnTo>
                  <a:pt x="5680" y="215153"/>
                </a:lnTo>
                <a:lnTo>
                  <a:pt x="21148" y="238045"/>
                </a:lnTo>
                <a:lnTo>
                  <a:pt x="44041" y="253513"/>
                </a:lnTo>
                <a:lnTo>
                  <a:pt x="71996" y="259194"/>
                </a:lnTo>
                <a:lnTo>
                  <a:pt x="814730" y="259194"/>
                </a:lnTo>
                <a:lnTo>
                  <a:pt x="842685" y="253513"/>
                </a:lnTo>
                <a:lnTo>
                  <a:pt x="865578" y="238045"/>
                </a:lnTo>
                <a:lnTo>
                  <a:pt x="881045" y="215153"/>
                </a:lnTo>
                <a:lnTo>
                  <a:pt x="886726" y="187198"/>
                </a:lnTo>
                <a:lnTo>
                  <a:pt x="886726" y="71996"/>
                </a:lnTo>
                <a:lnTo>
                  <a:pt x="881045" y="44041"/>
                </a:lnTo>
                <a:lnTo>
                  <a:pt x="865578" y="21148"/>
                </a:lnTo>
                <a:lnTo>
                  <a:pt x="842685" y="5680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8719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F5888049-2696-8845-801F-DB6BE2825F37}"/>
              </a:ext>
            </a:extLst>
          </p:cNvPr>
          <p:cNvSpPr txBox="1"/>
          <p:nvPr/>
        </p:nvSpPr>
        <p:spPr>
          <a:xfrm>
            <a:off x="2643845" y="4025341"/>
            <a:ext cx="1365250" cy="1778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500" u="sng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   </a:t>
            </a:r>
            <a:r>
              <a:rPr sz="1500" u="sng" spc="-187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</a:t>
            </a:r>
            <a:r>
              <a:rPr sz="1500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500" spc="187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Choix du ou des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DAS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3C7F4E89-3B47-E042-B9D3-54D62FC51D03}"/>
              </a:ext>
            </a:extLst>
          </p:cNvPr>
          <p:cNvSpPr txBox="1"/>
          <p:nvPr/>
        </p:nvSpPr>
        <p:spPr>
          <a:xfrm>
            <a:off x="2643845" y="4936859"/>
            <a:ext cx="1614805" cy="30797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447040" marR="5080" indent="-434975">
              <a:lnSpc>
                <a:spcPts val="1040"/>
              </a:lnSpc>
              <a:spcBef>
                <a:spcPts val="265"/>
              </a:spcBef>
              <a:tabLst>
                <a:tab pos="194945" algn="l"/>
                <a:tab pos="1601470" algn="l"/>
              </a:tabLst>
            </a:pPr>
            <a:r>
              <a:rPr sz="1000" u="sng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r>
              <a:rPr sz="1350" spc="-75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350" spc="-75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baseline="3086" dirty="0">
                <a:solidFill>
                  <a:srgbClr val="231F20"/>
                </a:solidFill>
                <a:latin typeface="Arial"/>
                <a:cs typeface="Arial"/>
              </a:rPr>
              <a:t>frontières   </a:t>
            </a:r>
            <a:r>
              <a:rPr sz="1350" spc="82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u="sng" baseline="3086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	</a:t>
            </a:r>
            <a:r>
              <a:rPr sz="1350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      </a:t>
            </a:r>
            <a:r>
              <a:rPr sz="1350" spc="44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900">
              <a:latin typeface="Arial"/>
              <a:cs typeface="Arial"/>
            </a:endParaRPr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DCFB96B6-55DF-3548-A399-87F29DFEFDF8}"/>
              </a:ext>
            </a:extLst>
          </p:cNvPr>
          <p:cNvSpPr/>
          <p:nvPr/>
        </p:nvSpPr>
        <p:spPr>
          <a:xfrm>
            <a:off x="1334808" y="5296772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3D813A23-9B7E-B84B-AC29-1C902D4CFE04}"/>
              </a:ext>
            </a:extLst>
          </p:cNvPr>
          <p:cNvSpPr/>
          <p:nvPr/>
        </p:nvSpPr>
        <p:spPr>
          <a:xfrm>
            <a:off x="1272514" y="541864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8999FE5A-5BAC-FB46-B1EF-A72D82AF0047}"/>
              </a:ext>
            </a:extLst>
          </p:cNvPr>
          <p:cNvSpPr/>
          <p:nvPr/>
        </p:nvSpPr>
        <p:spPr>
          <a:xfrm>
            <a:off x="2296264" y="5296772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436BBCF5-B7C9-5C47-A917-EB4AED521E5A}"/>
              </a:ext>
            </a:extLst>
          </p:cNvPr>
          <p:cNvSpPr/>
          <p:nvPr/>
        </p:nvSpPr>
        <p:spPr>
          <a:xfrm>
            <a:off x="2233970" y="541864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FDCAEF1C-F76D-2C4E-8D70-2721AF821AD1}"/>
              </a:ext>
            </a:extLst>
          </p:cNvPr>
          <p:cNvSpPr/>
          <p:nvPr/>
        </p:nvSpPr>
        <p:spPr>
          <a:xfrm>
            <a:off x="5913551" y="3340565"/>
            <a:ext cx="179705" cy="978535"/>
          </a:xfrm>
          <a:custGeom>
            <a:avLst/>
            <a:gdLst/>
            <a:ahLst/>
            <a:cxnLst/>
            <a:rect l="l" t="t" r="r" b="b"/>
            <a:pathLst>
              <a:path w="179704" h="978535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399884"/>
                </a:lnTo>
                <a:lnTo>
                  <a:pt x="96785" y="434916"/>
                </a:lnTo>
                <a:lnTo>
                  <a:pt x="116073" y="463521"/>
                </a:lnTo>
                <a:lnTo>
                  <a:pt x="144678" y="482805"/>
                </a:lnTo>
                <a:lnTo>
                  <a:pt x="179705" y="489877"/>
                </a:lnTo>
                <a:lnTo>
                  <a:pt x="179705" y="489038"/>
                </a:lnTo>
                <a:lnTo>
                  <a:pt x="144678" y="496110"/>
                </a:lnTo>
                <a:lnTo>
                  <a:pt x="116073" y="515394"/>
                </a:lnTo>
                <a:lnTo>
                  <a:pt x="96785" y="543999"/>
                </a:lnTo>
                <a:lnTo>
                  <a:pt x="89712" y="579031"/>
                </a:lnTo>
                <a:lnTo>
                  <a:pt x="90004" y="888072"/>
                </a:lnTo>
                <a:lnTo>
                  <a:pt x="82931" y="923099"/>
                </a:lnTo>
                <a:lnTo>
                  <a:pt x="63642" y="951704"/>
                </a:lnTo>
                <a:lnTo>
                  <a:pt x="35033" y="970992"/>
                </a:lnTo>
                <a:lnTo>
                  <a:pt x="0" y="9780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9FAA637E-2F52-2A4E-9C1B-1D23C554FCCE}"/>
              </a:ext>
            </a:extLst>
          </p:cNvPr>
          <p:cNvSpPr txBox="1"/>
          <p:nvPr/>
        </p:nvSpPr>
        <p:spPr>
          <a:xfrm>
            <a:off x="6142038" y="3659927"/>
            <a:ext cx="3835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92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Igor  Anso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endParaRPr sz="1000">
              <a:latin typeface="Arial"/>
              <a:cs typeface="Arial"/>
            </a:endParaRPr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609C8685-220F-4C4F-B866-384191E2B684}"/>
              </a:ext>
            </a:extLst>
          </p:cNvPr>
          <p:cNvSpPr/>
          <p:nvPr/>
        </p:nvSpPr>
        <p:spPr>
          <a:xfrm>
            <a:off x="1397090" y="6870834"/>
            <a:ext cx="4244975" cy="288290"/>
          </a:xfrm>
          <a:custGeom>
            <a:avLst/>
            <a:gdLst/>
            <a:ahLst/>
            <a:cxnLst/>
            <a:rect l="l" t="t" r="r" b="b"/>
            <a:pathLst>
              <a:path w="4244975" h="288290">
                <a:moveTo>
                  <a:pt x="417292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4172927" y="287997"/>
                </a:lnTo>
                <a:lnTo>
                  <a:pt x="4200884" y="282317"/>
                </a:lnTo>
                <a:lnTo>
                  <a:pt x="4223781" y="266849"/>
                </a:lnTo>
                <a:lnTo>
                  <a:pt x="4239254" y="243956"/>
                </a:lnTo>
                <a:lnTo>
                  <a:pt x="4244936" y="216001"/>
                </a:lnTo>
                <a:lnTo>
                  <a:pt x="4244936" y="71996"/>
                </a:lnTo>
                <a:lnTo>
                  <a:pt x="4239254" y="44041"/>
                </a:lnTo>
                <a:lnTo>
                  <a:pt x="4223781" y="21148"/>
                </a:lnTo>
                <a:lnTo>
                  <a:pt x="4200884" y="5680"/>
                </a:lnTo>
                <a:lnTo>
                  <a:pt x="417292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02AC7C8F-32B4-FC41-AECC-32C057F5F14C}"/>
              </a:ext>
            </a:extLst>
          </p:cNvPr>
          <p:cNvSpPr txBox="1"/>
          <p:nvPr/>
        </p:nvSpPr>
        <p:spPr>
          <a:xfrm>
            <a:off x="3199641" y="6921365"/>
            <a:ext cx="632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Cible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large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74DEC976-EF34-CD4F-B0CB-B065024926AE}"/>
              </a:ext>
            </a:extLst>
          </p:cNvPr>
          <p:cNvSpPr/>
          <p:nvPr/>
        </p:nvSpPr>
        <p:spPr>
          <a:xfrm>
            <a:off x="1397095" y="7282930"/>
            <a:ext cx="4244975" cy="288290"/>
          </a:xfrm>
          <a:custGeom>
            <a:avLst/>
            <a:gdLst/>
            <a:ahLst/>
            <a:cxnLst/>
            <a:rect l="l" t="t" r="r" b="b"/>
            <a:pathLst>
              <a:path w="4244975" h="288290">
                <a:moveTo>
                  <a:pt x="4172915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4172915" y="287997"/>
                </a:lnTo>
                <a:lnTo>
                  <a:pt x="4200872" y="282317"/>
                </a:lnTo>
                <a:lnTo>
                  <a:pt x="4223769" y="266849"/>
                </a:lnTo>
                <a:lnTo>
                  <a:pt x="4239241" y="243956"/>
                </a:lnTo>
                <a:lnTo>
                  <a:pt x="4244924" y="216001"/>
                </a:lnTo>
                <a:lnTo>
                  <a:pt x="4244924" y="72009"/>
                </a:lnTo>
                <a:lnTo>
                  <a:pt x="4239241" y="44051"/>
                </a:lnTo>
                <a:lnTo>
                  <a:pt x="4223769" y="21155"/>
                </a:lnTo>
                <a:lnTo>
                  <a:pt x="4200872" y="5682"/>
                </a:lnTo>
                <a:lnTo>
                  <a:pt x="417291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9976E9C9-BC13-E341-8288-1B623CD74F73}"/>
              </a:ext>
            </a:extLst>
          </p:cNvPr>
          <p:cNvSpPr txBox="1"/>
          <p:nvPr/>
        </p:nvSpPr>
        <p:spPr>
          <a:xfrm>
            <a:off x="2427823" y="7321348"/>
            <a:ext cx="217678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Stratégies de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DAS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M.</a:t>
            </a:r>
            <a:r>
              <a:rPr sz="11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Porter</a:t>
            </a:r>
            <a:endParaRPr sz="1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51333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070AEED0-97F2-0347-B1F0-E06CC9D1566F}"/>
              </a:ext>
            </a:extLst>
          </p:cNvPr>
          <p:cNvSpPr txBox="1"/>
          <p:nvPr/>
        </p:nvSpPr>
        <p:spPr>
          <a:xfrm>
            <a:off x="1731225" y="6407455"/>
            <a:ext cx="1283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Domination par les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coûts</a:t>
            </a:r>
            <a:endParaRPr sz="900">
              <a:latin typeface="Arial"/>
              <a:cs typeface="Arial"/>
            </a:endParaRPr>
          </a:p>
          <a:p>
            <a:pPr marL="22860">
              <a:lnSpc>
                <a:spcPct val="100000"/>
              </a:lnSpc>
              <a:tabLst>
                <a:tab pos="688340" algn="l"/>
                <a:tab pos="847090" algn="l"/>
              </a:tabLst>
            </a:pP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Avantages	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10F5883C-06AE-B849-8BA2-5F4B54016ED1}"/>
              </a:ext>
            </a:extLst>
          </p:cNvPr>
          <p:cNvSpPr/>
          <p:nvPr/>
        </p:nvSpPr>
        <p:spPr>
          <a:xfrm>
            <a:off x="1400258" y="6381427"/>
            <a:ext cx="1948814" cy="360045"/>
          </a:xfrm>
          <a:custGeom>
            <a:avLst/>
            <a:gdLst/>
            <a:ahLst/>
            <a:cxnLst/>
            <a:rect l="l" t="t" r="r" b="b"/>
            <a:pathLst>
              <a:path w="1948814" h="360045">
                <a:moveTo>
                  <a:pt x="0" y="287997"/>
                </a:moveTo>
                <a:lnTo>
                  <a:pt x="5041" y="315952"/>
                </a:lnTo>
                <a:lnTo>
                  <a:pt x="18767" y="338845"/>
                </a:lnTo>
                <a:lnTo>
                  <a:pt x="39079" y="354313"/>
                </a:lnTo>
                <a:lnTo>
                  <a:pt x="63881" y="359994"/>
                </a:lnTo>
                <a:lnTo>
                  <a:pt x="1884565" y="359994"/>
                </a:lnTo>
                <a:lnTo>
                  <a:pt x="1909372" y="354313"/>
                </a:lnTo>
                <a:lnTo>
                  <a:pt x="1929684" y="338845"/>
                </a:lnTo>
                <a:lnTo>
                  <a:pt x="1943406" y="315952"/>
                </a:lnTo>
                <a:lnTo>
                  <a:pt x="1948446" y="287997"/>
                </a:lnTo>
                <a:lnTo>
                  <a:pt x="1948446" y="71996"/>
                </a:lnTo>
                <a:lnTo>
                  <a:pt x="1943406" y="44041"/>
                </a:lnTo>
                <a:lnTo>
                  <a:pt x="1929684" y="21148"/>
                </a:lnTo>
                <a:lnTo>
                  <a:pt x="1909372" y="5680"/>
                </a:lnTo>
                <a:lnTo>
                  <a:pt x="1884565" y="0"/>
                </a:lnTo>
                <a:lnTo>
                  <a:pt x="63881" y="0"/>
                </a:lnTo>
                <a:lnTo>
                  <a:pt x="39079" y="5680"/>
                </a:lnTo>
                <a:lnTo>
                  <a:pt x="18767" y="21148"/>
                </a:lnTo>
                <a:lnTo>
                  <a:pt x="5041" y="44041"/>
                </a:lnTo>
                <a:lnTo>
                  <a:pt x="0" y="71996"/>
                </a:lnTo>
                <a:lnTo>
                  <a:pt x="0" y="287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7CAF862B-978F-E94B-9B73-549A818210EC}"/>
              </a:ext>
            </a:extLst>
          </p:cNvPr>
          <p:cNvSpPr txBox="1"/>
          <p:nvPr/>
        </p:nvSpPr>
        <p:spPr>
          <a:xfrm>
            <a:off x="4033727" y="6407455"/>
            <a:ext cx="1262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Différenciation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2D54C89B-7EA4-3D40-9AB6-650E39C88EDA}"/>
              </a:ext>
            </a:extLst>
          </p:cNvPr>
          <p:cNvSpPr/>
          <p:nvPr/>
        </p:nvSpPr>
        <p:spPr>
          <a:xfrm>
            <a:off x="3692211" y="6381427"/>
            <a:ext cx="1950085" cy="360045"/>
          </a:xfrm>
          <a:custGeom>
            <a:avLst/>
            <a:gdLst/>
            <a:ahLst/>
            <a:cxnLst/>
            <a:rect l="l" t="t" r="r" b="b"/>
            <a:pathLst>
              <a:path w="1950085" h="360045">
                <a:moveTo>
                  <a:pt x="0" y="287997"/>
                </a:moveTo>
                <a:lnTo>
                  <a:pt x="5680" y="315952"/>
                </a:lnTo>
                <a:lnTo>
                  <a:pt x="21148" y="338845"/>
                </a:lnTo>
                <a:lnTo>
                  <a:pt x="44041" y="354313"/>
                </a:lnTo>
                <a:lnTo>
                  <a:pt x="71996" y="359994"/>
                </a:lnTo>
                <a:lnTo>
                  <a:pt x="1877809" y="359994"/>
                </a:lnTo>
                <a:lnTo>
                  <a:pt x="1905764" y="354313"/>
                </a:lnTo>
                <a:lnTo>
                  <a:pt x="1928656" y="338845"/>
                </a:lnTo>
                <a:lnTo>
                  <a:pt x="1944124" y="315952"/>
                </a:lnTo>
                <a:lnTo>
                  <a:pt x="1949805" y="287997"/>
                </a:lnTo>
                <a:lnTo>
                  <a:pt x="1949805" y="71996"/>
                </a:lnTo>
                <a:lnTo>
                  <a:pt x="1944124" y="44041"/>
                </a:lnTo>
                <a:lnTo>
                  <a:pt x="1928656" y="21148"/>
                </a:lnTo>
                <a:lnTo>
                  <a:pt x="1905764" y="5680"/>
                </a:lnTo>
                <a:lnTo>
                  <a:pt x="187780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87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E56E96AD-A8F7-464F-B6B6-8997164CFF6A}"/>
              </a:ext>
            </a:extLst>
          </p:cNvPr>
          <p:cNvSpPr/>
          <p:nvPr/>
        </p:nvSpPr>
        <p:spPr>
          <a:xfrm>
            <a:off x="3533979" y="7224908"/>
            <a:ext cx="0" cy="411480"/>
          </a:xfrm>
          <a:custGeom>
            <a:avLst/>
            <a:gdLst/>
            <a:ahLst/>
            <a:cxnLst/>
            <a:rect l="l" t="t" r="r" b="b"/>
            <a:pathLst>
              <a:path h="411479">
                <a:moveTo>
                  <a:pt x="0" y="4114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19520C2D-05C9-F349-9AF2-A818C36B9A74}"/>
              </a:ext>
            </a:extLst>
          </p:cNvPr>
          <p:cNvSpPr/>
          <p:nvPr/>
        </p:nvSpPr>
        <p:spPr>
          <a:xfrm>
            <a:off x="3471686" y="763545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F96F9183-9B14-4445-A318-AC11371C566C}"/>
              </a:ext>
            </a:extLst>
          </p:cNvPr>
          <p:cNvSpPr/>
          <p:nvPr/>
        </p:nvSpPr>
        <p:spPr>
          <a:xfrm>
            <a:off x="3471686" y="71588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21D5D241-008F-AF44-A028-2E9B4A7FCE5B}"/>
              </a:ext>
            </a:extLst>
          </p:cNvPr>
          <p:cNvSpPr/>
          <p:nvPr/>
        </p:nvSpPr>
        <p:spPr>
          <a:xfrm>
            <a:off x="3519552" y="7935377"/>
            <a:ext cx="0" cy="123189"/>
          </a:xfrm>
          <a:custGeom>
            <a:avLst/>
            <a:gdLst/>
            <a:ahLst/>
            <a:cxnLst/>
            <a:rect l="l" t="t" r="r" b="b"/>
            <a:pathLst>
              <a:path h="123190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64A0E9B7-1AF5-2946-B30B-8E2128B1A12D}"/>
              </a:ext>
            </a:extLst>
          </p:cNvPr>
          <p:cNvSpPr/>
          <p:nvPr/>
        </p:nvSpPr>
        <p:spPr>
          <a:xfrm>
            <a:off x="3457258" y="805725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6FBD0BEF-0F8C-7548-910B-02D77AC156BA}"/>
              </a:ext>
            </a:extLst>
          </p:cNvPr>
          <p:cNvSpPr/>
          <p:nvPr/>
        </p:nvSpPr>
        <p:spPr>
          <a:xfrm>
            <a:off x="4257323" y="6773288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90">
                <a:moveTo>
                  <a:pt x="0" y="161213"/>
                </a:moveTo>
                <a:lnTo>
                  <a:pt x="34978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492340D1-F846-8742-AA76-B4D6FCA32F7A}"/>
              </a:ext>
            </a:extLst>
          </p:cNvPr>
          <p:cNvSpPr/>
          <p:nvPr/>
        </p:nvSpPr>
        <p:spPr>
          <a:xfrm>
            <a:off x="4580196" y="6717108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5" h="113665">
                <a:moveTo>
                  <a:pt x="0" y="0"/>
                </a:moveTo>
                <a:lnTo>
                  <a:pt x="52146" y="113131"/>
                </a:lnTo>
                <a:lnTo>
                  <a:pt x="86918" y="28524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917FD0C0-F6BB-244B-86E7-CE7B17399050}"/>
              </a:ext>
            </a:extLst>
          </p:cNvPr>
          <p:cNvSpPr/>
          <p:nvPr/>
        </p:nvSpPr>
        <p:spPr>
          <a:xfrm>
            <a:off x="2434493" y="6773288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90">
                <a:moveTo>
                  <a:pt x="349783" y="1612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4F6D2E24-5F9F-E348-9E08-98EB32FB2CFF}"/>
              </a:ext>
            </a:extLst>
          </p:cNvPr>
          <p:cNvSpPr/>
          <p:nvPr/>
        </p:nvSpPr>
        <p:spPr>
          <a:xfrm>
            <a:off x="2374483" y="6717108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5">
                <a:moveTo>
                  <a:pt x="86918" y="0"/>
                </a:moveTo>
                <a:lnTo>
                  <a:pt x="0" y="28524"/>
                </a:lnTo>
                <a:lnTo>
                  <a:pt x="34772" y="113131"/>
                </a:lnTo>
                <a:lnTo>
                  <a:pt x="869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707E5B8F-0175-8642-9F1C-3179037ADF8E}"/>
              </a:ext>
            </a:extLst>
          </p:cNvPr>
          <p:cNvSpPr/>
          <p:nvPr/>
        </p:nvSpPr>
        <p:spPr>
          <a:xfrm>
            <a:off x="1816799" y="3838641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1227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1599177D-8DC5-BB47-B647-315A59CA59BD}"/>
              </a:ext>
            </a:extLst>
          </p:cNvPr>
          <p:cNvSpPr/>
          <p:nvPr/>
        </p:nvSpPr>
        <p:spPr>
          <a:xfrm>
            <a:off x="1754506" y="37725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D340D3EC-FCA1-A945-9425-E596B4F4E4A3}"/>
              </a:ext>
            </a:extLst>
          </p:cNvPr>
          <p:cNvSpPr/>
          <p:nvPr/>
        </p:nvSpPr>
        <p:spPr>
          <a:xfrm>
            <a:off x="918404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4" h="161289">
                <a:moveTo>
                  <a:pt x="349783" y="1612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1306B149-E0BE-DA4D-B0BA-FE3557077CB0}"/>
              </a:ext>
            </a:extLst>
          </p:cNvPr>
          <p:cNvSpPr/>
          <p:nvPr/>
        </p:nvSpPr>
        <p:spPr>
          <a:xfrm>
            <a:off x="858394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86918" y="0"/>
                </a:moveTo>
                <a:lnTo>
                  <a:pt x="0" y="28524"/>
                </a:lnTo>
                <a:lnTo>
                  <a:pt x="34772" y="113131"/>
                </a:lnTo>
                <a:lnTo>
                  <a:pt x="869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02E1F310-9C3C-0244-8BE4-3C6A180D01F2}"/>
              </a:ext>
            </a:extLst>
          </p:cNvPr>
          <p:cNvSpPr/>
          <p:nvPr/>
        </p:nvSpPr>
        <p:spPr>
          <a:xfrm>
            <a:off x="2358325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89">
                <a:moveTo>
                  <a:pt x="0" y="161213"/>
                </a:moveTo>
                <a:lnTo>
                  <a:pt x="34978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A52B25A6-A5A0-9C49-9C17-B632415B124C}"/>
              </a:ext>
            </a:extLst>
          </p:cNvPr>
          <p:cNvSpPr/>
          <p:nvPr/>
        </p:nvSpPr>
        <p:spPr>
          <a:xfrm>
            <a:off x="2681198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0" y="0"/>
                </a:moveTo>
                <a:lnTo>
                  <a:pt x="52146" y="113131"/>
                </a:lnTo>
                <a:lnTo>
                  <a:pt x="86918" y="28524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A7A247A3-6CFF-5C44-BDD0-A94C4D329592}"/>
              </a:ext>
            </a:extLst>
          </p:cNvPr>
          <p:cNvSpPr/>
          <p:nvPr/>
        </p:nvSpPr>
        <p:spPr>
          <a:xfrm>
            <a:off x="1816799" y="4384715"/>
            <a:ext cx="0" cy="450215"/>
          </a:xfrm>
          <a:custGeom>
            <a:avLst/>
            <a:gdLst/>
            <a:ahLst/>
            <a:cxnLst/>
            <a:rect l="l" t="t" r="r" b="b"/>
            <a:pathLst>
              <a:path h="450214">
                <a:moveTo>
                  <a:pt x="0" y="4501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044868F0-07B7-D946-BA66-052C53A261A1}"/>
              </a:ext>
            </a:extLst>
          </p:cNvPr>
          <p:cNvSpPr/>
          <p:nvPr/>
        </p:nvSpPr>
        <p:spPr>
          <a:xfrm>
            <a:off x="1754506" y="483391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0947BA98-356D-9C4F-8735-1A7A3310D414}"/>
              </a:ext>
            </a:extLst>
          </p:cNvPr>
          <p:cNvSpPr/>
          <p:nvPr/>
        </p:nvSpPr>
        <p:spPr>
          <a:xfrm>
            <a:off x="1754506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80B39DAA-6B5B-DE4B-ABEC-3C3725DB56B7}"/>
              </a:ext>
            </a:extLst>
          </p:cNvPr>
          <p:cNvSpPr/>
          <p:nvPr/>
        </p:nvSpPr>
        <p:spPr>
          <a:xfrm>
            <a:off x="5084145" y="4384715"/>
            <a:ext cx="0" cy="450215"/>
          </a:xfrm>
          <a:custGeom>
            <a:avLst/>
            <a:gdLst/>
            <a:ahLst/>
            <a:cxnLst/>
            <a:rect l="l" t="t" r="r" b="b"/>
            <a:pathLst>
              <a:path h="450214">
                <a:moveTo>
                  <a:pt x="0" y="4501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EA77C403-539F-1D42-8B0E-F259F9A73DB4}"/>
              </a:ext>
            </a:extLst>
          </p:cNvPr>
          <p:cNvSpPr/>
          <p:nvPr/>
        </p:nvSpPr>
        <p:spPr>
          <a:xfrm>
            <a:off x="5021851" y="483391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17EF5BC9-A679-0840-B546-B1AAC9E8C19C}"/>
              </a:ext>
            </a:extLst>
          </p:cNvPr>
          <p:cNvSpPr/>
          <p:nvPr/>
        </p:nvSpPr>
        <p:spPr>
          <a:xfrm>
            <a:off x="5021851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8941023B-7681-514E-8D37-10A04BEE6ADE}"/>
              </a:ext>
            </a:extLst>
          </p:cNvPr>
          <p:cNvSpPr/>
          <p:nvPr/>
        </p:nvSpPr>
        <p:spPr>
          <a:xfrm>
            <a:off x="4083507" y="4123434"/>
            <a:ext cx="162560" cy="0"/>
          </a:xfrm>
          <a:custGeom>
            <a:avLst/>
            <a:gdLst/>
            <a:ahLst/>
            <a:cxnLst/>
            <a:rect l="l" t="t" r="r" b="b"/>
            <a:pathLst>
              <a:path w="162560">
                <a:moveTo>
                  <a:pt x="0" y="0"/>
                </a:moveTo>
                <a:lnTo>
                  <a:pt x="16239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55D55D38-750E-C24F-9989-F09C00BFF914}"/>
              </a:ext>
            </a:extLst>
          </p:cNvPr>
          <p:cNvSpPr/>
          <p:nvPr/>
        </p:nvSpPr>
        <p:spPr>
          <a:xfrm>
            <a:off x="4244980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14AFFA53-3538-2F48-B41A-E311A9BC59DF}"/>
              </a:ext>
            </a:extLst>
          </p:cNvPr>
          <p:cNvSpPr/>
          <p:nvPr/>
        </p:nvSpPr>
        <p:spPr>
          <a:xfrm>
            <a:off x="2590471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66992" y="0"/>
                </a:moveTo>
                <a:lnTo>
                  <a:pt x="0" y="62293"/>
                </a:lnTo>
                <a:lnTo>
                  <a:pt x="66992" y="124586"/>
                </a:lnTo>
                <a:lnTo>
                  <a:pt x="6699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8E77B82D-3E27-2D4E-A26E-897E5E37948F}"/>
              </a:ext>
            </a:extLst>
          </p:cNvPr>
          <p:cNvSpPr/>
          <p:nvPr/>
        </p:nvSpPr>
        <p:spPr>
          <a:xfrm>
            <a:off x="4244980" y="5018617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231A0B25-E978-B345-A20F-F9D73F352555}"/>
              </a:ext>
            </a:extLst>
          </p:cNvPr>
          <p:cNvSpPr/>
          <p:nvPr/>
        </p:nvSpPr>
        <p:spPr>
          <a:xfrm>
            <a:off x="2590471" y="5018617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66992" y="0"/>
                </a:moveTo>
                <a:lnTo>
                  <a:pt x="0" y="62293"/>
                </a:lnTo>
                <a:lnTo>
                  <a:pt x="66992" y="124586"/>
                </a:lnTo>
                <a:lnTo>
                  <a:pt x="6699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91F2723E-62ED-DB49-8FD3-409573CF434F}"/>
              </a:ext>
            </a:extLst>
          </p:cNvPr>
          <p:cNvSpPr/>
          <p:nvPr/>
        </p:nvSpPr>
        <p:spPr>
          <a:xfrm>
            <a:off x="360555" y="295260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82485ACD-9B89-AC44-9C83-05F4906259ED}"/>
              </a:ext>
            </a:extLst>
          </p:cNvPr>
          <p:cNvSpPr txBox="1"/>
          <p:nvPr/>
        </p:nvSpPr>
        <p:spPr>
          <a:xfrm>
            <a:off x="423527" y="2980111"/>
            <a:ext cx="2082164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stratégies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globales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C4DF94BC-0921-0F41-A21D-C4D9FF9BDDCA}"/>
              </a:ext>
            </a:extLst>
          </p:cNvPr>
          <p:cNvSpPr/>
          <p:nvPr/>
        </p:nvSpPr>
        <p:spPr>
          <a:xfrm>
            <a:off x="360003" y="599664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564E729E-9F63-DE4F-95AA-6C7CC0D1D9C3}"/>
              </a:ext>
            </a:extLst>
          </p:cNvPr>
          <p:cNvSpPr txBox="1"/>
          <p:nvPr/>
        </p:nvSpPr>
        <p:spPr>
          <a:xfrm>
            <a:off x="422974" y="6024151"/>
            <a:ext cx="499110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stratégies au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niveau d’un domaine d’activité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C92923BB-07B6-3745-AAC6-9DA75B6BBF8F}"/>
              </a:ext>
            </a:extLst>
          </p:cNvPr>
          <p:cNvSpPr/>
          <p:nvPr/>
        </p:nvSpPr>
        <p:spPr>
          <a:xfrm>
            <a:off x="360555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8ED32078-A408-824B-B8C0-79DEFEC7E23C}"/>
              </a:ext>
            </a:extLst>
          </p:cNvPr>
          <p:cNvSpPr txBox="1"/>
          <p:nvPr/>
        </p:nvSpPr>
        <p:spPr>
          <a:xfrm>
            <a:off x="423527" y="319538"/>
            <a:ext cx="44323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stratégiques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opérés par l’entreprise</a:t>
            </a:r>
            <a:r>
              <a:rPr sz="1600" b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étapes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 décision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67FB0467-5162-1B4C-9A8E-A0C7F319BDCA}"/>
              </a:ext>
            </a:extLst>
          </p:cNvPr>
          <p:cNvSpPr/>
          <p:nvPr/>
        </p:nvSpPr>
        <p:spPr>
          <a:xfrm>
            <a:off x="360558" y="1474297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F842D18D-FE9B-0941-B72C-647E781D0E52}"/>
              </a:ext>
            </a:extLst>
          </p:cNvPr>
          <p:cNvSpPr txBox="1"/>
          <p:nvPr/>
        </p:nvSpPr>
        <p:spPr>
          <a:xfrm>
            <a:off x="429766" y="1517448"/>
            <a:ext cx="176339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4659">
              <a:lnSpc>
                <a:spcPct val="100000"/>
              </a:lnSpc>
              <a:spcBef>
                <a:spcPts val="100"/>
              </a:spcBef>
            </a:pP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Trois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étapes</a:t>
            </a:r>
            <a:endParaRPr sz="115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dans la prise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décision  (H. Simon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J.</a:t>
            </a:r>
            <a:r>
              <a:rPr sz="115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March)</a:t>
            </a:r>
            <a:endParaRPr sz="1150">
              <a:latin typeface="Arial"/>
              <a:cs typeface="Arial"/>
            </a:endParaRPr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3857AD28-EEBE-F448-8839-99797551F589}"/>
              </a:ext>
            </a:extLst>
          </p:cNvPr>
          <p:cNvSpPr/>
          <p:nvPr/>
        </p:nvSpPr>
        <p:spPr>
          <a:xfrm>
            <a:off x="2304552" y="1474297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E8D7B33B-70D3-044E-BB75-01D905972F9E}"/>
              </a:ext>
            </a:extLst>
          </p:cNvPr>
          <p:cNvSpPr txBox="1"/>
          <p:nvPr/>
        </p:nvSpPr>
        <p:spPr>
          <a:xfrm>
            <a:off x="2327851" y="1552423"/>
            <a:ext cx="42983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Recensement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stratégies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possibles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Détermination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conséquences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chacune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d’elles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Choix 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meilleure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tenu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contraintes (Herbert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Simon)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5C78EFC8-2789-964D-867A-6F4FC9F28C75}"/>
              </a:ext>
            </a:extLst>
          </p:cNvPr>
          <p:cNvSpPr/>
          <p:nvPr/>
        </p:nvSpPr>
        <p:spPr>
          <a:xfrm>
            <a:off x="360551" y="2164312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45D882F7-A6F4-9747-95D4-009C72B2D009}"/>
              </a:ext>
            </a:extLst>
          </p:cNvPr>
          <p:cNvSpPr txBox="1"/>
          <p:nvPr/>
        </p:nvSpPr>
        <p:spPr>
          <a:xfrm>
            <a:off x="502749" y="2207463"/>
            <a:ext cx="161671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Choix entre stratégies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délibérée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émergente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(H.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Mintzberg)</a:t>
            </a:r>
            <a:endParaRPr sz="1150">
              <a:latin typeface="Arial"/>
              <a:cs typeface="Arial"/>
            </a:endParaRPr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D8CFE71B-E03A-884D-9EF4-D4227FDAA5BB}"/>
              </a:ext>
            </a:extLst>
          </p:cNvPr>
          <p:cNvSpPr/>
          <p:nvPr/>
        </p:nvSpPr>
        <p:spPr>
          <a:xfrm>
            <a:off x="2304552" y="2164312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F038A236-39A5-7E4E-9D26-6306B1772666}"/>
              </a:ext>
            </a:extLst>
          </p:cNvPr>
          <p:cNvSpPr txBox="1"/>
          <p:nvPr/>
        </p:nvSpPr>
        <p:spPr>
          <a:xfrm>
            <a:off x="2327851" y="2242437"/>
            <a:ext cx="38112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délibérée est planifiée par 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  <a:p>
            <a:pPr marL="92075" marR="5080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émergente est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choisie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s’adapter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permanence  aux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modifications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A1D4C31B-4B01-5B44-B71D-0BF1F1409120}"/>
              </a:ext>
            </a:extLst>
          </p:cNvPr>
          <p:cNvSpPr/>
          <p:nvPr/>
        </p:nvSpPr>
        <p:spPr>
          <a:xfrm>
            <a:off x="4310140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29" h="396239">
                <a:moveTo>
                  <a:pt x="1476006" y="0"/>
                </a:moveTo>
                <a:lnTo>
                  <a:pt x="72009" y="0"/>
                </a:lnTo>
                <a:lnTo>
                  <a:pt x="44051" y="5682"/>
                </a:lnTo>
                <a:lnTo>
                  <a:pt x="21155" y="21155"/>
                </a:lnTo>
                <a:lnTo>
                  <a:pt x="5682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2" y="351957"/>
                </a:lnTo>
                <a:lnTo>
                  <a:pt x="21155" y="374850"/>
                </a:lnTo>
                <a:lnTo>
                  <a:pt x="44051" y="390317"/>
                </a:lnTo>
                <a:lnTo>
                  <a:pt x="72009" y="395998"/>
                </a:lnTo>
                <a:lnTo>
                  <a:pt x="1476006" y="395998"/>
                </a:lnTo>
                <a:lnTo>
                  <a:pt x="1503963" y="390317"/>
                </a:lnTo>
                <a:lnTo>
                  <a:pt x="1526860" y="374850"/>
                </a:lnTo>
                <a:lnTo>
                  <a:pt x="1542332" y="351957"/>
                </a:lnTo>
                <a:lnTo>
                  <a:pt x="1548015" y="324002"/>
                </a:lnTo>
                <a:lnTo>
                  <a:pt x="1548015" y="72008"/>
                </a:lnTo>
                <a:lnTo>
                  <a:pt x="1542332" y="44051"/>
                </a:lnTo>
                <a:lnTo>
                  <a:pt x="1526860" y="21155"/>
                </a:lnTo>
                <a:lnTo>
                  <a:pt x="1503963" y="5682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C9D44C87-FBC8-4C49-9420-1A0D4D0A1541}"/>
              </a:ext>
            </a:extLst>
          </p:cNvPr>
          <p:cNvSpPr txBox="1"/>
          <p:nvPr/>
        </p:nvSpPr>
        <p:spPr>
          <a:xfrm>
            <a:off x="4451630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Diversification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9C2C0F08-A559-AA4A-994C-6CE34A87A31F}"/>
              </a:ext>
            </a:extLst>
          </p:cNvPr>
          <p:cNvSpPr/>
          <p:nvPr/>
        </p:nvSpPr>
        <p:spPr>
          <a:xfrm>
            <a:off x="1042475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30" h="396239">
                <a:moveTo>
                  <a:pt x="147599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0" y="351957"/>
                </a:lnTo>
                <a:lnTo>
                  <a:pt x="21148" y="374850"/>
                </a:lnTo>
                <a:lnTo>
                  <a:pt x="44041" y="390317"/>
                </a:lnTo>
                <a:lnTo>
                  <a:pt x="71996" y="395998"/>
                </a:lnTo>
                <a:lnTo>
                  <a:pt x="1475994" y="395998"/>
                </a:lnTo>
                <a:lnTo>
                  <a:pt x="1503951" y="390317"/>
                </a:lnTo>
                <a:lnTo>
                  <a:pt x="1526847" y="374850"/>
                </a:lnTo>
                <a:lnTo>
                  <a:pt x="1542320" y="351957"/>
                </a:lnTo>
                <a:lnTo>
                  <a:pt x="1548003" y="324002"/>
                </a:lnTo>
                <a:lnTo>
                  <a:pt x="1548003" y="72008"/>
                </a:lnTo>
                <a:lnTo>
                  <a:pt x="1542320" y="44051"/>
                </a:lnTo>
                <a:lnTo>
                  <a:pt x="1526847" y="21155"/>
                </a:lnTo>
                <a:lnTo>
                  <a:pt x="1503951" y="5682"/>
                </a:lnTo>
                <a:lnTo>
                  <a:pt x="1475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E9F6CDAE-A3F2-2C4C-B2C9-DBE37520553E}"/>
              </a:ext>
            </a:extLst>
          </p:cNvPr>
          <p:cNvSpPr txBox="1"/>
          <p:nvPr/>
        </p:nvSpPr>
        <p:spPr>
          <a:xfrm>
            <a:off x="1183966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Spécialisation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97E9C66F-F394-FF40-A78D-C384EDEA907F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3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BDBAFC8F-E036-B64C-9295-C7AD5C0BFBB8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D412B117-D3F9-0043-9156-1134998148DB}"/>
              </a:ext>
            </a:extLst>
          </p:cNvPr>
          <p:cNvSpPr txBox="1"/>
          <p:nvPr/>
        </p:nvSpPr>
        <p:spPr>
          <a:xfrm>
            <a:off x="522245" y="3399416"/>
            <a:ext cx="1701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" marR="5080" indent="-22860">
              <a:lnSpc>
                <a:spcPct val="100000"/>
              </a:lnSpc>
              <a:spcBef>
                <a:spcPts val="100"/>
              </a:spcBef>
              <a:tabLst>
                <a:tab pos="888365" algn="l"/>
                <a:tab pos="100584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Pénétration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Développement 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	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produits</a:t>
            </a:r>
            <a:endParaRPr sz="900">
              <a:latin typeface="Arial"/>
              <a:cs typeface="Arial"/>
            </a:endParaRPr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04145023-88A9-E349-BD90-317BE129C5F8}"/>
              </a:ext>
            </a:extLst>
          </p:cNvPr>
          <p:cNvSpPr/>
          <p:nvPr/>
        </p:nvSpPr>
        <p:spPr>
          <a:xfrm>
            <a:off x="1333649" y="3337386"/>
            <a:ext cx="965835" cy="432434"/>
          </a:xfrm>
          <a:custGeom>
            <a:avLst/>
            <a:gdLst/>
            <a:ahLst/>
            <a:cxnLst/>
            <a:rect l="l" t="t" r="r" b="b"/>
            <a:pathLst>
              <a:path w="965835" h="432435">
                <a:moveTo>
                  <a:pt x="0" y="360006"/>
                </a:moveTo>
                <a:lnTo>
                  <a:pt x="6186" y="387961"/>
                </a:lnTo>
                <a:lnTo>
                  <a:pt x="23031" y="410854"/>
                </a:lnTo>
                <a:lnTo>
                  <a:pt x="47963" y="426322"/>
                </a:lnTo>
                <a:lnTo>
                  <a:pt x="78409" y="432003"/>
                </a:lnTo>
                <a:lnTo>
                  <a:pt x="887234" y="432003"/>
                </a:lnTo>
                <a:lnTo>
                  <a:pt x="917681" y="426322"/>
                </a:lnTo>
                <a:lnTo>
                  <a:pt x="942613" y="410854"/>
                </a:lnTo>
                <a:lnTo>
                  <a:pt x="959458" y="387961"/>
                </a:lnTo>
                <a:lnTo>
                  <a:pt x="965644" y="360006"/>
                </a:lnTo>
                <a:lnTo>
                  <a:pt x="965644" y="72008"/>
                </a:lnTo>
                <a:lnTo>
                  <a:pt x="959458" y="44051"/>
                </a:lnTo>
                <a:lnTo>
                  <a:pt x="942613" y="21155"/>
                </a:lnTo>
                <a:lnTo>
                  <a:pt x="917681" y="5682"/>
                </a:lnTo>
                <a:lnTo>
                  <a:pt x="887234" y="0"/>
                </a:lnTo>
                <a:lnTo>
                  <a:pt x="78409" y="0"/>
                </a:lnTo>
                <a:lnTo>
                  <a:pt x="47963" y="5682"/>
                </a:lnTo>
                <a:lnTo>
                  <a:pt x="23031" y="21155"/>
                </a:lnTo>
                <a:lnTo>
                  <a:pt x="6186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E7C8835A-17CF-A343-94DA-22A5DDDCFEC3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17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3EA6C46D-3D80-D044-A6D9-2D95ECE4010F}"/>
              </a:ext>
            </a:extLst>
          </p:cNvPr>
          <p:cNvSpPr txBox="1"/>
          <p:nvPr/>
        </p:nvSpPr>
        <p:spPr>
          <a:xfrm>
            <a:off x="2515355" y="3399416"/>
            <a:ext cx="565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415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Extension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00">
              <a:latin typeface="Arial"/>
              <a:cs typeface="Arial"/>
            </a:endParaRPr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88BE93B0-CEC5-6B46-B7FD-F7BB50B4A142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57F96EBC-1DAB-C348-A181-05B6C7D26210}"/>
              </a:ext>
            </a:extLst>
          </p:cNvPr>
          <p:cNvSpPr/>
          <p:nvPr/>
        </p:nvSpPr>
        <p:spPr>
          <a:xfrm>
            <a:off x="4310213" y="4900905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29" h="396239">
                <a:moveTo>
                  <a:pt x="1476006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324002"/>
                </a:lnTo>
                <a:lnTo>
                  <a:pt x="5682" y="351957"/>
                </a:lnTo>
                <a:lnTo>
                  <a:pt x="21155" y="374850"/>
                </a:lnTo>
                <a:lnTo>
                  <a:pt x="44051" y="390317"/>
                </a:lnTo>
                <a:lnTo>
                  <a:pt x="72009" y="395998"/>
                </a:lnTo>
                <a:lnTo>
                  <a:pt x="1476006" y="395998"/>
                </a:lnTo>
                <a:lnTo>
                  <a:pt x="1503961" y="390317"/>
                </a:lnTo>
                <a:lnTo>
                  <a:pt x="1526854" y="374850"/>
                </a:lnTo>
                <a:lnTo>
                  <a:pt x="1542322" y="351957"/>
                </a:lnTo>
                <a:lnTo>
                  <a:pt x="1548003" y="324002"/>
                </a:lnTo>
                <a:lnTo>
                  <a:pt x="1548003" y="71996"/>
                </a:lnTo>
                <a:lnTo>
                  <a:pt x="1542322" y="44041"/>
                </a:lnTo>
                <a:lnTo>
                  <a:pt x="1526854" y="21148"/>
                </a:lnTo>
                <a:lnTo>
                  <a:pt x="1503961" y="5680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FE1DE98D-1C6B-8245-992F-0500351AE959}"/>
              </a:ext>
            </a:extLst>
          </p:cNvPr>
          <p:cNvSpPr txBox="1"/>
          <p:nvPr/>
        </p:nvSpPr>
        <p:spPr>
          <a:xfrm>
            <a:off x="4451704" y="4936859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Externalisation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5EFA03B0-A438-D540-AC11-52D711CDF475}"/>
              </a:ext>
            </a:extLst>
          </p:cNvPr>
          <p:cNvSpPr/>
          <p:nvPr/>
        </p:nvSpPr>
        <p:spPr>
          <a:xfrm>
            <a:off x="1042475" y="4900905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30" h="396239">
                <a:moveTo>
                  <a:pt x="147600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24002"/>
                </a:lnTo>
                <a:lnTo>
                  <a:pt x="5680" y="351957"/>
                </a:lnTo>
                <a:lnTo>
                  <a:pt x="21148" y="374850"/>
                </a:lnTo>
                <a:lnTo>
                  <a:pt x="44041" y="390317"/>
                </a:lnTo>
                <a:lnTo>
                  <a:pt x="71996" y="395998"/>
                </a:lnTo>
                <a:lnTo>
                  <a:pt x="1476006" y="395998"/>
                </a:lnTo>
                <a:lnTo>
                  <a:pt x="1503956" y="390317"/>
                </a:lnTo>
                <a:lnTo>
                  <a:pt x="1526849" y="374850"/>
                </a:lnTo>
                <a:lnTo>
                  <a:pt x="1542320" y="351957"/>
                </a:lnTo>
                <a:lnTo>
                  <a:pt x="1548003" y="324002"/>
                </a:lnTo>
                <a:lnTo>
                  <a:pt x="1548003" y="71996"/>
                </a:lnTo>
                <a:lnTo>
                  <a:pt x="1542320" y="44041"/>
                </a:lnTo>
                <a:lnTo>
                  <a:pt x="1526849" y="21148"/>
                </a:lnTo>
                <a:lnTo>
                  <a:pt x="1503956" y="5680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6A9D03B5-D474-CD46-B2FD-78593D4DF34D}"/>
              </a:ext>
            </a:extLst>
          </p:cNvPr>
          <p:cNvSpPr txBox="1"/>
          <p:nvPr/>
        </p:nvSpPr>
        <p:spPr>
          <a:xfrm>
            <a:off x="1183966" y="4936859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Intégration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verticale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49BD01C6-5F04-5648-A40E-81C4713A733D}"/>
              </a:ext>
            </a:extLst>
          </p:cNvPr>
          <p:cNvSpPr txBox="1"/>
          <p:nvPr/>
        </p:nvSpPr>
        <p:spPr>
          <a:xfrm>
            <a:off x="1150075" y="5534027"/>
            <a:ext cx="3562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Amont</a:t>
            </a:r>
            <a:endParaRPr sz="900">
              <a:latin typeface="Arial"/>
              <a:cs typeface="Arial"/>
            </a:endParaRPr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E1A367FE-BB48-654F-990F-CA9AA7607E3C}"/>
              </a:ext>
            </a:extLst>
          </p:cNvPr>
          <p:cNvSpPr/>
          <p:nvPr/>
        </p:nvSpPr>
        <p:spPr>
          <a:xfrm>
            <a:off x="888720" y="5489826"/>
            <a:ext cx="887094" cy="259715"/>
          </a:xfrm>
          <a:custGeom>
            <a:avLst/>
            <a:gdLst/>
            <a:ahLst/>
            <a:cxnLst/>
            <a:rect l="l" t="t" r="r" b="b"/>
            <a:pathLst>
              <a:path w="887094" h="259714">
                <a:moveTo>
                  <a:pt x="0" y="187198"/>
                </a:moveTo>
                <a:lnTo>
                  <a:pt x="5680" y="215153"/>
                </a:lnTo>
                <a:lnTo>
                  <a:pt x="21148" y="238045"/>
                </a:lnTo>
                <a:lnTo>
                  <a:pt x="44041" y="253513"/>
                </a:lnTo>
                <a:lnTo>
                  <a:pt x="71996" y="259194"/>
                </a:lnTo>
                <a:lnTo>
                  <a:pt x="814730" y="259194"/>
                </a:lnTo>
                <a:lnTo>
                  <a:pt x="842685" y="253513"/>
                </a:lnTo>
                <a:lnTo>
                  <a:pt x="865578" y="238045"/>
                </a:lnTo>
                <a:lnTo>
                  <a:pt x="881045" y="215153"/>
                </a:lnTo>
                <a:lnTo>
                  <a:pt x="886726" y="187198"/>
                </a:lnTo>
                <a:lnTo>
                  <a:pt x="886726" y="71996"/>
                </a:lnTo>
                <a:lnTo>
                  <a:pt x="881045" y="44041"/>
                </a:lnTo>
                <a:lnTo>
                  <a:pt x="865578" y="21148"/>
                </a:lnTo>
                <a:lnTo>
                  <a:pt x="842685" y="5680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8719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3A36DEA5-8EC0-214F-8F95-A3B9B33A4856}"/>
              </a:ext>
            </a:extLst>
          </p:cNvPr>
          <p:cNvSpPr/>
          <p:nvPr/>
        </p:nvSpPr>
        <p:spPr>
          <a:xfrm>
            <a:off x="1042003" y="4471501"/>
            <a:ext cx="4816475" cy="288290"/>
          </a:xfrm>
          <a:custGeom>
            <a:avLst/>
            <a:gdLst/>
            <a:ahLst/>
            <a:cxnLst/>
            <a:rect l="l" t="t" r="r" b="b"/>
            <a:pathLst>
              <a:path w="4816475" h="288289">
                <a:moveTo>
                  <a:pt x="4744135" y="0"/>
                </a:moveTo>
                <a:lnTo>
                  <a:pt x="72009" y="0"/>
                </a:lnTo>
                <a:lnTo>
                  <a:pt x="44046" y="5682"/>
                </a:lnTo>
                <a:lnTo>
                  <a:pt x="21150" y="21155"/>
                </a:lnTo>
                <a:lnTo>
                  <a:pt x="5681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9" y="287997"/>
                </a:lnTo>
                <a:lnTo>
                  <a:pt x="4744135" y="287997"/>
                </a:lnTo>
                <a:lnTo>
                  <a:pt x="4772092" y="282317"/>
                </a:lnTo>
                <a:lnTo>
                  <a:pt x="4794989" y="266849"/>
                </a:lnTo>
                <a:lnTo>
                  <a:pt x="4810461" y="243956"/>
                </a:lnTo>
                <a:lnTo>
                  <a:pt x="4816144" y="216001"/>
                </a:lnTo>
                <a:lnTo>
                  <a:pt x="4816144" y="72008"/>
                </a:lnTo>
                <a:lnTo>
                  <a:pt x="4810461" y="44051"/>
                </a:lnTo>
                <a:lnTo>
                  <a:pt x="4794989" y="21155"/>
                </a:lnTo>
                <a:lnTo>
                  <a:pt x="4772092" y="5682"/>
                </a:lnTo>
                <a:lnTo>
                  <a:pt x="474413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25BE1B70-88AE-2B46-902C-0E9BC24E1E0E}"/>
              </a:ext>
            </a:extLst>
          </p:cNvPr>
          <p:cNvSpPr txBox="1"/>
          <p:nvPr/>
        </p:nvSpPr>
        <p:spPr>
          <a:xfrm>
            <a:off x="2764219" y="4509918"/>
            <a:ext cx="136525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Stratégies</a:t>
            </a:r>
            <a:r>
              <a:rPr sz="115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globales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BCCDB37B-7BAA-CD4D-8313-9A08832DB0EE}"/>
              </a:ext>
            </a:extLst>
          </p:cNvPr>
          <p:cNvSpPr txBox="1"/>
          <p:nvPr/>
        </p:nvSpPr>
        <p:spPr>
          <a:xfrm>
            <a:off x="2173883" y="5534027"/>
            <a:ext cx="2457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val</a:t>
            </a:r>
            <a:endParaRPr sz="900">
              <a:latin typeface="Arial"/>
              <a:cs typeface="Arial"/>
            </a:endParaRPr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4915783F-E24B-634B-9BEC-DF942AD638F2}"/>
              </a:ext>
            </a:extLst>
          </p:cNvPr>
          <p:cNvSpPr/>
          <p:nvPr/>
        </p:nvSpPr>
        <p:spPr>
          <a:xfrm>
            <a:off x="1857499" y="5489826"/>
            <a:ext cx="887094" cy="259715"/>
          </a:xfrm>
          <a:custGeom>
            <a:avLst/>
            <a:gdLst/>
            <a:ahLst/>
            <a:cxnLst/>
            <a:rect l="l" t="t" r="r" b="b"/>
            <a:pathLst>
              <a:path w="887094" h="259714">
                <a:moveTo>
                  <a:pt x="0" y="187198"/>
                </a:moveTo>
                <a:lnTo>
                  <a:pt x="5680" y="215153"/>
                </a:lnTo>
                <a:lnTo>
                  <a:pt x="21148" y="238045"/>
                </a:lnTo>
                <a:lnTo>
                  <a:pt x="44041" y="253513"/>
                </a:lnTo>
                <a:lnTo>
                  <a:pt x="71996" y="259194"/>
                </a:lnTo>
                <a:lnTo>
                  <a:pt x="814730" y="259194"/>
                </a:lnTo>
                <a:lnTo>
                  <a:pt x="842685" y="253513"/>
                </a:lnTo>
                <a:lnTo>
                  <a:pt x="865578" y="238045"/>
                </a:lnTo>
                <a:lnTo>
                  <a:pt x="881045" y="215153"/>
                </a:lnTo>
                <a:lnTo>
                  <a:pt x="886726" y="187198"/>
                </a:lnTo>
                <a:lnTo>
                  <a:pt x="886726" y="71996"/>
                </a:lnTo>
                <a:lnTo>
                  <a:pt x="881045" y="44041"/>
                </a:lnTo>
                <a:lnTo>
                  <a:pt x="865578" y="21148"/>
                </a:lnTo>
                <a:lnTo>
                  <a:pt x="842685" y="5680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8719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8EB07A87-45D9-5B4E-8804-9BD610BD2336}"/>
              </a:ext>
            </a:extLst>
          </p:cNvPr>
          <p:cNvSpPr txBox="1"/>
          <p:nvPr/>
        </p:nvSpPr>
        <p:spPr>
          <a:xfrm>
            <a:off x="2643845" y="4025341"/>
            <a:ext cx="1365250" cy="1778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500" u="sng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   </a:t>
            </a:r>
            <a:r>
              <a:rPr sz="1500" u="sng" spc="-187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</a:t>
            </a:r>
            <a:r>
              <a:rPr sz="1500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500" spc="187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Choix du ou des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DAS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D88675EE-EE0A-9241-8266-EFBFD723ADD3}"/>
              </a:ext>
            </a:extLst>
          </p:cNvPr>
          <p:cNvSpPr txBox="1"/>
          <p:nvPr/>
        </p:nvSpPr>
        <p:spPr>
          <a:xfrm>
            <a:off x="2643845" y="4936859"/>
            <a:ext cx="1614805" cy="30797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447040" marR="5080" indent="-434975">
              <a:lnSpc>
                <a:spcPts val="1040"/>
              </a:lnSpc>
              <a:spcBef>
                <a:spcPts val="265"/>
              </a:spcBef>
              <a:tabLst>
                <a:tab pos="194945" algn="l"/>
                <a:tab pos="1601470" algn="l"/>
              </a:tabLst>
            </a:pPr>
            <a:r>
              <a:rPr sz="1000" u="sng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r>
              <a:rPr sz="1350" spc="-75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350" spc="-75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baseline="3086" dirty="0">
                <a:solidFill>
                  <a:srgbClr val="231F20"/>
                </a:solidFill>
                <a:latin typeface="Arial"/>
                <a:cs typeface="Arial"/>
              </a:rPr>
              <a:t>frontières   </a:t>
            </a:r>
            <a:r>
              <a:rPr sz="1350" spc="82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u="sng" baseline="3086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	</a:t>
            </a:r>
            <a:r>
              <a:rPr sz="1350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      </a:t>
            </a:r>
            <a:r>
              <a:rPr sz="1350" spc="44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900">
              <a:latin typeface="Arial"/>
              <a:cs typeface="Arial"/>
            </a:endParaRPr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E0996BD8-7255-184A-9D95-7325DBC2D914}"/>
              </a:ext>
            </a:extLst>
          </p:cNvPr>
          <p:cNvSpPr/>
          <p:nvPr/>
        </p:nvSpPr>
        <p:spPr>
          <a:xfrm>
            <a:off x="1334808" y="5296772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68C69482-397E-044B-AD4D-A0DA24355770}"/>
              </a:ext>
            </a:extLst>
          </p:cNvPr>
          <p:cNvSpPr/>
          <p:nvPr/>
        </p:nvSpPr>
        <p:spPr>
          <a:xfrm>
            <a:off x="1272514" y="541864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13B34694-D433-B54D-A6D6-1F19FEAA5C57}"/>
              </a:ext>
            </a:extLst>
          </p:cNvPr>
          <p:cNvSpPr/>
          <p:nvPr/>
        </p:nvSpPr>
        <p:spPr>
          <a:xfrm>
            <a:off x="2296264" y="5296772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A6716919-2ADB-0B4E-806D-7DC70C3FE290}"/>
              </a:ext>
            </a:extLst>
          </p:cNvPr>
          <p:cNvSpPr/>
          <p:nvPr/>
        </p:nvSpPr>
        <p:spPr>
          <a:xfrm>
            <a:off x="2233970" y="541864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5DEC1D77-2392-8247-9165-00A7D6E574A1}"/>
              </a:ext>
            </a:extLst>
          </p:cNvPr>
          <p:cNvSpPr/>
          <p:nvPr/>
        </p:nvSpPr>
        <p:spPr>
          <a:xfrm>
            <a:off x="5913551" y="3340565"/>
            <a:ext cx="179705" cy="978535"/>
          </a:xfrm>
          <a:custGeom>
            <a:avLst/>
            <a:gdLst/>
            <a:ahLst/>
            <a:cxnLst/>
            <a:rect l="l" t="t" r="r" b="b"/>
            <a:pathLst>
              <a:path w="179704" h="978535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399884"/>
                </a:lnTo>
                <a:lnTo>
                  <a:pt x="96785" y="434916"/>
                </a:lnTo>
                <a:lnTo>
                  <a:pt x="116073" y="463521"/>
                </a:lnTo>
                <a:lnTo>
                  <a:pt x="144678" y="482805"/>
                </a:lnTo>
                <a:lnTo>
                  <a:pt x="179705" y="489877"/>
                </a:lnTo>
                <a:lnTo>
                  <a:pt x="179705" y="489038"/>
                </a:lnTo>
                <a:lnTo>
                  <a:pt x="144678" y="496110"/>
                </a:lnTo>
                <a:lnTo>
                  <a:pt x="116073" y="515394"/>
                </a:lnTo>
                <a:lnTo>
                  <a:pt x="96785" y="543999"/>
                </a:lnTo>
                <a:lnTo>
                  <a:pt x="89712" y="579031"/>
                </a:lnTo>
                <a:lnTo>
                  <a:pt x="90004" y="888072"/>
                </a:lnTo>
                <a:lnTo>
                  <a:pt x="82931" y="923099"/>
                </a:lnTo>
                <a:lnTo>
                  <a:pt x="63642" y="951704"/>
                </a:lnTo>
                <a:lnTo>
                  <a:pt x="35033" y="970992"/>
                </a:lnTo>
                <a:lnTo>
                  <a:pt x="0" y="9780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7ED84AEC-CE58-EE47-89F8-E2326E2C741B}"/>
              </a:ext>
            </a:extLst>
          </p:cNvPr>
          <p:cNvSpPr txBox="1"/>
          <p:nvPr/>
        </p:nvSpPr>
        <p:spPr>
          <a:xfrm>
            <a:off x="6142038" y="3659927"/>
            <a:ext cx="3835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92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Igor  Anso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endParaRPr sz="1000">
              <a:latin typeface="Arial"/>
              <a:cs typeface="Arial"/>
            </a:endParaRPr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67E7D733-5EB7-B940-8E21-63B245614613}"/>
              </a:ext>
            </a:extLst>
          </p:cNvPr>
          <p:cNvSpPr/>
          <p:nvPr/>
        </p:nvSpPr>
        <p:spPr>
          <a:xfrm>
            <a:off x="1397090" y="6870834"/>
            <a:ext cx="4244975" cy="288290"/>
          </a:xfrm>
          <a:custGeom>
            <a:avLst/>
            <a:gdLst/>
            <a:ahLst/>
            <a:cxnLst/>
            <a:rect l="l" t="t" r="r" b="b"/>
            <a:pathLst>
              <a:path w="4244975" h="288290">
                <a:moveTo>
                  <a:pt x="417292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4172927" y="287997"/>
                </a:lnTo>
                <a:lnTo>
                  <a:pt x="4200884" y="282317"/>
                </a:lnTo>
                <a:lnTo>
                  <a:pt x="4223781" y="266849"/>
                </a:lnTo>
                <a:lnTo>
                  <a:pt x="4239254" y="243956"/>
                </a:lnTo>
                <a:lnTo>
                  <a:pt x="4244936" y="216001"/>
                </a:lnTo>
                <a:lnTo>
                  <a:pt x="4244936" y="71996"/>
                </a:lnTo>
                <a:lnTo>
                  <a:pt x="4239254" y="44041"/>
                </a:lnTo>
                <a:lnTo>
                  <a:pt x="4223781" y="21148"/>
                </a:lnTo>
                <a:lnTo>
                  <a:pt x="4200884" y="5680"/>
                </a:lnTo>
                <a:lnTo>
                  <a:pt x="417292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5F780CC9-25BE-A345-AA00-0218730E163C}"/>
              </a:ext>
            </a:extLst>
          </p:cNvPr>
          <p:cNvSpPr txBox="1"/>
          <p:nvPr/>
        </p:nvSpPr>
        <p:spPr>
          <a:xfrm>
            <a:off x="3199641" y="6921365"/>
            <a:ext cx="632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Cible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large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8C941F6B-BD49-984A-814B-00D76F8A1353}"/>
              </a:ext>
            </a:extLst>
          </p:cNvPr>
          <p:cNvSpPr/>
          <p:nvPr/>
        </p:nvSpPr>
        <p:spPr>
          <a:xfrm>
            <a:off x="1397083" y="7702454"/>
            <a:ext cx="4244975" cy="288290"/>
          </a:xfrm>
          <a:custGeom>
            <a:avLst/>
            <a:gdLst/>
            <a:ahLst/>
            <a:cxnLst/>
            <a:rect l="l" t="t" r="r" b="b"/>
            <a:pathLst>
              <a:path w="4244975" h="288290">
                <a:moveTo>
                  <a:pt x="4172940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4172940" y="287997"/>
                </a:lnTo>
                <a:lnTo>
                  <a:pt x="4200890" y="282317"/>
                </a:lnTo>
                <a:lnTo>
                  <a:pt x="4223783" y="266849"/>
                </a:lnTo>
                <a:lnTo>
                  <a:pt x="4239254" y="243956"/>
                </a:lnTo>
                <a:lnTo>
                  <a:pt x="4244936" y="216001"/>
                </a:lnTo>
                <a:lnTo>
                  <a:pt x="4244936" y="72009"/>
                </a:lnTo>
                <a:lnTo>
                  <a:pt x="4239254" y="44046"/>
                </a:lnTo>
                <a:lnTo>
                  <a:pt x="4223783" y="21150"/>
                </a:lnTo>
                <a:lnTo>
                  <a:pt x="4200890" y="5681"/>
                </a:lnTo>
                <a:lnTo>
                  <a:pt x="417294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>
            <a:extLst>
              <a:ext uri="{FF2B5EF4-FFF2-40B4-BE49-F238E27FC236}">
                <a16:creationId xmlns:a16="http://schemas.microsoft.com/office/drawing/2014/main" id="{564A131E-3A48-5645-9373-C5314E64A9EB}"/>
              </a:ext>
            </a:extLst>
          </p:cNvPr>
          <p:cNvSpPr/>
          <p:nvPr/>
        </p:nvSpPr>
        <p:spPr>
          <a:xfrm>
            <a:off x="1397095" y="7282930"/>
            <a:ext cx="4244975" cy="288290"/>
          </a:xfrm>
          <a:custGeom>
            <a:avLst/>
            <a:gdLst/>
            <a:ahLst/>
            <a:cxnLst/>
            <a:rect l="l" t="t" r="r" b="b"/>
            <a:pathLst>
              <a:path w="4244975" h="288290">
                <a:moveTo>
                  <a:pt x="4172915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4172915" y="287997"/>
                </a:lnTo>
                <a:lnTo>
                  <a:pt x="4200872" y="282317"/>
                </a:lnTo>
                <a:lnTo>
                  <a:pt x="4223769" y="266849"/>
                </a:lnTo>
                <a:lnTo>
                  <a:pt x="4239241" y="243956"/>
                </a:lnTo>
                <a:lnTo>
                  <a:pt x="4244924" y="216001"/>
                </a:lnTo>
                <a:lnTo>
                  <a:pt x="4244924" y="72009"/>
                </a:lnTo>
                <a:lnTo>
                  <a:pt x="4239241" y="44051"/>
                </a:lnTo>
                <a:lnTo>
                  <a:pt x="4223769" y="21155"/>
                </a:lnTo>
                <a:lnTo>
                  <a:pt x="4200872" y="5682"/>
                </a:lnTo>
                <a:lnTo>
                  <a:pt x="417291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419671BB-4D71-694A-9E45-975ED366EEBA}"/>
              </a:ext>
            </a:extLst>
          </p:cNvPr>
          <p:cNvSpPr txBox="1"/>
          <p:nvPr/>
        </p:nvSpPr>
        <p:spPr>
          <a:xfrm>
            <a:off x="2427823" y="7321348"/>
            <a:ext cx="217678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Stratégies de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DAS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M.</a:t>
            </a:r>
            <a:r>
              <a:rPr sz="11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Porter</a:t>
            </a:r>
            <a:endParaRPr sz="1150">
              <a:latin typeface="Arial"/>
              <a:cs typeface="Arial"/>
            </a:endParaRPr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E2D5C0BB-1264-B54E-A07F-891AA4AA6FE1}"/>
              </a:ext>
            </a:extLst>
          </p:cNvPr>
          <p:cNvSpPr txBox="1"/>
          <p:nvPr/>
        </p:nvSpPr>
        <p:spPr>
          <a:xfrm>
            <a:off x="2886162" y="7752987"/>
            <a:ext cx="1262380" cy="698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Cible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étroite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7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Focalisation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41431409-4D36-8A4F-978E-EEF47C8D5070}"/>
              </a:ext>
            </a:extLst>
          </p:cNvPr>
          <p:cNvSpPr/>
          <p:nvPr/>
        </p:nvSpPr>
        <p:spPr>
          <a:xfrm>
            <a:off x="2544647" y="8125158"/>
            <a:ext cx="1950085" cy="360045"/>
          </a:xfrm>
          <a:custGeom>
            <a:avLst/>
            <a:gdLst/>
            <a:ahLst/>
            <a:cxnLst/>
            <a:rect l="l" t="t" r="r" b="b"/>
            <a:pathLst>
              <a:path w="1950085" h="360045">
                <a:moveTo>
                  <a:pt x="0" y="287997"/>
                </a:moveTo>
                <a:lnTo>
                  <a:pt x="5680" y="315952"/>
                </a:lnTo>
                <a:lnTo>
                  <a:pt x="21148" y="338845"/>
                </a:lnTo>
                <a:lnTo>
                  <a:pt x="44041" y="354313"/>
                </a:lnTo>
                <a:lnTo>
                  <a:pt x="71996" y="359994"/>
                </a:lnTo>
                <a:lnTo>
                  <a:pt x="1877796" y="359994"/>
                </a:lnTo>
                <a:lnTo>
                  <a:pt x="1905759" y="354313"/>
                </a:lnTo>
                <a:lnTo>
                  <a:pt x="1928655" y="338845"/>
                </a:lnTo>
                <a:lnTo>
                  <a:pt x="1944124" y="315952"/>
                </a:lnTo>
                <a:lnTo>
                  <a:pt x="1949805" y="287997"/>
                </a:lnTo>
                <a:lnTo>
                  <a:pt x="1949805" y="71996"/>
                </a:lnTo>
                <a:lnTo>
                  <a:pt x="1944124" y="44041"/>
                </a:lnTo>
                <a:lnTo>
                  <a:pt x="1928655" y="21148"/>
                </a:lnTo>
                <a:lnTo>
                  <a:pt x="1905759" y="5680"/>
                </a:lnTo>
                <a:lnTo>
                  <a:pt x="1877796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87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8554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9441E68-E8AE-2540-AE9A-B0C9B79B08E0}"/>
              </a:ext>
            </a:extLst>
          </p:cNvPr>
          <p:cNvSpPr txBox="1"/>
          <p:nvPr/>
        </p:nvSpPr>
        <p:spPr>
          <a:xfrm>
            <a:off x="1731225" y="6407455"/>
            <a:ext cx="1283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Domination par les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coûts</a:t>
            </a:r>
            <a:endParaRPr sz="900">
              <a:latin typeface="Arial"/>
              <a:cs typeface="Arial"/>
            </a:endParaRPr>
          </a:p>
          <a:p>
            <a:pPr marL="22860">
              <a:lnSpc>
                <a:spcPct val="100000"/>
              </a:lnSpc>
              <a:tabLst>
                <a:tab pos="688340" algn="l"/>
                <a:tab pos="847090" algn="l"/>
              </a:tabLst>
            </a:pP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Avantages	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A31FB226-FFE5-5246-AE23-F10DAD9EFCEB}"/>
              </a:ext>
            </a:extLst>
          </p:cNvPr>
          <p:cNvSpPr/>
          <p:nvPr/>
        </p:nvSpPr>
        <p:spPr>
          <a:xfrm>
            <a:off x="1400258" y="6381427"/>
            <a:ext cx="1948814" cy="360045"/>
          </a:xfrm>
          <a:custGeom>
            <a:avLst/>
            <a:gdLst/>
            <a:ahLst/>
            <a:cxnLst/>
            <a:rect l="l" t="t" r="r" b="b"/>
            <a:pathLst>
              <a:path w="1948814" h="360045">
                <a:moveTo>
                  <a:pt x="0" y="287997"/>
                </a:moveTo>
                <a:lnTo>
                  <a:pt x="5041" y="315952"/>
                </a:lnTo>
                <a:lnTo>
                  <a:pt x="18767" y="338845"/>
                </a:lnTo>
                <a:lnTo>
                  <a:pt x="39079" y="354313"/>
                </a:lnTo>
                <a:lnTo>
                  <a:pt x="63881" y="359994"/>
                </a:lnTo>
                <a:lnTo>
                  <a:pt x="1884565" y="359994"/>
                </a:lnTo>
                <a:lnTo>
                  <a:pt x="1909372" y="354313"/>
                </a:lnTo>
                <a:lnTo>
                  <a:pt x="1929684" y="338845"/>
                </a:lnTo>
                <a:lnTo>
                  <a:pt x="1943406" y="315952"/>
                </a:lnTo>
                <a:lnTo>
                  <a:pt x="1948446" y="287997"/>
                </a:lnTo>
                <a:lnTo>
                  <a:pt x="1948446" y="71996"/>
                </a:lnTo>
                <a:lnTo>
                  <a:pt x="1943406" y="44041"/>
                </a:lnTo>
                <a:lnTo>
                  <a:pt x="1929684" y="21148"/>
                </a:lnTo>
                <a:lnTo>
                  <a:pt x="1909372" y="5680"/>
                </a:lnTo>
                <a:lnTo>
                  <a:pt x="1884565" y="0"/>
                </a:lnTo>
                <a:lnTo>
                  <a:pt x="63881" y="0"/>
                </a:lnTo>
                <a:lnTo>
                  <a:pt x="39079" y="5680"/>
                </a:lnTo>
                <a:lnTo>
                  <a:pt x="18767" y="21148"/>
                </a:lnTo>
                <a:lnTo>
                  <a:pt x="5041" y="44041"/>
                </a:lnTo>
                <a:lnTo>
                  <a:pt x="0" y="71996"/>
                </a:lnTo>
                <a:lnTo>
                  <a:pt x="0" y="287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CAC67ACE-A3A2-CA4A-B249-336813BB7D2D}"/>
              </a:ext>
            </a:extLst>
          </p:cNvPr>
          <p:cNvSpPr txBox="1"/>
          <p:nvPr/>
        </p:nvSpPr>
        <p:spPr>
          <a:xfrm>
            <a:off x="4033727" y="6407455"/>
            <a:ext cx="1262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Différenciation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01362897-01CA-4E4C-84F4-3F8F14319A43}"/>
              </a:ext>
            </a:extLst>
          </p:cNvPr>
          <p:cNvSpPr/>
          <p:nvPr/>
        </p:nvSpPr>
        <p:spPr>
          <a:xfrm>
            <a:off x="3692211" y="6381427"/>
            <a:ext cx="1950085" cy="360045"/>
          </a:xfrm>
          <a:custGeom>
            <a:avLst/>
            <a:gdLst/>
            <a:ahLst/>
            <a:cxnLst/>
            <a:rect l="l" t="t" r="r" b="b"/>
            <a:pathLst>
              <a:path w="1950085" h="360045">
                <a:moveTo>
                  <a:pt x="0" y="287997"/>
                </a:moveTo>
                <a:lnTo>
                  <a:pt x="5680" y="315952"/>
                </a:lnTo>
                <a:lnTo>
                  <a:pt x="21148" y="338845"/>
                </a:lnTo>
                <a:lnTo>
                  <a:pt x="44041" y="354313"/>
                </a:lnTo>
                <a:lnTo>
                  <a:pt x="71996" y="359994"/>
                </a:lnTo>
                <a:lnTo>
                  <a:pt x="1877809" y="359994"/>
                </a:lnTo>
                <a:lnTo>
                  <a:pt x="1905764" y="354313"/>
                </a:lnTo>
                <a:lnTo>
                  <a:pt x="1928656" y="338845"/>
                </a:lnTo>
                <a:lnTo>
                  <a:pt x="1944124" y="315952"/>
                </a:lnTo>
                <a:lnTo>
                  <a:pt x="1949805" y="287997"/>
                </a:lnTo>
                <a:lnTo>
                  <a:pt x="1949805" y="71996"/>
                </a:lnTo>
                <a:lnTo>
                  <a:pt x="1944124" y="44041"/>
                </a:lnTo>
                <a:lnTo>
                  <a:pt x="1928656" y="21148"/>
                </a:lnTo>
                <a:lnTo>
                  <a:pt x="1905764" y="5680"/>
                </a:lnTo>
                <a:lnTo>
                  <a:pt x="187780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87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605685DF-C8DB-B24A-91B9-A9DA98933C2A}"/>
              </a:ext>
            </a:extLst>
          </p:cNvPr>
          <p:cNvSpPr/>
          <p:nvPr/>
        </p:nvSpPr>
        <p:spPr>
          <a:xfrm>
            <a:off x="3533979" y="7224908"/>
            <a:ext cx="0" cy="411480"/>
          </a:xfrm>
          <a:custGeom>
            <a:avLst/>
            <a:gdLst/>
            <a:ahLst/>
            <a:cxnLst/>
            <a:rect l="l" t="t" r="r" b="b"/>
            <a:pathLst>
              <a:path h="411479">
                <a:moveTo>
                  <a:pt x="0" y="4114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D5041F0F-A60D-FB45-95E4-A009C8984A0C}"/>
              </a:ext>
            </a:extLst>
          </p:cNvPr>
          <p:cNvSpPr/>
          <p:nvPr/>
        </p:nvSpPr>
        <p:spPr>
          <a:xfrm>
            <a:off x="3471686" y="763545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4C829DB6-B573-BE4C-9AA9-AEF3EC652C11}"/>
              </a:ext>
            </a:extLst>
          </p:cNvPr>
          <p:cNvSpPr/>
          <p:nvPr/>
        </p:nvSpPr>
        <p:spPr>
          <a:xfrm>
            <a:off x="3471686" y="71588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33A80894-D02C-3F4C-ACE8-1C4C6C373513}"/>
              </a:ext>
            </a:extLst>
          </p:cNvPr>
          <p:cNvSpPr/>
          <p:nvPr/>
        </p:nvSpPr>
        <p:spPr>
          <a:xfrm>
            <a:off x="3519552" y="7935377"/>
            <a:ext cx="0" cy="123189"/>
          </a:xfrm>
          <a:custGeom>
            <a:avLst/>
            <a:gdLst/>
            <a:ahLst/>
            <a:cxnLst/>
            <a:rect l="l" t="t" r="r" b="b"/>
            <a:pathLst>
              <a:path h="123190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0101E611-3E59-3E4B-9E86-71A5D21AFE5C}"/>
              </a:ext>
            </a:extLst>
          </p:cNvPr>
          <p:cNvSpPr/>
          <p:nvPr/>
        </p:nvSpPr>
        <p:spPr>
          <a:xfrm>
            <a:off x="3457258" y="805725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EFDC90CB-FC40-6947-9BCB-F9AE98C8E752}"/>
              </a:ext>
            </a:extLst>
          </p:cNvPr>
          <p:cNvSpPr/>
          <p:nvPr/>
        </p:nvSpPr>
        <p:spPr>
          <a:xfrm>
            <a:off x="4257323" y="6773288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90">
                <a:moveTo>
                  <a:pt x="0" y="161213"/>
                </a:moveTo>
                <a:lnTo>
                  <a:pt x="34978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AA923A09-2267-AC49-BFD7-562B85ACB405}"/>
              </a:ext>
            </a:extLst>
          </p:cNvPr>
          <p:cNvSpPr/>
          <p:nvPr/>
        </p:nvSpPr>
        <p:spPr>
          <a:xfrm>
            <a:off x="4580196" y="6717108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5" h="113665">
                <a:moveTo>
                  <a:pt x="0" y="0"/>
                </a:moveTo>
                <a:lnTo>
                  <a:pt x="52146" y="113131"/>
                </a:lnTo>
                <a:lnTo>
                  <a:pt x="86918" y="28524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4B6618A2-33A0-7242-843E-1892FD411F83}"/>
              </a:ext>
            </a:extLst>
          </p:cNvPr>
          <p:cNvSpPr/>
          <p:nvPr/>
        </p:nvSpPr>
        <p:spPr>
          <a:xfrm>
            <a:off x="2434493" y="6773288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90">
                <a:moveTo>
                  <a:pt x="349783" y="1612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8ACA82DD-AC4C-BA4E-B7F9-2D86E41D6F36}"/>
              </a:ext>
            </a:extLst>
          </p:cNvPr>
          <p:cNvSpPr/>
          <p:nvPr/>
        </p:nvSpPr>
        <p:spPr>
          <a:xfrm>
            <a:off x="2374483" y="6717108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5">
                <a:moveTo>
                  <a:pt x="86918" y="0"/>
                </a:moveTo>
                <a:lnTo>
                  <a:pt x="0" y="28524"/>
                </a:lnTo>
                <a:lnTo>
                  <a:pt x="34772" y="113131"/>
                </a:lnTo>
                <a:lnTo>
                  <a:pt x="869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9E9B85A5-550B-4546-8EF0-2AFF0EDC7FCF}"/>
              </a:ext>
            </a:extLst>
          </p:cNvPr>
          <p:cNvSpPr/>
          <p:nvPr/>
        </p:nvSpPr>
        <p:spPr>
          <a:xfrm>
            <a:off x="1816799" y="3838641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1227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60AB9AD2-831D-274F-BF55-2A97DAC7EAD1}"/>
              </a:ext>
            </a:extLst>
          </p:cNvPr>
          <p:cNvSpPr/>
          <p:nvPr/>
        </p:nvSpPr>
        <p:spPr>
          <a:xfrm>
            <a:off x="1754506" y="37725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749E9035-3A54-2344-9B01-B18FF39E13D8}"/>
              </a:ext>
            </a:extLst>
          </p:cNvPr>
          <p:cNvSpPr/>
          <p:nvPr/>
        </p:nvSpPr>
        <p:spPr>
          <a:xfrm>
            <a:off x="918404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4" h="161289">
                <a:moveTo>
                  <a:pt x="349783" y="1612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B5FBB012-8B04-9442-960E-9D0EAFF39F24}"/>
              </a:ext>
            </a:extLst>
          </p:cNvPr>
          <p:cNvSpPr/>
          <p:nvPr/>
        </p:nvSpPr>
        <p:spPr>
          <a:xfrm>
            <a:off x="858394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86918" y="0"/>
                </a:moveTo>
                <a:lnTo>
                  <a:pt x="0" y="28524"/>
                </a:lnTo>
                <a:lnTo>
                  <a:pt x="34772" y="113131"/>
                </a:lnTo>
                <a:lnTo>
                  <a:pt x="869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926BD3D5-6E52-574B-B9E0-DBE470F75D88}"/>
              </a:ext>
            </a:extLst>
          </p:cNvPr>
          <p:cNvSpPr/>
          <p:nvPr/>
        </p:nvSpPr>
        <p:spPr>
          <a:xfrm>
            <a:off x="2358325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89">
                <a:moveTo>
                  <a:pt x="0" y="161213"/>
                </a:moveTo>
                <a:lnTo>
                  <a:pt x="34978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03CCAC59-54A5-D743-B52E-67A6F599D259}"/>
              </a:ext>
            </a:extLst>
          </p:cNvPr>
          <p:cNvSpPr/>
          <p:nvPr/>
        </p:nvSpPr>
        <p:spPr>
          <a:xfrm>
            <a:off x="2681198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0" y="0"/>
                </a:moveTo>
                <a:lnTo>
                  <a:pt x="52146" y="113131"/>
                </a:lnTo>
                <a:lnTo>
                  <a:pt x="86918" y="28524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77E9B4B3-1C3E-CD49-A35A-193264A1BADC}"/>
              </a:ext>
            </a:extLst>
          </p:cNvPr>
          <p:cNvSpPr/>
          <p:nvPr/>
        </p:nvSpPr>
        <p:spPr>
          <a:xfrm>
            <a:off x="1816799" y="4384715"/>
            <a:ext cx="0" cy="450215"/>
          </a:xfrm>
          <a:custGeom>
            <a:avLst/>
            <a:gdLst/>
            <a:ahLst/>
            <a:cxnLst/>
            <a:rect l="l" t="t" r="r" b="b"/>
            <a:pathLst>
              <a:path h="450214">
                <a:moveTo>
                  <a:pt x="0" y="4501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6AACA3F9-ACFA-BE4D-A9C3-F2A18CDB1D6E}"/>
              </a:ext>
            </a:extLst>
          </p:cNvPr>
          <p:cNvSpPr/>
          <p:nvPr/>
        </p:nvSpPr>
        <p:spPr>
          <a:xfrm>
            <a:off x="1754506" y="483391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50B76073-667F-7B49-86E1-79E28BB751E2}"/>
              </a:ext>
            </a:extLst>
          </p:cNvPr>
          <p:cNvSpPr/>
          <p:nvPr/>
        </p:nvSpPr>
        <p:spPr>
          <a:xfrm>
            <a:off x="1754506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229C7BFB-D2B8-B74A-9FBC-125C411D1935}"/>
              </a:ext>
            </a:extLst>
          </p:cNvPr>
          <p:cNvSpPr/>
          <p:nvPr/>
        </p:nvSpPr>
        <p:spPr>
          <a:xfrm>
            <a:off x="5084145" y="4384715"/>
            <a:ext cx="0" cy="450215"/>
          </a:xfrm>
          <a:custGeom>
            <a:avLst/>
            <a:gdLst/>
            <a:ahLst/>
            <a:cxnLst/>
            <a:rect l="l" t="t" r="r" b="b"/>
            <a:pathLst>
              <a:path h="450214">
                <a:moveTo>
                  <a:pt x="0" y="4501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58EA2EAC-F7A6-7349-931E-CF80A3BBFBE2}"/>
              </a:ext>
            </a:extLst>
          </p:cNvPr>
          <p:cNvSpPr/>
          <p:nvPr/>
        </p:nvSpPr>
        <p:spPr>
          <a:xfrm>
            <a:off x="5021851" y="483391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7B69B9C2-49EC-B84F-8922-A1A551BAF48E}"/>
              </a:ext>
            </a:extLst>
          </p:cNvPr>
          <p:cNvSpPr/>
          <p:nvPr/>
        </p:nvSpPr>
        <p:spPr>
          <a:xfrm>
            <a:off x="5021851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DE6569A5-ED0E-0A45-BDD2-58CD94615CA1}"/>
              </a:ext>
            </a:extLst>
          </p:cNvPr>
          <p:cNvSpPr/>
          <p:nvPr/>
        </p:nvSpPr>
        <p:spPr>
          <a:xfrm>
            <a:off x="4083507" y="4123434"/>
            <a:ext cx="162560" cy="0"/>
          </a:xfrm>
          <a:custGeom>
            <a:avLst/>
            <a:gdLst/>
            <a:ahLst/>
            <a:cxnLst/>
            <a:rect l="l" t="t" r="r" b="b"/>
            <a:pathLst>
              <a:path w="162560">
                <a:moveTo>
                  <a:pt x="0" y="0"/>
                </a:moveTo>
                <a:lnTo>
                  <a:pt x="16239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D6548A15-F6F6-8040-8F00-644265B824E3}"/>
              </a:ext>
            </a:extLst>
          </p:cNvPr>
          <p:cNvSpPr/>
          <p:nvPr/>
        </p:nvSpPr>
        <p:spPr>
          <a:xfrm>
            <a:off x="4244980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583A3173-24DC-1443-9819-F1CB13216D4D}"/>
              </a:ext>
            </a:extLst>
          </p:cNvPr>
          <p:cNvSpPr/>
          <p:nvPr/>
        </p:nvSpPr>
        <p:spPr>
          <a:xfrm>
            <a:off x="2590471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66992" y="0"/>
                </a:moveTo>
                <a:lnTo>
                  <a:pt x="0" y="62293"/>
                </a:lnTo>
                <a:lnTo>
                  <a:pt x="66992" y="124586"/>
                </a:lnTo>
                <a:lnTo>
                  <a:pt x="6699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0E2742AC-23D9-E84B-9BA8-5AF53246972B}"/>
              </a:ext>
            </a:extLst>
          </p:cNvPr>
          <p:cNvSpPr/>
          <p:nvPr/>
        </p:nvSpPr>
        <p:spPr>
          <a:xfrm>
            <a:off x="4244980" y="5018617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A7ED6CD6-0ECB-E840-B9E8-C928B5593550}"/>
              </a:ext>
            </a:extLst>
          </p:cNvPr>
          <p:cNvSpPr/>
          <p:nvPr/>
        </p:nvSpPr>
        <p:spPr>
          <a:xfrm>
            <a:off x="2590471" y="5018617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66992" y="0"/>
                </a:moveTo>
                <a:lnTo>
                  <a:pt x="0" y="62293"/>
                </a:lnTo>
                <a:lnTo>
                  <a:pt x="66992" y="124586"/>
                </a:lnTo>
                <a:lnTo>
                  <a:pt x="6699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4AD8CC26-E232-F74F-825F-E172BFE194E0}"/>
              </a:ext>
            </a:extLst>
          </p:cNvPr>
          <p:cNvSpPr/>
          <p:nvPr/>
        </p:nvSpPr>
        <p:spPr>
          <a:xfrm>
            <a:off x="360555" y="295260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3C87D221-9FB7-2F4F-9CFA-ACDD0119D7C4}"/>
              </a:ext>
            </a:extLst>
          </p:cNvPr>
          <p:cNvSpPr txBox="1"/>
          <p:nvPr/>
        </p:nvSpPr>
        <p:spPr>
          <a:xfrm>
            <a:off x="423527" y="2980111"/>
            <a:ext cx="2082164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stratégies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globales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AE680CC3-C80B-C949-9D69-1AB62F743C55}"/>
              </a:ext>
            </a:extLst>
          </p:cNvPr>
          <p:cNvSpPr/>
          <p:nvPr/>
        </p:nvSpPr>
        <p:spPr>
          <a:xfrm>
            <a:off x="360003" y="599664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6E0F7DCF-B9BD-C740-8773-4EC05A6A162D}"/>
              </a:ext>
            </a:extLst>
          </p:cNvPr>
          <p:cNvSpPr txBox="1"/>
          <p:nvPr/>
        </p:nvSpPr>
        <p:spPr>
          <a:xfrm>
            <a:off x="422974" y="6024151"/>
            <a:ext cx="499110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stratégies au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niveau d’un domaine d’activité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E4FB7AE2-277A-3D4D-B408-5757EA2EE3A0}"/>
              </a:ext>
            </a:extLst>
          </p:cNvPr>
          <p:cNvSpPr/>
          <p:nvPr/>
        </p:nvSpPr>
        <p:spPr>
          <a:xfrm>
            <a:off x="364719" y="8578857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4F3056EB-ADCA-884F-B51E-6C68FC0D51A4}"/>
              </a:ext>
            </a:extLst>
          </p:cNvPr>
          <p:cNvSpPr/>
          <p:nvPr/>
        </p:nvSpPr>
        <p:spPr>
          <a:xfrm>
            <a:off x="360555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70B75BC0-EDAA-2741-9294-8CF5FB50BAA3}"/>
              </a:ext>
            </a:extLst>
          </p:cNvPr>
          <p:cNvSpPr txBox="1"/>
          <p:nvPr/>
        </p:nvSpPr>
        <p:spPr>
          <a:xfrm>
            <a:off x="423527" y="319538"/>
            <a:ext cx="44323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stratégiques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opérés par l’entreprise</a:t>
            </a:r>
            <a:r>
              <a:rPr sz="1600" b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étapes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 décision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AAB4B2D6-6E76-B644-BDD9-F19AD2D3EA66}"/>
              </a:ext>
            </a:extLst>
          </p:cNvPr>
          <p:cNvSpPr/>
          <p:nvPr/>
        </p:nvSpPr>
        <p:spPr>
          <a:xfrm>
            <a:off x="360558" y="1474297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6E7A5802-E2E7-CB4E-A816-AA5D5D04D6ED}"/>
              </a:ext>
            </a:extLst>
          </p:cNvPr>
          <p:cNvSpPr txBox="1"/>
          <p:nvPr/>
        </p:nvSpPr>
        <p:spPr>
          <a:xfrm>
            <a:off x="429766" y="1517448"/>
            <a:ext cx="176339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4659">
              <a:lnSpc>
                <a:spcPct val="100000"/>
              </a:lnSpc>
              <a:spcBef>
                <a:spcPts val="100"/>
              </a:spcBef>
            </a:pP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Trois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étapes</a:t>
            </a:r>
            <a:endParaRPr sz="115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dans la prise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décision  (H. Simon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J.</a:t>
            </a:r>
            <a:r>
              <a:rPr sz="115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March)</a:t>
            </a:r>
            <a:endParaRPr sz="1150">
              <a:latin typeface="Arial"/>
              <a:cs typeface="Arial"/>
            </a:endParaRPr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06ED956A-0216-7E42-B45B-915319565411}"/>
              </a:ext>
            </a:extLst>
          </p:cNvPr>
          <p:cNvSpPr/>
          <p:nvPr/>
        </p:nvSpPr>
        <p:spPr>
          <a:xfrm>
            <a:off x="2304552" y="1474297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CCC15F2A-B65F-6040-8329-269CB37E4402}"/>
              </a:ext>
            </a:extLst>
          </p:cNvPr>
          <p:cNvSpPr txBox="1"/>
          <p:nvPr/>
        </p:nvSpPr>
        <p:spPr>
          <a:xfrm>
            <a:off x="2327851" y="1552423"/>
            <a:ext cx="42983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Recensement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stratégies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possibles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Détermination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conséquences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chacune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d’elles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Choix 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meilleure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tenu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contraintes (Herbert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Simon)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287C1873-E002-9D45-B927-BAF86BFDC124}"/>
              </a:ext>
            </a:extLst>
          </p:cNvPr>
          <p:cNvSpPr/>
          <p:nvPr/>
        </p:nvSpPr>
        <p:spPr>
          <a:xfrm>
            <a:off x="360551" y="2164312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213F2FAE-CC54-E142-BF58-4CD2A0FB2CA2}"/>
              </a:ext>
            </a:extLst>
          </p:cNvPr>
          <p:cNvSpPr txBox="1"/>
          <p:nvPr/>
        </p:nvSpPr>
        <p:spPr>
          <a:xfrm>
            <a:off x="502749" y="2207463"/>
            <a:ext cx="161671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Choix entre stratégies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délibérée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émergente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(H.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Mintzberg)</a:t>
            </a:r>
            <a:endParaRPr sz="1150">
              <a:latin typeface="Arial"/>
              <a:cs typeface="Arial"/>
            </a:endParaRPr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B6ED0286-5E95-F443-9695-B0C05B936F39}"/>
              </a:ext>
            </a:extLst>
          </p:cNvPr>
          <p:cNvSpPr/>
          <p:nvPr/>
        </p:nvSpPr>
        <p:spPr>
          <a:xfrm>
            <a:off x="2304552" y="2164312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83BBD5FB-95D3-5D4A-B98C-040A08D84CD1}"/>
              </a:ext>
            </a:extLst>
          </p:cNvPr>
          <p:cNvSpPr txBox="1"/>
          <p:nvPr/>
        </p:nvSpPr>
        <p:spPr>
          <a:xfrm>
            <a:off x="2327851" y="2242437"/>
            <a:ext cx="38112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délibérée est planifiée par 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  <a:p>
            <a:pPr marL="92075" marR="5080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émergente est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choisie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s’adapter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permanence  aux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modifications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8FB77A64-7266-184B-8731-8E99DAA96810}"/>
              </a:ext>
            </a:extLst>
          </p:cNvPr>
          <p:cNvSpPr/>
          <p:nvPr/>
        </p:nvSpPr>
        <p:spPr>
          <a:xfrm>
            <a:off x="4310140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29" h="396239">
                <a:moveTo>
                  <a:pt x="1476006" y="0"/>
                </a:moveTo>
                <a:lnTo>
                  <a:pt x="72009" y="0"/>
                </a:lnTo>
                <a:lnTo>
                  <a:pt x="44051" y="5682"/>
                </a:lnTo>
                <a:lnTo>
                  <a:pt x="21155" y="21155"/>
                </a:lnTo>
                <a:lnTo>
                  <a:pt x="5682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2" y="351957"/>
                </a:lnTo>
                <a:lnTo>
                  <a:pt x="21155" y="374850"/>
                </a:lnTo>
                <a:lnTo>
                  <a:pt x="44051" y="390317"/>
                </a:lnTo>
                <a:lnTo>
                  <a:pt x="72009" y="395998"/>
                </a:lnTo>
                <a:lnTo>
                  <a:pt x="1476006" y="395998"/>
                </a:lnTo>
                <a:lnTo>
                  <a:pt x="1503963" y="390317"/>
                </a:lnTo>
                <a:lnTo>
                  <a:pt x="1526860" y="374850"/>
                </a:lnTo>
                <a:lnTo>
                  <a:pt x="1542332" y="351957"/>
                </a:lnTo>
                <a:lnTo>
                  <a:pt x="1548015" y="324002"/>
                </a:lnTo>
                <a:lnTo>
                  <a:pt x="1548015" y="72008"/>
                </a:lnTo>
                <a:lnTo>
                  <a:pt x="1542332" y="44051"/>
                </a:lnTo>
                <a:lnTo>
                  <a:pt x="1526860" y="21155"/>
                </a:lnTo>
                <a:lnTo>
                  <a:pt x="1503963" y="5682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5AE4B475-030D-4A40-914B-148381E9C3ED}"/>
              </a:ext>
            </a:extLst>
          </p:cNvPr>
          <p:cNvSpPr txBox="1"/>
          <p:nvPr/>
        </p:nvSpPr>
        <p:spPr>
          <a:xfrm>
            <a:off x="4451630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Diversification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25D2C418-AD3F-994D-B86B-E99C3C81FCD9}"/>
              </a:ext>
            </a:extLst>
          </p:cNvPr>
          <p:cNvSpPr/>
          <p:nvPr/>
        </p:nvSpPr>
        <p:spPr>
          <a:xfrm>
            <a:off x="1042475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30" h="396239">
                <a:moveTo>
                  <a:pt x="147599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0" y="351957"/>
                </a:lnTo>
                <a:lnTo>
                  <a:pt x="21148" y="374850"/>
                </a:lnTo>
                <a:lnTo>
                  <a:pt x="44041" y="390317"/>
                </a:lnTo>
                <a:lnTo>
                  <a:pt x="71996" y="395998"/>
                </a:lnTo>
                <a:lnTo>
                  <a:pt x="1475994" y="395998"/>
                </a:lnTo>
                <a:lnTo>
                  <a:pt x="1503951" y="390317"/>
                </a:lnTo>
                <a:lnTo>
                  <a:pt x="1526847" y="374850"/>
                </a:lnTo>
                <a:lnTo>
                  <a:pt x="1542320" y="351957"/>
                </a:lnTo>
                <a:lnTo>
                  <a:pt x="1548003" y="324002"/>
                </a:lnTo>
                <a:lnTo>
                  <a:pt x="1548003" y="72008"/>
                </a:lnTo>
                <a:lnTo>
                  <a:pt x="1542320" y="44051"/>
                </a:lnTo>
                <a:lnTo>
                  <a:pt x="1526847" y="21155"/>
                </a:lnTo>
                <a:lnTo>
                  <a:pt x="1503951" y="5682"/>
                </a:lnTo>
                <a:lnTo>
                  <a:pt x="1475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28E64BD7-2F2B-7948-874C-B8BAEF8C6F73}"/>
              </a:ext>
            </a:extLst>
          </p:cNvPr>
          <p:cNvSpPr txBox="1"/>
          <p:nvPr/>
        </p:nvSpPr>
        <p:spPr>
          <a:xfrm>
            <a:off x="1183966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Spécialisation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73E98445-D8FF-8C45-9303-CC30F18224BB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3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218D9BE3-2151-2E40-B6DC-12EA2F8ADFAD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78F8CACE-ECE4-DC4A-B357-D7BA1A7412C9}"/>
              </a:ext>
            </a:extLst>
          </p:cNvPr>
          <p:cNvSpPr txBox="1"/>
          <p:nvPr/>
        </p:nvSpPr>
        <p:spPr>
          <a:xfrm>
            <a:off x="522245" y="3399416"/>
            <a:ext cx="1701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" marR="5080" indent="-22860">
              <a:lnSpc>
                <a:spcPct val="100000"/>
              </a:lnSpc>
              <a:spcBef>
                <a:spcPts val="100"/>
              </a:spcBef>
              <a:tabLst>
                <a:tab pos="888365" algn="l"/>
                <a:tab pos="100584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Pénétration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Développement 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	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produits</a:t>
            </a:r>
            <a:endParaRPr sz="900">
              <a:latin typeface="Arial"/>
              <a:cs typeface="Arial"/>
            </a:endParaRPr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16E27040-5920-F34C-A3B0-F2BA4005603B}"/>
              </a:ext>
            </a:extLst>
          </p:cNvPr>
          <p:cNvSpPr/>
          <p:nvPr/>
        </p:nvSpPr>
        <p:spPr>
          <a:xfrm>
            <a:off x="1333649" y="3337386"/>
            <a:ext cx="965835" cy="432434"/>
          </a:xfrm>
          <a:custGeom>
            <a:avLst/>
            <a:gdLst/>
            <a:ahLst/>
            <a:cxnLst/>
            <a:rect l="l" t="t" r="r" b="b"/>
            <a:pathLst>
              <a:path w="965835" h="432435">
                <a:moveTo>
                  <a:pt x="0" y="360006"/>
                </a:moveTo>
                <a:lnTo>
                  <a:pt x="6186" y="387961"/>
                </a:lnTo>
                <a:lnTo>
                  <a:pt x="23031" y="410854"/>
                </a:lnTo>
                <a:lnTo>
                  <a:pt x="47963" y="426322"/>
                </a:lnTo>
                <a:lnTo>
                  <a:pt x="78409" y="432003"/>
                </a:lnTo>
                <a:lnTo>
                  <a:pt x="887234" y="432003"/>
                </a:lnTo>
                <a:lnTo>
                  <a:pt x="917681" y="426322"/>
                </a:lnTo>
                <a:lnTo>
                  <a:pt x="942613" y="410854"/>
                </a:lnTo>
                <a:lnTo>
                  <a:pt x="959458" y="387961"/>
                </a:lnTo>
                <a:lnTo>
                  <a:pt x="965644" y="360006"/>
                </a:lnTo>
                <a:lnTo>
                  <a:pt x="965644" y="72008"/>
                </a:lnTo>
                <a:lnTo>
                  <a:pt x="959458" y="44051"/>
                </a:lnTo>
                <a:lnTo>
                  <a:pt x="942613" y="21155"/>
                </a:lnTo>
                <a:lnTo>
                  <a:pt x="917681" y="5682"/>
                </a:lnTo>
                <a:lnTo>
                  <a:pt x="887234" y="0"/>
                </a:lnTo>
                <a:lnTo>
                  <a:pt x="78409" y="0"/>
                </a:lnTo>
                <a:lnTo>
                  <a:pt x="47963" y="5682"/>
                </a:lnTo>
                <a:lnTo>
                  <a:pt x="23031" y="21155"/>
                </a:lnTo>
                <a:lnTo>
                  <a:pt x="6186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5E7BF2DF-D568-E24D-A21C-B059AB50F84F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17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622E1DBE-33B2-E94B-B534-E0823923A750}"/>
              </a:ext>
            </a:extLst>
          </p:cNvPr>
          <p:cNvSpPr txBox="1"/>
          <p:nvPr/>
        </p:nvSpPr>
        <p:spPr>
          <a:xfrm>
            <a:off x="2515355" y="3399416"/>
            <a:ext cx="565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415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Extension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00">
              <a:latin typeface="Arial"/>
              <a:cs typeface="Arial"/>
            </a:endParaRPr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2CE68B97-680C-D443-941E-A32042245AD8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CBA0E5AB-8EAA-C64D-B130-2611E4A4FEB8}"/>
              </a:ext>
            </a:extLst>
          </p:cNvPr>
          <p:cNvSpPr/>
          <p:nvPr/>
        </p:nvSpPr>
        <p:spPr>
          <a:xfrm>
            <a:off x="4310213" y="4900905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29" h="396239">
                <a:moveTo>
                  <a:pt x="1476006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324002"/>
                </a:lnTo>
                <a:lnTo>
                  <a:pt x="5682" y="351957"/>
                </a:lnTo>
                <a:lnTo>
                  <a:pt x="21155" y="374850"/>
                </a:lnTo>
                <a:lnTo>
                  <a:pt x="44051" y="390317"/>
                </a:lnTo>
                <a:lnTo>
                  <a:pt x="72009" y="395998"/>
                </a:lnTo>
                <a:lnTo>
                  <a:pt x="1476006" y="395998"/>
                </a:lnTo>
                <a:lnTo>
                  <a:pt x="1503961" y="390317"/>
                </a:lnTo>
                <a:lnTo>
                  <a:pt x="1526854" y="374850"/>
                </a:lnTo>
                <a:lnTo>
                  <a:pt x="1542322" y="351957"/>
                </a:lnTo>
                <a:lnTo>
                  <a:pt x="1548003" y="324002"/>
                </a:lnTo>
                <a:lnTo>
                  <a:pt x="1548003" y="71996"/>
                </a:lnTo>
                <a:lnTo>
                  <a:pt x="1542322" y="44041"/>
                </a:lnTo>
                <a:lnTo>
                  <a:pt x="1526854" y="21148"/>
                </a:lnTo>
                <a:lnTo>
                  <a:pt x="1503961" y="5680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B151A7CA-5760-B647-9258-F52690515E5A}"/>
              </a:ext>
            </a:extLst>
          </p:cNvPr>
          <p:cNvSpPr txBox="1"/>
          <p:nvPr/>
        </p:nvSpPr>
        <p:spPr>
          <a:xfrm>
            <a:off x="4451704" y="4936859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Externalisation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C9777AC5-C667-F243-A84E-F137F338AE99}"/>
              </a:ext>
            </a:extLst>
          </p:cNvPr>
          <p:cNvSpPr/>
          <p:nvPr/>
        </p:nvSpPr>
        <p:spPr>
          <a:xfrm>
            <a:off x="1042475" y="4900905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30" h="396239">
                <a:moveTo>
                  <a:pt x="147600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24002"/>
                </a:lnTo>
                <a:lnTo>
                  <a:pt x="5680" y="351957"/>
                </a:lnTo>
                <a:lnTo>
                  <a:pt x="21148" y="374850"/>
                </a:lnTo>
                <a:lnTo>
                  <a:pt x="44041" y="390317"/>
                </a:lnTo>
                <a:lnTo>
                  <a:pt x="71996" y="395998"/>
                </a:lnTo>
                <a:lnTo>
                  <a:pt x="1476006" y="395998"/>
                </a:lnTo>
                <a:lnTo>
                  <a:pt x="1503956" y="390317"/>
                </a:lnTo>
                <a:lnTo>
                  <a:pt x="1526849" y="374850"/>
                </a:lnTo>
                <a:lnTo>
                  <a:pt x="1542320" y="351957"/>
                </a:lnTo>
                <a:lnTo>
                  <a:pt x="1548003" y="324002"/>
                </a:lnTo>
                <a:lnTo>
                  <a:pt x="1548003" y="71996"/>
                </a:lnTo>
                <a:lnTo>
                  <a:pt x="1542320" y="44041"/>
                </a:lnTo>
                <a:lnTo>
                  <a:pt x="1526849" y="21148"/>
                </a:lnTo>
                <a:lnTo>
                  <a:pt x="1503956" y="5680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EA64BF3E-D16D-3E4C-84D5-27EA70D2C8E9}"/>
              </a:ext>
            </a:extLst>
          </p:cNvPr>
          <p:cNvSpPr txBox="1"/>
          <p:nvPr/>
        </p:nvSpPr>
        <p:spPr>
          <a:xfrm>
            <a:off x="1183966" y="4936859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Intégration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verticale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BB1FDB74-775C-E64F-B26A-068F0824A912}"/>
              </a:ext>
            </a:extLst>
          </p:cNvPr>
          <p:cNvSpPr txBox="1"/>
          <p:nvPr/>
        </p:nvSpPr>
        <p:spPr>
          <a:xfrm>
            <a:off x="1150075" y="5534027"/>
            <a:ext cx="3562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Amont</a:t>
            </a:r>
            <a:endParaRPr sz="900">
              <a:latin typeface="Arial"/>
              <a:cs typeface="Arial"/>
            </a:endParaRPr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3D8D0831-3BAC-9644-8A71-30931C6E96C8}"/>
              </a:ext>
            </a:extLst>
          </p:cNvPr>
          <p:cNvSpPr/>
          <p:nvPr/>
        </p:nvSpPr>
        <p:spPr>
          <a:xfrm>
            <a:off x="888720" y="5489826"/>
            <a:ext cx="887094" cy="259715"/>
          </a:xfrm>
          <a:custGeom>
            <a:avLst/>
            <a:gdLst/>
            <a:ahLst/>
            <a:cxnLst/>
            <a:rect l="l" t="t" r="r" b="b"/>
            <a:pathLst>
              <a:path w="887094" h="259714">
                <a:moveTo>
                  <a:pt x="0" y="187198"/>
                </a:moveTo>
                <a:lnTo>
                  <a:pt x="5680" y="215153"/>
                </a:lnTo>
                <a:lnTo>
                  <a:pt x="21148" y="238045"/>
                </a:lnTo>
                <a:lnTo>
                  <a:pt x="44041" y="253513"/>
                </a:lnTo>
                <a:lnTo>
                  <a:pt x="71996" y="259194"/>
                </a:lnTo>
                <a:lnTo>
                  <a:pt x="814730" y="259194"/>
                </a:lnTo>
                <a:lnTo>
                  <a:pt x="842685" y="253513"/>
                </a:lnTo>
                <a:lnTo>
                  <a:pt x="865578" y="238045"/>
                </a:lnTo>
                <a:lnTo>
                  <a:pt x="881045" y="215153"/>
                </a:lnTo>
                <a:lnTo>
                  <a:pt x="886726" y="187198"/>
                </a:lnTo>
                <a:lnTo>
                  <a:pt x="886726" y="71996"/>
                </a:lnTo>
                <a:lnTo>
                  <a:pt x="881045" y="44041"/>
                </a:lnTo>
                <a:lnTo>
                  <a:pt x="865578" y="21148"/>
                </a:lnTo>
                <a:lnTo>
                  <a:pt x="842685" y="5680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8719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A0341D7B-D722-AB4B-A77F-D42631DD15C6}"/>
              </a:ext>
            </a:extLst>
          </p:cNvPr>
          <p:cNvSpPr/>
          <p:nvPr/>
        </p:nvSpPr>
        <p:spPr>
          <a:xfrm>
            <a:off x="1042003" y="4471501"/>
            <a:ext cx="4816475" cy="288290"/>
          </a:xfrm>
          <a:custGeom>
            <a:avLst/>
            <a:gdLst/>
            <a:ahLst/>
            <a:cxnLst/>
            <a:rect l="l" t="t" r="r" b="b"/>
            <a:pathLst>
              <a:path w="4816475" h="288289">
                <a:moveTo>
                  <a:pt x="4744135" y="0"/>
                </a:moveTo>
                <a:lnTo>
                  <a:pt x="72009" y="0"/>
                </a:lnTo>
                <a:lnTo>
                  <a:pt x="44046" y="5682"/>
                </a:lnTo>
                <a:lnTo>
                  <a:pt x="21150" y="21155"/>
                </a:lnTo>
                <a:lnTo>
                  <a:pt x="5681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9" y="287997"/>
                </a:lnTo>
                <a:lnTo>
                  <a:pt x="4744135" y="287997"/>
                </a:lnTo>
                <a:lnTo>
                  <a:pt x="4772092" y="282317"/>
                </a:lnTo>
                <a:lnTo>
                  <a:pt x="4794989" y="266849"/>
                </a:lnTo>
                <a:lnTo>
                  <a:pt x="4810461" y="243956"/>
                </a:lnTo>
                <a:lnTo>
                  <a:pt x="4816144" y="216001"/>
                </a:lnTo>
                <a:lnTo>
                  <a:pt x="4816144" y="72008"/>
                </a:lnTo>
                <a:lnTo>
                  <a:pt x="4810461" y="44051"/>
                </a:lnTo>
                <a:lnTo>
                  <a:pt x="4794989" y="21155"/>
                </a:lnTo>
                <a:lnTo>
                  <a:pt x="4772092" y="5682"/>
                </a:lnTo>
                <a:lnTo>
                  <a:pt x="474413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959F346E-C328-0549-9F2D-8D40B81B3F08}"/>
              </a:ext>
            </a:extLst>
          </p:cNvPr>
          <p:cNvSpPr txBox="1"/>
          <p:nvPr/>
        </p:nvSpPr>
        <p:spPr>
          <a:xfrm>
            <a:off x="2764219" y="4509918"/>
            <a:ext cx="136525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Stratégies</a:t>
            </a:r>
            <a:r>
              <a:rPr sz="115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globales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1D1F750C-4C17-704E-9489-6BDA401165F7}"/>
              </a:ext>
            </a:extLst>
          </p:cNvPr>
          <p:cNvSpPr txBox="1"/>
          <p:nvPr/>
        </p:nvSpPr>
        <p:spPr>
          <a:xfrm>
            <a:off x="2173883" y="5534027"/>
            <a:ext cx="2457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val</a:t>
            </a:r>
            <a:endParaRPr sz="900">
              <a:latin typeface="Arial"/>
              <a:cs typeface="Arial"/>
            </a:endParaRPr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74999F61-1DAB-0B4E-89FB-4057CE61DD87}"/>
              </a:ext>
            </a:extLst>
          </p:cNvPr>
          <p:cNvSpPr/>
          <p:nvPr/>
        </p:nvSpPr>
        <p:spPr>
          <a:xfrm>
            <a:off x="1857499" y="5489826"/>
            <a:ext cx="887094" cy="259715"/>
          </a:xfrm>
          <a:custGeom>
            <a:avLst/>
            <a:gdLst/>
            <a:ahLst/>
            <a:cxnLst/>
            <a:rect l="l" t="t" r="r" b="b"/>
            <a:pathLst>
              <a:path w="887094" h="259714">
                <a:moveTo>
                  <a:pt x="0" y="187198"/>
                </a:moveTo>
                <a:lnTo>
                  <a:pt x="5680" y="215153"/>
                </a:lnTo>
                <a:lnTo>
                  <a:pt x="21148" y="238045"/>
                </a:lnTo>
                <a:lnTo>
                  <a:pt x="44041" y="253513"/>
                </a:lnTo>
                <a:lnTo>
                  <a:pt x="71996" y="259194"/>
                </a:lnTo>
                <a:lnTo>
                  <a:pt x="814730" y="259194"/>
                </a:lnTo>
                <a:lnTo>
                  <a:pt x="842685" y="253513"/>
                </a:lnTo>
                <a:lnTo>
                  <a:pt x="865578" y="238045"/>
                </a:lnTo>
                <a:lnTo>
                  <a:pt x="881045" y="215153"/>
                </a:lnTo>
                <a:lnTo>
                  <a:pt x="886726" y="187198"/>
                </a:lnTo>
                <a:lnTo>
                  <a:pt x="886726" y="71996"/>
                </a:lnTo>
                <a:lnTo>
                  <a:pt x="881045" y="44041"/>
                </a:lnTo>
                <a:lnTo>
                  <a:pt x="865578" y="21148"/>
                </a:lnTo>
                <a:lnTo>
                  <a:pt x="842685" y="5680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8719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384F2537-8889-7143-A723-E3414756CF30}"/>
              </a:ext>
            </a:extLst>
          </p:cNvPr>
          <p:cNvSpPr txBox="1"/>
          <p:nvPr/>
        </p:nvSpPr>
        <p:spPr>
          <a:xfrm>
            <a:off x="2643845" y="4025341"/>
            <a:ext cx="1365250" cy="1778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500" u="sng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   </a:t>
            </a:r>
            <a:r>
              <a:rPr sz="1500" u="sng" spc="-187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</a:t>
            </a:r>
            <a:r>
              <a:rPr sz="1500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500" spc="187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Choix du ou des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DAS</a:t>
            </a:r>
            <a:endParaRPr sz="900">
              <a:latin typeface="Arial"/>
              <a:cs typeface="Arial"/>
            </a:endParaRPr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B94DDA40-979B-EB46-A256-36980865F295}"/>
              </a:ext>
            </a:extLst>
          </p:cNvPr>
          <p:cNvSpPr txBox="1"/>
          <p:nvPr/>
        </p:nvSpPr>
        <p:spPr>
          <a:xfrm>
            <a:off x="2643845" y="4936859"/>
            <a:ext cx="1614805" cy="30797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447040" marR="5080" indent="-434975">
              <a:lnSpc>
                <a:spcPts val="1040"/>
              </a:lnSpc>
              <a:spcBef>
                <a:spcPts val="265"/>
              </a:spcBef>
              <a:tabLst>
                <a:tab pos="194945" algn="l"/>
                <a:tab pos="1601470" algn="l"/>
              </a:tabLst>
            </a:pPr>
            <a:r>
              <a:rPr sz="1000" u="sng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r>
              <a:rPr sz="1350" spc="-75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350" spc="-75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baseline="3086" dirty="0">
                <a:solidFill>
                  <a:srgbClr val="231F20"/>
                </a:solidFill>
                <a:latin typeface="Arial"/>
                <a:cs typeface="Arial"/>
              </a:rPr>
              <a:t>frontières   </a:t>
            </a:r>
            <a:r>
              <a:rPr sz="1350" spc="82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u="sng" baseline="3086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	</a:t>
            </a:r>
            <a:r>
              <a:rPr sz="1350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      </a:t>
            </a:r>
            <a:r>
              <a:rPr sz="1350" spc="44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900">
              <a:latin typeface="Arial"/>
              <a:cs typeface="Arial"/>
            </a:endParaRPr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A2046B8E-726C-5942-BAD9-305B9F563F2E}"/>
              </a:ext>
            </a:extLst>
          </p:cNvPr>
          <p:cNvSpPr/>
          <p:nvPr/>
        </p:nvSpPr>
        <p:spPr>
          <a:xfrm>
            <a:off x="1334808" y="5296772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3292D696-D5AF-CE46-B5BF-C24811C8D9A5}"/>
              </a:ext>
            </a:extLst>
          </p:cNvPr>
          <p:cNvSpPr/>
          <p:nvPr/>
        </p:nvSpPr>
        <p:spPr>
          <a:xfrm>
            <a:off x="1272514" y="541864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6420A936-0125-F54C-ADB4-094F16CFB9B9}"/>
              </a:ext>
            </a:extLst>
          </p:cNvPr>
          <p:cNvSpPr/>
          <p:nvPr/>
        </p:nvSpPr>
        <p:spPr>
          <a:xfrm>
            <a:off x="2296264" y="5296772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F858C5D0-469D-3248-9782-4FF658E649C9}"/>
              </a:ext>
            </a:extLst>
          </p:cNvPr>
          <p:cNvSpPr/>
          <p:nvPr/>
        </p:nvSpPr>
        <p:spPr>
          <a:xfrm>
            <a:off x="2233970" y="541864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8929DCC2-7BE8-F342-A52B-8860079AEA0E}"/>
              </a:ext>
            </a:extLst>
          </p:cNvPr>
          <p:cNvSpPr/>
          <p:nvPr/>
        </p:nvSpPr>
        <p:spPr>
          <a:xfrm>
            <a:off x="5913551" y="3340565"/>
            <a:ext cx="179705" cy="978535"/>
          </a:xfrm>
          <a:custGeom>
            <a:avLst/>
            <a:gdLst/>
            <a:ahLst/>
            <a:cxnLst/>
            <a:rect l="l" t="t" r="r" b="b"/>
            <a:pathLst>
              <a:path w="179704" h="978535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399884"/>
                </a:lnTo>
                <a:lnTo>
                  <a:pt x="96785" y="434916"/>
                </a:lnTo>
                <a:lnTo>
                  <a:pt x="116073" y="463521"/>
                </a:lnTo>
                <a:lnTo>
                  <a:pt x="144678" y="482805"/>
                </a:lnTo>
                <a:lnTo>
                  <a:pt x="179705" y="489877"/>
                </a:lnTo>
                <a:lnTo>
                  <a:pt x="179705" y="489038"/>
                </a:lnTo>
                <a:lnTo>
                  <a:pt x="144678" y="496110"/>
                </a:lnTo>
                <a:lnTo>
                  <a:pt x="116073" y="515394"/>
                </a:lnTo>
                <a:lnTo>
                  <a:pt x="96785" y="543999"/>
                </a:lnTo>
                <a:lnTo>
                  <a:pt x="89712" y="579031"/>
                </a:lnTo>
                <a:lnTo>
                  <a:pt x="90004" y="888072"/>
                </a:lnTo>
                <a:lnTo>
                  <a:pt x="82931" y="923099"/>
                </a:lnTo>
                <a:lnTo>
                  <a:pt x="63642" y="951704"/>
                </a:lnTo>
                <a:lnTo>
                  <a:pt x="35033" y="970992"/>
                </a:lnTo>
                <a:lnTo>
                  <a:pt x="0" y="9780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E87F9333-ECE8-494A-8824-755E61A7C436}"/>
              </a:ext>
            </a:extLst>
          </p:cNvPr>
          <p:cNvSpPr txBox="1"/>
          <p:nvPr/>
        </p:nvSpPr>
        <p:spPr>
          <a:xfrm>
            <a:off x="6142038" y="3659927"/>
            <a:ext cx="3835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92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Igor  Anso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F12D0612-657E-B44E-B973-3F2A98D2A7D1}"/>
              </a:ext>
            </a:extLst>
          </p:cNvPr>
          <p:cNvSpPr/>
          <p:nvPr/>
        </p:nvSpPr>
        <p:spPr>
          <a:xfrm>
            <a:off x="1397090" y="6870834"/>
            <a:ext cx="4244975" cy="288290"/>
          </a:xfrm>
          <a:custGeom>
            <a:avLst/>
            <a:gdLst/>
            <a:ahLst/>
            <a:cxnLst/>
            <a:rect l="l" t="t" r="r" b="b"/>
            <a:pathLst>
              <a:path w="4244975" h="288290">
                <a:moveTo>
                  <a:pt x="417292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4172927" y="287997"/>
                </a:lnTo>
                <a:lnTo>
                  <a:pt x="4200884" y="282317"/>
                </a:lnTo>
                <a:lnTo>
                  <a:pt x="4223781" y="266849"/>
                </a:lnTo>
                <a:lnTo>
                  <a:pt x="4239254" y="243956"/>
                </a:lnTo>
                <a:lnTo>
                  <a:pt x="4244936" y="216001"/>
                </a:lnTo>
                <a:lnTo>
                  <a:pt x="4244936" y="71996"/>
                </a:lnTo>
                <a:lnTo>
                  <a:pt x="4239254" y="44041"/>
                </a:lnTo>
                <a:lnTo>
                  <a:pt x="4223781" y="21148"/>
                </a:lnTo>
                <a:lnTo>
                  <a:pt x="4200884" y="5680"/>
                </a:lnTo>
                <a:lnTo>
                  <a:pt x="417292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20BE2FF7-AD83-6A44-B2C7-CB0F59B87AA0}"/>
              </a:ext>
            </a:extLst>
          </p:cNvPr>
          <p:cNvSpPr txBox="1"/>
          <p:nvPr/>
        </p:nvSpPr>
        <p:spPr>
          <a:xfrm>
            <a:off x="3199641" y="6921365"/>
            <a:ext cx="632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Cible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large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>
            <a:extLst>
              <a:ext uri="{FF2B5EF4-FFF2-40B4-BE49-F238E27FC236}">
                <a16:creationId xmlns:a16="http://schemas.microsoft.com/office/drawing/2014/main" id="{FF1168B6-2DC6-9846-A854-686096983E7F}"/>
              </a:ext>
            </a:extLst>
          </p:cNvPr>
          <p:cNvSpPr/>
          <p:nvPr/>
        </p:nvSpPr>
        <p:spPr>
          <a:xfrm>
            <a:off x="1397083" y="7702454"/>
            <a:ext cx="4244975" cy="288290"/>
          </a:xfrm>
          <a:custGeom>
            <a:avLst/>
            <a:gdLst/>
            <a:ahLst/>
            <a:cxnLst/>
            <a:rect l="l" t="t" r="r" b="b"/>
            <a:pathLst>
              <a:path w="4244975" h="288290">
                <a:moveTo>
                  <a:pt x="4172940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4172940" y="287997"/>
                </a:lnTo>
                <a:lnTo>
                  <a:pt x="4200890" y="282317"/>
                </a:lnTo>
                <a:lnTo>
                  <a:pt x="4223783" y="266849"/>
                </a:lnTo>
                <a:lnTo>
                  <a:pt x="4239254" y="243956"/>
                </a:lnTo>
                <a:lnTo>
                  <a:pt x="4244936" y="216001"/>
                </a:lnTo>
                <a:lnTo>
                  <a:pt x="4244936" y="72009"/>
                </a:lnTo>
                <a:lnTo>
                  <a:pt x="4239254" y="44046"/>
                </a:lnTo>
                <a:lnTo>
                  <a:pt x="4223783" y="21150"/>
                </a:lnTo>
                <a:lnTo>
                  <a:pt x="4200890" y="5681"/>
                </a:lnTo>
                <a:lnTo>
                  <a:pt x="417294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586BD977-45A8-B54C-A7E3-BA383097E91D}"/>
              </a:ext>
            </a:extLst>
          </p:cNvPr>
          <p:cNvSpPr/>
          <p:nvPr/>
        </p:nvSpPr>
        <p:spPr>
          <a:xfrm>
            <a:off x="1397095" y="7282930"/>
            <a:ext cx="4244975" cy="288290"/>
          </a:xfrm>
          <a:custGeom>
            <a:avLst/>
            <a:gdLst/>
            <a:ahLst/>
            <a:cxnLst/>
            <a:rect l="l" t="t" r="r" b="b"/>
            <a:pathLst>
              <a:path w="4244975" h="288290">
                <a:moveTo>
                  <a:pt x="4172915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4172915" y="287997"/>
                </a:lnTo>
                <a:lnTo>
                  <a:pt x="4200872" y="282317"/>
                </a:lnTo>
                <a:lnTo>
                  <a:pt x="4223769" y="266849"/>
                </a:lnTo>
                <a:lnTo>
                  <a:pt x="4239241" y="243956"/>
                </a:lnTo>
                <a:lnTo>
                  <a:pt x="4244924" y="216001"/>
                </a:lnTo>
                <a:lnTo>
                  <a:pt x="4244924" y="72009"/>
                </a:lnTo>
                <a:lnTo>
                  <a:pt x="4239241" y="44051"/>
                </a:lnTo>
                <a:lnTo>
                  <a:pt x="4223769" y="21155"/>
                </a:lnTo>
                <a:lnTo>
                  <a:pt x="4200872" y="5682"/>
                </a:lnTo>
                <a:lnTo>
                  <a:pt x="417291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591ABB11-16D1-B940-BF98-70BA11DB585B}"/>
              </a:ext>
            </a:extLst>
          </p:cNvPr>
          <p:cNvSpPr txBox="1"/>
          <p:nvPr/>
        </p:nvSpPr>
        <p:spPr>
          <a:xfrm>
            <a:off x="2427823" y="7321348"/>
            <a:ext cx="217678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Stratégies de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DAS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M.</a:t>
            </a:r>
            <a:r>
              <a:rPr sz="11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Porter</a:t>
            </a:r>
            <a:endParaRPr sz="1150">
              <a:latin typeface="Arial"/>
              <a:cs typeface="Arial"/>
            </a:endParaRPr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C7E8A903-1231-8B4B-B667-C2D2E068BB5B}"/>
              </a:ext>
            </a:extLst>
          </p:cNvPr>
          <p:cNvSpPr txBox="1"/>
          <p:nvPr/>
        </p:nvSpPr>
        <p:spPr>
          <a:xfrm>
            <a:off x="427691" y="7752987"/>
            <a:ext cx="3788410" cy="1082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53695" algn="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Cible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étroite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R="385445" algn="r">
              <a:lnSpc>
                <a:spcPct val="100000"/>
              </a:lnSpc>
              <a:spcBef>
                <a:spcPts val="67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Focalisation</a:t>
            </a:r>
            <a:endParaRPr sz="900">
              <a:latin typeface="Arial"/>
              <a:cs typeface="Arial"/>
            </a:endParaRPr>
          </a:p>
          <a:p>
            <a:pPr marL="2390775" algn="ctr">
              <a:lnSpc>
                <a:spcPct val="100000"/>
              </a:lnSpc>
              <a:tabLst>
                <a:tab pos="3055620" algn="l"/>
                <a:tab pos="3214370" algn="l"/>
              </a:tabLst>
            </a:pP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Avantages	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modalités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développement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66F421E6-75FC-904F-A7FD-7D0776950681}"/>
              </a:ext>
            </a:extLst>
          </p:cNvPr>
          <p:cNvSpPr/>
          <p:nvPr/>
        </p:nvSpPr>
        <p:spPr>
          <a:xfrm>
            <a:off x="2544647" y="8125158"/>
            <a:ext cx="1950085" cy="360045"/>
          </a:xfrm>
          <a:custGeom>
            <a:avLst/>
            <a:gdLst/>
            <a:ahLst/>
            <a:cxnLst/>
            <a:rect l="l" t="t" r="r" b="b"/>
            <a:pathLst>
              <a:path w="1950085" h="360045">
                <a:moveTo>
                  <a:pt x="0" y="287997"/>
                </a:moveTo>
                <a:lnTo>
                  <a:pt x="5680" y="315952"/>
                </a:lnTo>
                <a:lnTo>
                  <a:pt x="21148" y="338845"/>
                </a:lnTo>
                <a:lnTo>
                  <a:pt x="44041" y="354313"/>
                </a:lnTo>
                <a:lnTo>
                  <a:pt x="71996" y="359994"/>
                </a:lnTo>
                <a:lnTo>
                  <a:pt x="1877796" y="359994"/>
                </a:lnTo>
                <a:lnTo>
                  <a:pt x="1905759" y="354313"/>
                </a:lnTo>
                <a:lnTo>
                  <a:pt x="1928655" y="338845"/>
                </a:lnTo>
                <a:lnTo>
                  <a:pt x="1944124" y="315952"/>
                </a:lnTo>
                <a:lnTo>
                  <a:pt x="1949805" y="287997"/>
                </a:lnTo>
                <a:lnTo>
                  <a:pt x="1949805" y="71996"/>
                </a:lnTo>
                <a:lnTo>
                  <a:pt x="1944124" y="44041"/>
                </a:lnTo>
                <a:lnTo>
                  <a:pt x="1928655" y="21148"/>
                </a:lnTo>
                <a:lnTo>
                  <a:pt x="1905759" y="5680"/>
                </a:lnTo>
                <a:lnTo>
                  <a:pt x="1877796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87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981059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C50E4D2F-4378-A14B-A276-A8AC858AB7F3}"/>
              </a:ext>
            </a:extLst>
          </p:cNvPr>
          <p:cNvSpPr txBox="1"/>
          <p:nvPr/>
        </p:nvSpPr>
        <p:spPr>
          <a:xfrm>
            <a:off x="1731225" y="6407455"/>
            <a:ext cx="1283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Domination par les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coûts</a:t>
            </a:r>
            <a:endParaRPr sz="900">
              <a:latin typeface="Arial"/>
              <a:cs typeface="Arial"/>
            </a:endParaRPr>
          </a:p>
          <a:p>
            <a:pPr marL="22860">
              <a:lnSpc>
                <a:spcPct val="100000"/>
              </a:lnSpc>
              <a:tabLst>
                <a:tab pos="688340" algn="l"/>
                <a:tab pos="847090" algn="l"/>
              </a:tabLst>
            </a:pP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Avantages	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CBE07DF5-8783-9642-BDE4-D52E34D36359}"/>
              </a:ext>
            </a:extLst>
          </p:cNvPr>
          <p:cNvSpPr/>
          <p:nvPr/>
        </p:nvSpPr>
        <p:spPr>
          <a:xfrm>
            <a:off x="1400258" y="6381427"/>
            <a:ext cx="1948814" cy="360045"/>
          </a:xfrm>
          <a:custGeom>
            <a:avLst/>
            <a:gdLst/>
            <a:ahLst/>
            <a:cxnLst/>
            <a:rect l="l" t="t" r="r" b="b"/>
            <a:pathLst>
              <a:path w="1948814" h="360045">
                <a:moveTo>
                  <a:pt x="0" y="287997"/>
                </a:moveTo>
                <a:lnTo>
                  <a:pt x="5041" y="315952"/>
                </a:lnTo>
                <a:lnTo>
                  <a:pt x="18767" y="338845"/>
                </a:lnTo>
                <a:lnTo>
                  <a:pt x="39079" y="354313"/>
                </a:lnTo>
                <a:lnTo>
                  <a:pt x="63881" y="359994"/>
                </a:lnTo>
                <a:lnTo>
                  <a:pt x="1884565" y="359994"/>
                </a:lnTo>
                <a:lnTo>
                  <a:pt x="1909372" y="354313"/>
                </a:lnTo>
                <a:lnTo>
                  <a:pt x="1929684" y="338845"/>
                </a:lnTo>
                <a:lnTo>
                  <a:pt x="1943406" y="315952"/>
                </a:lnTo>
                <a:lnTo>
                  <a:pt x="1948446" y="287997"/>
                </a:lnTo>
                <a:lnTo>
                  <a:pt x="1948446" y="71996"/>
                </a:lnTo>
                <a:lnTo>
                  <a:pt x="1943406" y="44041"/>
                </a:lnTo>
                <a:lnTo>
                  <a:pt x="1929684" y="21148"/>
                </a:lnTo>
                <a:lnTo>
                  <a:pt x="1909372" y="5680"/>
                </a:lnTo>
                <a:lnTo>
                  <a:pt x="1884565" y="0"/>
                </a:lnTo>
                <a:lnTo>
                  <a:pt x="63881" y="0"/>
                </a:lnTo>
                <a:lnTo>
                  <a:pt x="39079" y="5680"/>
                </a:lnTo>
                <a:lnTo>
                  <a:pt x="18767" y="21148"/>
                </a:lnTo>
                <a:lnTo>
                  <a:pt x="5041" y="44041"/>
                </a:lnTo>
                <a:lnTo>
                  <a:pt x="0" y="71996"/>
                </a:lnTo>
                <a:lnTo>
                  <a:pt x="0" y="287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A4A546FD-B305-DB40-A83C-CDABB9174AF4}"/>
              </a:ext>
            </a:extLst>
          </p:cNvPr>
          <p:cNvSpPr txBox="1"/>
          <p:nvPr/>
        </p:nvSpPr>
        <p:spPr>
          <a:xfrm>
            <a:off x="4033727" y="6407455"/>
            <a:ext cx="1262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Différenciation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4B8C4566-7D06-D64C-AA88-885705E2B21B}"/>
              </a:ext>
            </a:extLst>
          </p:cNvPr>
          <p:cNvSpPr/>
          <p:nvPr/>
        </p:nvSpPr>
        <p:spPr>
          <a:xfrm>
            <a:off x="3692211" y="6381427"/>
            <a:ext cx="1950085" cy="360045"/>
          </a:xfrm>
          <a:custGeom>
            <a:avLst/>
            <a:gdLst/>
            <a:ahLst/>
            <a:cxnLst/>
            <a:rect l="l" t="t" r="r" b="b"/>
            <a:pathLst>
              <a:path w="1950085" h="360045">
                <a:moveTo>
                  <a:pt x="0" y="287997"/>
                </a:moveTo>
                <a:lnTo>
                  <a:pt x="5680" y="315952"/>
                </a:lnTo>
                <a:lnTo>
                  <a:pt x="21148" y="338845"/>
                </a:lnTo>
                <a:lnTo>
                  <a:pt x="44041" y="354313"/>
                </a:lnTo>
                <a:lnTo>
                  <a:pt x="71996" y="359994"/>
                </a:lnTo>
                <a:lnTo>
                  <a:pt x="1877809" y="359994"/>
                </a:lnTo>
                <a:lnTo>
                  <a:pt x="1905764" y="354313"/>
                </a:lnTo>
                <a:lnTo>
                  <a:pt x="1928656" y="338845"/>
                </a:lnTo>
                <a:lnTo>
                  <a:pt x="1944124" y="315952"/>
                </a:lnTo>
                <a:lnTo>
                  <a:pt x="1949805" y="287997"/>
                </a:lnTo>
                <a:lnTo>
                  <a:pt x="1949805" y="71996"/>
                </a:lnTo>
                <a:lnTo>
                  <a:pt x="1944124" y="44041"/>
                </a:lnTo>
                <a:lnTo>
                  <a:pt x="1928656" y="21148"/>
                </a:lnTo>
                <a:lnTo>
                  <a:pt x="1905764" y="5680"/>
                </a:lnTo>
                <a:lnTo>
                  <a:pt x="187780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87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1FC2127F-64F2-3E47-B2BA-B0ECDD8D0DD2}"/>
              </a:ext>
            </a:extLst>
          </p:cNvPr>
          <p:cNvSpPr/>
          <p:nvPr/>
        </p:nvSpPr>
        <p:spPr>
          <a:xfrm>
            <a:off x="3533979" y="7224908"/>
            <a:ext cx="0" cy="411480"/>
          </a:xfrm>
          <a:custGeom>
            <a:avLst/>
            <a:gdLst/>
            <a:ahLst/>
            <a:cxnLst/>
            <a:rect l="l" t="t" r="r" b="b"/>
            <a:pathLst>
              <a:path h="411479">
                <a:moveTo>
                  <a:pt x="0" y="4114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F1F3757F-98F4-FA44-84DA-FFD116CDBE1E}"/>
              </a:ext>
            </a:extLst>
          </p:cNvPr>
          <p:cNvSpPr/>
          <p:nvPr/>
        </p:nvSpPr>
        <p:spPr>
          <a:xfrm>
            <a:off x="3471686" y="763545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FC9B96A4-F492-064C-AD75-8937B1F0D9BE}"/>
              </a:ext>
            </a:extLst>
          </p:cNvPr>
          <p:cNvSpPr/>
          <p:nvPr/>
        </p:nvSpPr>
        <p:spPr>
          <a:xfrm>
            <a:off x="3471686" y="71588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1C1FE514-9B0C-8640-AE84-F1DAD9405FFA}"/>
              </a:ext>
            </a:extLst>
          </p:cNvPr>
          <p:cNvSpPr/>
          <p:nvPr/>
        </p:nvSpPr>
        <p:spPr>
          <a:xfrm>
            <a:off x="3519552" y="7935377"/>
            <a:ext cx="0" cy="123189"/>
          </a:xfrm>
          <a:custGeom>
            <a:avLst/>
            <a:gdLst/>
            <a:ahLst/>
            <a:cxnLst/>
            <a:rect l="l" t="t" r="r" b="b"/>
            <a:pathLst>
              <a:path h="123190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BFD01671-87D5-6C4C-8EA3-04D7C85F76D3}"/>
              </a:ext>
            </a:extLst>
          </p:cNvPr>
          <p:cNvSpPr/>
          <p:nvPr/>
        </p:nvSpPr>
        <p:spPr>
          <a:xfrm>
            <a:off x="3457258" y="805725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091F5F85-0524-E147-B4D3-202544247AD3}"/>
              </a:ext>
            </a:extLst>
          </p:cNvPr>
          <p:cNvSpPr/>
          <p:nvPr/>
        </p:nvSpPr>
        <p:spPr>
          <a:xfrm>
            <a:off x="4257323" y="6773288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90">
                <a:moveTo>
                  <a:pt x="0" y="161213"/>
                </a:moveTo>
                <a:lnTo>
                  <a:pt x="34978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0ADA8990-44A4-C444-AD5A-CF7F7556C829}"/>
              </a:ext>
            </a:extLst>
          </p:cNvPr>
          <p:cNvSpPr/>
          <p:nvPr/>
        </p:nvSpPr>
        <p:spPr>
          <a:xfrm>
            <a:off x="4580196" y="6717108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5" h="113665">
                <a:moveTo>
                  <a:pt x="0" y="0"/>
                </a:moveTo>
                <a:lnTo>
                  <a:pt x="52146" y="113131"/>
                </a:lnTo>
                <a:lnTo>
                  <a:pt x="86918" y="28524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ECD8BDC2-4850-C444-A7D3-03DDE9050645}"/>
              </a:ext>
            </a:extLst>
          </p:cNvPr>
          <p:cNvSpPr/>
          <p:nvPr/>
        </p:nvSpPr>
        <p:spPr>
          <a:xfrm>
            <a:off x="2434493" y="6773288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90">
                <a:moveTo>
                  <a:pt x="349783" y="1612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BD8F28D7-9E46-DE44-AB57-531D1D1A242A}"/>
              </a:ext>
            </a:extLst>
          </p:cNvPr>
          <p:cNvSpPr/>
          <p:nvPr/>
        </p:nvSpPr>
        <p:spPr>
          <a:xfrm>
            <a:off x="2374483" y="6717108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5">
                <a:moveTo>
                  <a:pt x="86918" y="0"/>
                </a:moveTo>
                <a:lnTo>
                  <a:pt x="0" y="28524"/>
                </a:lnTo>
                <a:lnTo>
                  <a:pt x="34772" y="113131"/>
                </a:lnTo>
                <a:lnTo>
                  <a:pt x="869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DDB2A3B0-BEC4-0540-AC45-695EBF07FCF2}"/>
              </a:ext>
            </a:extLst>
          </p:cNvPr>
          <p:cNvSpPr/>
          <p:nvPr/>
        </p:nvSpPr>
        <p:spPr>
          <a:xfrm>
            <a:off x="1816799" y="3838641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1227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9B10989B-F9B6-8F44-9D5E-3841D9091BBA}"/>
              </a:ext>
            </a:extLst>
          </p:cNvPr>
          <p:cNvSpPr/>
          <p:nvPr/>
        </p:nvSpPr>
        <p:spPr>
          <a:xfrm>
            <a:off x="1754506" y="37725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95F8E38D-BCCD-8446-8393-4DD9399D8379}"/>
              </a:ext>
            </a:extLst>
          </p:cNvPr>
          <p:cNvSpPr/>
          <p:nvPr/>
        </p:nvSpPr>
        <p:spPr>
          <a:xfrm>
            <a:off x="918404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4" h="161289">
                <a:moveTo>
                  <a:pt x="349783" y="1612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9D0FDCA2-9CAB-C24F-B4B1-24DD1D94CCA0}"/>
              </a:ext>
            </a:extLst>
          </p:cNvPr>
          <p:cNvSpPr/>
          <p:nvPr/>
        </p:nvSpPr>
        <p:spPr>
          <a:xfrm>
            <a:off x="858394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86918" y="0"/>
                </a:moveTo>
                <a:lnTo>
                  <a:pt x="0" y="28524"/>
                </a:lnTo>
                <a:lnTo>
                  <a:pt x="34772" y="113131"/>
                </a:lnTo>
                <a:lnTo>
                  <a:pt x="869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C98EEDD7-20AA-5044-99F2-862492703E1B}"/>
              </a:ext>
            </a:extLst>
          </p:cNvPr>
          <p:cNvSpPr/>
          <p:nvPr/>
        </p:nvSpPr>
        <p:spPr>
          <a:xfrm>
            <a:off x="2358325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89">
                <a:moveTo>
                  <a:pt x="0" y="161213"/>
                </a:moveTo>
                <a:lnTo>
                  <a:pt x="34978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117339FF-96E8-C84A-AF39-CBE2B24EED41}"/>
              </a:ext>
            </a:extLst>
          </p:cNvPr>
          <p:cNvSpPr/>
          <p:nvPr/>
        </p:nvSpPr>
        <p:spPr>
          <a:xfrm>
            <a:off x="2681198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0" y="0"/>
                </a:moveTo>
                <a:lnTo>
                  <a:pt x="52146" y="113131"/>
                </a:lnTo>
                <a:lnTo>
                  <a:pt x="86918" y="28524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12C2D885-0C05-124D-A137-C093B35BC6AF}"/>
              </a:ext>
            </a:extLst>
          </p:cNvPr>
          <p:cNvSpPr/>
          <p:nvPr/>
        </p:nvSpPr>
        <p:spPr>
          <a:xfrm>
            <a:off x="1816799" y="4384715"/>
            <a:ext cx="0" cy="450215"/>
          </a:xfrm>
          <a:custGeom>
            <a:avLst/>
            <a:gdLst/>
            <a:ahLst/>
            <a:cxnLst/>
            <a:rect l="l" t="t" r="r" b="b"/>
            <a:pathLst>
              <a:path h="450214">
                <a:moveTo>
                  <a:pt x="0" y="4501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A2EF26DA-9EE9-174F-8158-87B11727FFA6}"/>
              </a:ext>
            </a:extLst>
          </p:cNvPr>
          <p:cNvSpPr/>
          <p:nvPr/>
        </p:nvSpPr>
        <p:spPr>
          <a:xfrm>
            <a:off x="1754506" y="483391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12207888-90C6-9A4E-96F8-306BF872AA55}"/>
              </a:ext>
            </a:extLst>
          </p:cNvPr>
          <p:cNvSpPr/>
          <p:nvPr/>
        </p:nvSpPr>
        <p:spPr>
          <a:xfrm>
            <a:off x="1754506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DCAC19A9-15CC-954C-A197-5FC78AE9FBEB}"/>
              </a:ext>
            </a:extLst>
          </p:cNvPr>
          <p:cNvSpPr/>
          <p:nvPr/>
        </p:nvSpPr>
        <p:spPr>
          <a:xfrm>
            <a:off x="5084145" y="4384715"/>
            <a:ext cx="0" cy="450215"/>
          </a:xfrm>
          <a:custGeom>
            <a:avLst/>
            <a:gdLst/>
            <a:ahLst/>
            <a:cxnLst/>
            <a:rect l="l" t="t" r="r" b="b"/>
            <a:pathLst>
              <a:path h="450214">
                <a:moveTo>
                  <a:pt x="0" y="4501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1CE3BC30-502F-7345-88F4-2565B20EFEB2}"/>
              </a:ext>
            </a:extLst>
          </p:cNvPr>
          <p:cNvSpPr/>
          <p:nvPr/>
        </p:nvSpPr>
        <p:spPr>
          <a:xfrm>
            <a:off x="5021851" y="483391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E008C52A-4F90-F945-8E38-22FA70DBAB4A}"/>
              </a:ext>
            </a:extLst>
          </p:cNvPr>
          <p:cNvSpPr/>
          <p:nvPr/>
        </p:nvSpPr>
        <p:spPr>
          <a:xfrm>
            <a:off x="5021851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39FD51A0-4486-2649-B274-6EE1C69B4507}"/>
              </a:ext>
            </a:extLst>
          </p:cNvPr>
          <p:cNvSpPr/>
          <p:nvPr/>
        </p:nvSpPr>
        <p:spPr>
          <a:xfrm>
            <a:off x="4083507" y="4123434"/>
            <a:ext cx="162560" cy="0"/>
          </a:xfrm>
          <a:custGeom>
            <a:avLst/>
            <a:gdLst/>
            <a:ahLst/>
            <a:cxnLst/>
            <a:rect l="l" t="t" r="r" b="b"/>
            <a:pathLst>
              <a:path w="162560">
                <a:moveTo>
                  <a:pt x="0" y="0"/>
                </a:moveTo>
                <a:lnTo>
                  <a:pt x="16239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158F41A4-AC4E-EF41-B119-2A1A2A0E5D5E}"/>
              </a:ext>
            </a:extLst>
          </p:cNvPr>
          <p:cNvSpPr/>
          <p:nvPr/>
        </p:nvSpPr>
        <p:spPr>
          <a:xfrm>
            <a:off x="4244980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8B4D6851-7311-644C-A5A9-0E3A614A6B0B}"/>
              </a:ext>
            </a:extLst>
          </p:cNvPr>
          <p:cNvSpPr/>
          <p:nvPr/>
        </p:nvSpPr>
        <p:spPr>
          <a:xfrm>
            <a:off x="2590471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66992" y="0"/>
                </a:moveTo>
                <a:lnTo>
                  <a:pt x="0" y="62293"/>
                </a:lnTo>
                <a:lnTo>
                  <a:pt x="66992" y="124586"/>
                </a:lnTo>
                <a:lnTo>
                  <a:pt x="6699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A7D7C610-60D8-8041-9F40-AD6D943F1E15}"/>
              </a:ext>
            </a:extLst>
          </p:cNvPr>
          <p:cNvSpPr/>
          <p:nvPr/>
        </p:nvSpPr>
        <p:spPr>
          <a:xfrm>
            <a:off x="4244980" y="5018617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4A473644-A338-E440-84F3-18171C18E676}"/>
              </a:ext>
            </a:extLst>
          </p:cNvPr>
          <p:cNvSpPr/>
          <p:nvPr/>
        </p:nvSpPr>
        <p:spPr>
          <a:xfrm>
            <a:off x="2590471" y="5018617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66992" y="0"/>
                </a:moveTo>
                <a:lnTo>
                  <a:pt x="0" y="62293"/>
                </a:lnTo>
                <a:lnTo>
                  <a:pt x="66992" y="124586"/>
                </a:lnTo>
                <a:lnTo>
                  <a:pt x="6699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6429FF8C-7BA3-B245-B3F5-0A2D89D8439D}"/>
              </a:ext>
            </a:extLst>
          </p:cNvPr>
          <p:cNvSpPr/>
          <p:nvPr/>
        </p:nvSpPr>
        <p:spPr>
          <a:xfrm>
            <a:off x="360555" y="295260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F31D20BF-F137-054B-BEA7-711D44D27B70}"/>
              </a:ext>
            </a:extLst>
          </p:cNvPr>
          <p:cNvSpPr txBox="1"/>
          <p:nvPr/>
        </p:nvSpPr>
        <p:spPr>
          <a:xfrm>
            <a:off x="423527" y="2980111"/>
            <a:ext cx="2082164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stratégies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globales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E53F0BC7-680C-C844-9A26-F06FAE2D10A4}"/>
              </a:ext>
            </a:extLst>
          </p:cNvPr>
          <p:cNvSpPr/>
          <p:nvPr/>
        </p:nvSpPr>
        <p:spPr>
          <a:xfrm>
            <a:off x="360003" y="599664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7D4FB2A7-8BA3-524F-9726-AB5CEAD797F2}"/>
              </a:ext>
            </a:extLst>
          </p:cNvPr>
          <p:cNvSpPr txBox="1"/>
          <p:nvPr/>
        </p:nvSpPr>
        <p:spPr>
          <a:xfrm>
            <a:off x="422974" y="6024151"/>
            <a:ext cx="499110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stratégies au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niveau d’un domaine d’activité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EC5EE094-D3AB-C745-A66A-76AE36C5B5E6}"/>
              </a:ext>
            </a:extLst>
          </p:cNvPr>
          <p:cNvSpPr/>
          <p:nvPr/>
        </p:nvSpPr>
        <p:spPr>
          <a:xfrm>
            <a:off x="364719" y="8578857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DE7B2D87-FC15-7C43-A083-61E96A804262}"/>
              </a:ext>
            </a:extLst>
          </p:cNvPr>
          <p:cNvSpPr/>
          <p:nvPr/>
        </p:nvSpPr>
        <p:spPr>
          <a:xfrm>
            <a:off x="360555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04967DD1-75E9-284C-8464-56F39F9E25C5}"/>
              </a:ext>
            </a:extLst>
          </p:cNvPr>
          <p:cNvSpPr txBox="1"/>
          <p:nvPr/>
        </p:nvSpPr>
        <p:spPr>
          <a:xfrm>
            <a:off x="423527" y="319538"/>
            <a:ext cx="44323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stratégiques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opérés par l’entreprise</a:t>
            </a:r>
            <a:r>
              <a:rPr sz="1600" b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étapes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 décision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06321D1E-7802-6E44-8C5C-277F7445616B}"/>
              </a:ext>
            </a:extLst>
          </p:cNvPr>
          <p:cNvSpPr/>
          <p:nvPr/>
        </p:nvSpPr>
        <p:spPr>
          <a:xfrm>
            <a:off x="360558" y="1474297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25CCEA07-E03B-9A44-B0DB-EE33FF7DD1FF}"/>
              </a:ext>
            </a:extLst>
          </p:cNvPr>
          <p:cNvSpPr txBox="1"/>
          <p:nvPr/>
        </p:nvSpPr>
        <p:spPr>
          <a:xfrm>
            <a:off x="429766" y="1517448"/>
            <a:ext cx="176339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4659">
              <a:lnSpc>
                <a:spcPct val="100000"/>
              </a:lnSpc>
              <a:spcBef>
                <a:spcPts val="100"/>
              </a:spcBef>
            </a:pP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Trois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étapes</a:t>
            </a:r>
            <a:endParaRPr sz="115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dans la prise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décision  (H. Simon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J.</a:t>
            </a:r>
            <a:r>
              <a:rPr sz="115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March)</a:t>
            </a:r>
            <a:endParaRPr sz="1150">
              <a:latin typeface="Arial"/>
              <a:cs typeface="Arial"/>
            </a:endParaRPr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4E61F2B2-41C3-F343-9340-F24F66553A21}"/>
              </a:ext>
            </a:extLst>
          </p:cNvPr>
          <p:cNvSpPr/>
          <p:nvPr/>
        </p:nvSpPr>
        <p:spPr>
          <a:xfrm>
            <a:off x="2304552" y="1474297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74C306F5-3DF0-994D-8FE2-0A0EA749C08A}"/>
              </a:ext>
            </a:extLst>
          </p:cNvPr>
          <p:cNvSpPr txBox="1"/>
          <p:nvPr/>
        </p:nvSpPr>
        <p:spPr>
          <a:xfrm>
            <a:off x="2327851" y="1552423"/>
            <a:ext cx="42983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Recensement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stratégies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possibles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Détermination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conséquences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chacune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d’elles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Choix 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meilleure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tenu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contraintes (Herbert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Simon)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C5998ECA-4458-294F-AD45-DE6708120B6C}"/>
              </a:ext>
            </a:extLst>
          </p:cNvPr>
          <p:cNvSpPr/>
          <p:nvPr/>
        </p:nvSpPr>
        <p:spPr>
          <a:xfrm>
            <a:off x="360551" y="2164312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770C7244-2A0D-464C-9257-91788D36CA72}"/>
              </a:ext>
            </a:extLst>
          </p:cNvPr>
          <p:cNvSpPr txBox="1"/>
          <p:nvPr/>
        </p:nvSpPr>
        <p:spPr>
          <a:xfrm>
            <a:off x="502749" y="2207463"/>
            <a:ext cx="161671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Choix entre stratégies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délibérée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émergente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(H.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Mintzberg)</a:t>
            </a:r>
            <a:endParaRPr sz="1150">
              <a:latin typeface="Arial"/>
              <a:cs typeface="Arial"/>
            </a:endParaRPr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F6D697DC-C465-BE48-A8BD-1E51178AFADB}"/>
              </a:ext>
            </a:extLst>
          </p:cNvPr>
          <p:cNvSpPr/>
          <p:nvPr/>
        </p:nvSpPr>
        <p:spPr>
          <a:xfrm>
            <a:off x="2304552" y="2164312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211DFBC6-92F8-EA45-997C-9C9D460A7695}"/>
              </a:ext>
            </a:extLst>
          </p:cNvPr>
          <p:cNvSpPr txBox="1"/>
          <p:nvPr/>
        </p:nvSpPr>
        <p:spPr>
          <a:xfrm>
            <a:off x="2327851" y="2242437"/>
            <a:ext cx="38112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délibérée est planifiée par 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  <a:p>
            <a:pPr marL="92075" marR="5080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émergente est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choisie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s’adapter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permanence  aux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modifications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BE2C7552-766C-D440-B305-4EF549117D9E}"/>
              </a:ext>
            </a:extLst>
          </p:cNvPr>
          <p:cNvSpPr/>
          <p:nvPr/>
        </p:nvSpPr>
        <p:spPr>
          <a:xfrm>
            <a:off x="4310140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29" h="396239">
                <a:moveTo>
                  <a:pt x="1476006" y="0"/>
                </a:moveTo>
                <a:lnTo>
                  <a:pt x="72009" y="0"/>
                </a:lnTo>
                <a:lnTo>
                  <a:pt x="44051" y="5682"/>
                </a:lnTo>
                <a:lnTo>
                  <a:pt x="21155" y="21155"/>
                </a:lnTo>
                <a:lnTo>
                  <a:pt x="5682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2" y="351957"/>
                </a:lnTo>
                <a:lnTo>
                  <a:pt x="21155" y="374850"/>
                </a:lnTo>
                <a:lnTo>
                  <a:pt x="44051" y="390317"/>
                </a:lnTo>
                <a:lnTo>
                  <a:pt x="72009" y="395998"/>
                </a:lnTo>
                <a:lnTo>
                  <a:pt x="1476006" y="395998"/>
                </a:lnTo>
                <a:lnTo>
                  <a:pt x="1503963" y="390317"/>
                </a:lnTo>
                <a:lnTo>
                  <a:pt x="1526860" y="374850"/>
                </a:lnTo>
                <a:lnTo>
                  <a:pt x="1542332" y="351957"/>
                </a:lnTo>
                <a:lnTo>
                  <a:pt x="1548015" y="324002"/>
                </a:lnTo>
                <a:lnTo>
                  <a:pt x="1548015" y="72008"/>
                </a:lnTo>
                <a:lnTo>
                  <a:pt x="1542332" y="44051"/>
                </a:lnTo>
                <a:lnTo>
                  <a:pt x="1526860" y="21155"/>
                </a:lnTo>
                <a:lnTo>
                  <a:pt x="1503963" y="5682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F52886A4-D51D-F54F-A0C3-F68434B958EB}"/>
              </a:ext>
            </a:extLst>
          </p:cNvPr>
          <p:cNvSpPr txBox="1"/>
          <p:nvPr/>
        </p:nvSpPr>
        <p:spPr>
          <a:xfrm>
            <a:off x="4451630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Diversification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438D45B4-86D7-3447-83FD-6CAFF9E22458}"/>
              </a:ext>
            </a:extLst>
          </p:cNvPr>
          <p:cNvSpPr/>
          <p:nvPr/>
        </p:nvSpPr>
        <p:spPr>
          <a:xfrm>
            <a:off x="1042475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30" h="396239">
                <a:moveTo>
                  <a:pt x="147599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0" y="351957"/>
                </a:lnTo>
                <a:lnTo>
                  <a:pt x="21148" y="374850"/>
                </a:lnTo>
                <a:lnTo>
                  <a:pt x="44041" y="390317"/>
                </a:lnTo>
                <a:lnTo>
                  <a:pt x="71996" y="395998"/>
                </a:lnTo>
                <a:lnTo>
                  <a:pt x="1475994" y="395998"/>
                </a:lnTo>
                <a:lnTo>
                  <a:pt x="1503951" y="390317"/>
                </a:lnTo>
                <a:lnTo>
                  <a:pt x="1526847" y="374850"/>
                </a:lnTo>
                <a:lnTo>
                  <a:pt x="1542320" y="351957"/>
                </a:lnTo>
                <a:lnTo>
                  <a:pt x="1548003" y="324002"/>
                </a:lnTo>
                <a:lnTo>
                  <a:pt x="1548003" y="72008"/>
                </a:lnTo>
                <a:lnTo>
                  <a:pt x="1542320" y="44051"/>
                </a:lnTo>
                <a:lnTo>
                  <a:pt x="1526847" y="21155"/>
                </a:lnTo>
                <a:lnTo>
                  <a:pt x="1503951" y="5682"/>
                </a:lnTo>
                <a:lnTo>
                  <a:pt x="1475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FF0E95C6-CAAF-314E-AE9A-0D2928447FFF}"/>
              </a:ext>
            </a:extLst>
          </p:cNvPr>
          <p:cNvSpPr txBox="1"/>
          <p:nvPr/>
        </p:nvSpPr>
        <p:spPr>
          <a:xfrm>
            <a:off x="1183966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Spécialisation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EE8FC027-EE92-F447-803E-05D4B72B4517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3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AA98CFC3-F0F8-7147-BAF9-1E8DBA5791AA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30DA6E65-B96A-9940-9F2C-2E8920F989F6}"/>
              </a:ext>
            </a:extLst>
          </p:cNvPr>
          <p:cNvSpPr txBox="1"/>
          <p:nvPr/>
        </p:nvSpPr>
        <p:spPr>
          <a:xfrm>
            <a:off x="522245" y="3399416"/>
            <a:ext cx="1701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" marR="5080" indent="-22860">
              <a:lnSpc>
                <a:spcPct val="100000"/>
              </a:lnSpc>
              <a:spcBef>
                <a:spcPts val="100"/>
              </a:spcBef>
              <a:tabLst>
                <a:tab pos="888365" algn="l"/>
                <a:tab pos="100584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Pénétration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Développement 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	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produits</a:t>
            </a:r>
            <a:endParaRPr sz="900">
              <a:latin typeface="Arial"/>
              <a:cs typeface="Arial"/>
            </a:endParaRPr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F6F430C7-46AD-9B43-972A-1B1A2BA581AB}"/>
              </a:ext>
            </a:extLst>
          </p:cNvPr>
          <p:cNvSpPr/>
          <p:nvPr/>
        </p:nvSpPr>
        <p:spPr>
          <a:xfrm>
            <a:off x="1333649" y="3337386"/>
            <a:ext cx="965835" cy="432434"/>
          </a:xfrm>
          <a:custGeom>
            <a:avLst/>
            <a:gdLst/>
            <a:ahLst/>
            <a:cxnLst/>
            <a:rect l="l" t="t" r="r" b="b"/>
            <a:pathLst>
              <a:path w="965835" h="432435">
                <a:moveTo>
                  <a:pt x="0" y="360006"/>
                </a:moveTo>
                <a:lnTo>
                  <a:pt x="6186" y="387961"/>
                </a:lnTo>
                <a:lnTo>
                  <a:pt x="23031" y="410854"/>
                </a:lnTo>
                <a:lnTo>
                  <a:pt x="47963" y="426322"/>
                </a:lnTo>
                <a:lnTo>
                  <a:pt x="78409" y="432003"/>
                </a:lnTo>
                <a:lnTo>
                  <a:pt x="887234" y="432003"/>
                </a:lnTo>
                <a:lnTo>
                  <a:pt x="917681" y="426322"/>
                </a:lnTo>
                <a:lnTo>
                  <a:pt x="942613" y="410854"/>
                </a:lnTo>
                <a:lnTo>
                  <a:pt x="959458" y="387961"/>
                </a:lnTo>
                <a:lnTo>
                  <a:pt x="965644" y="360006"/>
                </a:lnTo>
                <a:lnTo>
                  <a:pt x="965644" y="72008"/>
                </a:lnTo>
                <a:lnTo>
                  <a:pt x="959458" y="44051"/>
                </a:lnTo>
                <a:lnTo>
                  <a:pt x="942613" y="21155"/>
                </a:lnTo>
                <a:lnTo>
                  <a:pt x="917681" y="5682"/>
                </a:lnTo>
                <a:lnTo>
                  <a:pt x="887234" y="0"/>
                </a:lnTo>
                <a:lnTo>
                  <a:pt x="78409" y="0"/>
                </a:lnTo>
                <a:lnTo>
                  <a:pt x="47963" y="5682"/>
                </a:lnTo>
                <a:lnTo>
                  <a:pt x="23031" y="21155"/>
                </a:lnTo>
                <a:lnTo>
                  <a:pt x="6186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7D285C04-4D66-A842-A582-C9925567DE78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17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8F3A4DBD-1565-9244-8E3C-2546DC01B0EE}"/>
              </a:ext>
            </a:extLst>
          </p:cNvPr>
          <p:cNvSpPr txBox="1"/>
          <p:nvPr/>
        </p:nvSpPr>
        <p:spPr>
          <a:xfrm>
            <a:off x="2515355" y="3399416"/>
            <a:ext cx="565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415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Extension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00">
              <a:latin typeface="Arial"/>
              <a:cs typeface="Arial"/>
            </a:endParaRPr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05CB5D64-AC6C-EB49-BF9A-43EE849F3306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B3E8ABD0-F69A-764C-89AB-55919CAEC666}"/>
              </a:ext>
            </a:extLst>
          </p:cNvPr>
          <p:cNvSpPr/>
          <p:nvPr/>
        </p:nvSpPr>
        <p:spPr>
          <a:xfrm>
            <a:off x="4310213" y="4900905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29" h="396239">
                <a:moveTo>
                  <a:pt x="1476006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324002"/>
                </a:lnTo>
                <a:lnTo>
                  <a:pt x="5682" y="351957"/>
                </a:lnTo>
                <a:lnTo>
                  <a:pt x="21155" y="374850"/>
                </a:lnTo>
                <a:lnTo>
                  <a:pt x="44051" y="390317"/>
                </a:lnTo>
                <a:lnTo>
                  <a:pt x="72009" y="395998"/>
                </a:lnTo>
                <a:lnTo>
                  <a:pt x="1476006" y="395998"/>
                </a:lnTo>
                <a:lnTo>
                  <a:pt x="1503961" y="390317"/>
                </a:lnTo>
                <a:lnTo>
                  <a:pt x="1526854" y="374850"/>
                </a:lnTo>
                <a:lnTo>
                  <a:pt x="1542322" y="351957"/>
                </a:lnTo>
                <a:lnTo>
                  <a:pt x="1548003" y="324002"/>
                </a:lnTo>
                <a:lnTo>
                  <a:pt x="1548003" y="71996"/>
                </a:lnTo>
                <a:lnTo>
                  <a:pt x="1542322" y="44041"/>
                </a:lnTo>
                <a:lnTo>
                  <a:pt x="1526854" y="21148"/>
                </a:lnTo>
                <a:lnTo>
                  <a:pt x="1503961" y="5680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039AD7D7-079A-4F4E-B596-044EA544E743}"/>
              </a:ext>
            </a:extLst>
          </p:cNvPr>
          <p:cNvSpPr txBox="1"/>
          <p:nvPr/>
        </p:nvSpPr>
        <p:spPr>
          <a:xfrm>
            <a:off x="4451704" y="4936859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Externalisation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2BAB884F-B176-4A4E-B786-5DB63312E50B}"/>
              </a:ext>
            </a:extLst>
          </p:cNvPr>
          <p:cNvSpPr/>
          <p:nvPr/>
        </p:nvSpPr>
        <p:spPr>
          <a:xfrm>
            <a:off x="1042475" y="4900905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30" h="396239">
                <a:moveTo>
                  <a:pt x="147600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24002"/>
                </a:lnTo>
                <a:lnTo>
                  <a:pt x="5680" y="351957"/>
                </a:lnTo>
                <a:lnTo>
                  <a:pt x="21148" y="374850"/>
                </a:lnTo>
                <a:lnTo>
                  <a:pt x="44041" y="390317"/>
                </a:lnTo>
                <a:lnTo>
                  <a:pt x="71996" y="395998"/>
                </a:lnTo>
                <a:lnTo>
                  <a:pt x="1476006" y="395998"/>
                </a:lnTo>
                <a:lnTo>
                  <a:pt x="1503956" y="390317"/>
                </a:lnTo>
                <a:lnTo>
                  <a:pt x="1526849" y="374850"/>
                </a:lnTo>
                <a:lnTo>
                  <a:pt x="1542320" y="351957"/>
                </a:lnTo>
                <a:lnTo>
                  <a:pt x="1548003" y="324002"/>
                </a:lnTo>
                <a:lnTo>
                  <a:pt x="1548003" y="71996"/>
                </a:lnTo>
                <a:lnTo>
                  <a:pt x="1542320" y="44041"/>
                </a:lnTo>
                <a:lnTo>
                  <a:pt x="1526849" y="21148"/>
                </a:lnTo>
                <a:lnTo>
                  <a:pt x="1503956" y="5680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3628BA25-646A-FA4D-8B2D-27E74C7872E4}"/>
              </a:ext>
            </a:extLst>
          </p:cNvPr>
          <p:cNvSpPr txBox="1"/>
          <p:nvPr/>
        </p:nvSpPr>
        <p:spPr>
          <a:xfrm>
            <a:off x="1183966" y="4936859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Intégration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verticale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027676D5-FBE5-4041-9C8E-D33A60915464}"/>
              </a:ext>
            </a:extLst>
          </p:cNvPr>
          <p:cNvSpPr txBox="1"/>
          <p:nvPr/>
        </p:nvSpPr>
        <p:spPr>
          <a:xfrm>
            <a:off x="1150075" y="5534027"/>
            <a:ext cx="3562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Amont</a:t>
            </a:r>
            <a:endParaRPr sz="900">
              <a:latin typeface="Arial"/>
              <a:cs typeface="Arial"/>
            </a:endParaRPr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BD1DB453-D8EE-D942-B6AA-4641C726BAC9}"/>
              </a:ext>
            </a:extLst>
          </p:cNvPr>
          <p:cNvSpPr/>
          <p:nvPr/>
        </p:nvSpPr>
        <p:spPr>
          <a:xfrm>
            <a:off x="888720" y="5489826"/>
            <a:ext cx="887094" cy="259715"/>
          </a:xfrm>
          <a:custGeom>
            <a:avLst/>
            <a:gdLst/>
            <a:ahLst/>
            <a:cxnLst/>
            <a:rect l="l" t="t" r="r" b="b"/>
            <a:pathLst>
              <a:path w="887094" h="259714">
                <a:moveTo>
                  <a:pt x="0" y="187198"/>
                </a:moveTo>
                <a:lnTo>
                  <a:pt x="5680" y="215153"/>
                </a:lnTo>
                <a:lnTo>
                  <a:pt x="21148" y="238045"/>
                </a:lnTo>
                <a:lnTo>
                  <a:pt x="44041" y="253513"/>
                </a:lnTo>
                <a:lnTo>
                  <a:pt x="71996" y="259194"/>
                </a:lnTo>
                <a:lnTo>
                  <a:pt x="814730" y="259194"/>
                </a:lnTo>
                <a:lnTo>
                  <a:pt x="842685" y="253513"/>
                </a:lnTo>
                <a:lnTo>
                  <a:pt x="865578" y="238045"/>
                </a:lnTo>
                <a:lnTo>
                  <a:pt x="881045" y="215153"/>
                </a:lnTo>
                <a:lnTo>
                  <a:pt x="886726" y="187198"/>
                </a:lnTo>
                <a:lnTo>
                  <a:pt x="886726" y="71996"/>
                </a:lnTo>
                <a:lnTo>
                  <a:pt x="881045" y="44041"/>
                </a:lnTo>
                <a:lnTo>
                  <a:pt x="865578" y="21148"/>
                </a:lnTo>
                <a:lnTo>
                  <a:pt x="842685" y="5680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8719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61DEEE0F-333D-9B49-93BB-C2E0C1A563C1}"/>
              </a:ext>
            </a:extLst>
          </p:cNvPr>
          <p:cNvSpPr/>
          <p:nvPr/>
        </p:nvSpPr>
        <p:spPr>
          <a:xfrm>
            <a:off x="1042003" y="4471501"/>
            <a:ext cx="4816475" cy="288290"/>
          </a:xfrm>
          <a:custGeom>
            <a:avLst/>
            <a:gdLst/>
            <a:ahLst/>
            <a:cxnLst/>
            <a:rect l="l" t="t" r="r" b="b"/>
            <a:pathLst>
              <a:path w="4816475" h="288289">
                <a:moveTo>
                  <a:pt x="4744135" y="0"/>
                </a:moveTo>
                <a:lnTo>
                  <a:pt x="72009" y="0"/>
                </a:lnTo>
                <a:lnTo>
                  <a:pt x="44046" y="5682"/>
                </a:lnTo>
                <a:lnTo>
                  <a:pt x="21150" y="21155"/>
                </a:lnTo>
                <a:lnTo>
                  <a:pt x="5681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9" y="287997"/>
                </a:lnTo>
                <a:lnTo>
                  <a:pt x="4744135" y="287997"/>
                </a:lnTo>
                <a:lnTo>
                  <a:pt x="4772092" y="282317"/>
                </a:lnTo>
                <a:lnTo>
                  <a:pt x="4794989" y="266849"/>
                </a:lnTo>
                <a:lnTo>
                  <a:pt x="4810461" y="243956"/>
                </a:lnTo>
                <a:lnTo>
                  <a:pt x="4816144" y="216001"/>
                </a:lnTo>
                <a:lnTo>
                  <a:pt x="4816144" y="72008"/>
                </a:lnTo>
                <a:lnTo>
                  <a:pt x="4810461" y="44051"/>
                </a:lnTo>
                <a:lnTo>
                  <a:pt x="4794989" y="21155"/>
                </a:lnTo>
                <a:lnTo>
                  <a:pt x="4772092" y="5682"/>
                </a:lnTo>
                <a:lnTo>
                  <a:pt x="474413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F2B42568-DF38-194D-81BE-448434DF5D43}"/>
              </a:ext>
            </a:extLst>
          </p:cNvPr>
          <p:cNvSpPr txBox="1"/>
          <p:nvPr/>
        </p:nvSpPr>
        <p:spPr>
          <a:xfrm>
            <a:off x="2764219" y="4509918"/>
            <a:ext cx="136525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Stratégies</a:t>
            </a:r>
            <a:r>
              <a:rPr sz="115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globales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20BBC8E3-2407-FE43-95D6-F1B551400872}"/>
              </a:ext>
            </a:extLst>
          </p:cNvPr>
          <p:cNvSpPr txBox="1"/>
          <p:nvPr/>
        </p:nvSpPr>
        <p:spPr>
          <a:xfrm>
            <a:off x="2173883" y="5534027"/>
            <a:ext cx="2457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val</a:t>
            </a:r>
            <a:endParaRPr sz="900">
              <a:latin typeface="Arial"/>
              <a:cs typeface="Arial"/>
            </a:endParaRPr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E409A20D-99C5-1344-A603-061E63CE81AD}"/>
              </a:ext>
            </a:extLst>
          </p:cNvPr>
          <p:cNvSpPr/>
          <p:nvPr/>
        </p:nvSpPr>
        <p:spPr>
          <a:xfrm>
            <a:off x="1857499" y="5489826"/>
            <a:ext cx="887094" cy="259715"/>
          </a:xfrm>
          <a:custGeom>
            <a:avLst/>
            <a:gdLst/>
            <a:ahLst/>
            <a:cxnLst/>
            <a:rect l="l" t="t" r="r" b="b"/>
            <a:pathLst>
              <a:path w="887094" h="259714">
                <a:moveTo>
                  <a:pt x="0" y="187198"/>
                </a:moveTo>
                <a:lnTo>
                  <a:pt x="5680" y="215153"/>
                </a:lnTo>
                <a:lnTo>
                  <a:pt x="21148" y="238045"/>
                </a:lnTo>
                <a:lnTo>
                  <a:pt x="44041" y="253513"/>
                </a:lnTo>
                <a:lnTo>
                  <a:pt x="71996" y="259194"/>
                </a:lnTo>
                <a:lnTo>
                  <a:pt x="814730" y="259194"/>
                </a:lnTo>
                <a:lnTo>
                  <a:pt x="842685" y="253513"/>
                </a:lnTo>
                <a:lnTo>
                  <a:pt x="865578" y="238045"/>
                </a:lnTo>
                <a:lnTo>
                  <a:pt x="881045" y="215153"/>
                </a:lnTo>
                <a:lnTo>
                  <a:pt x="886726" y="187198"/>
                </a:lnTo>
                <a:lnTo>
                  <a:pt x="886726" y="71996"/>
                </a:lnTo>
                <a:lnTo>
                  <a:pt x="881045" y="44041"/>
                </a:lnTo>
                <a:lnTo>
                  <a:pt x="865578" y="21148"/>
                </a:lnTo>
                <a:lnTo>
                  <a:pt x="842685" y="5680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8719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37DE2BC3-D0EE-FF44-8F4A-CF517C81C8D1}"/>
              </a:ext>
            </a:extLst>
          </p:cNvPr>
          <p:cNvSpPr txBox="1"/>
          <p:nvPr/>
        </p:nvSpPr>
        <p:spPr>
          <a:xfrm>
            <a:off x="2643845" y="4025341"/>
            <a:ext cx="1365250" cy="1778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500" u="sng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   </a:t>
            </a:r>
            <a:r>
              <a:rPr sz="1500" u="sng" spc="-187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</a:t>
            </a:r>
            <a:r>
              <a:rPr sz="1500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500" spc="187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Choix du ou des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DAS</a:t>
            </a:r>
            <a:endParaRPr sz="900">
              <a:latin typeface="Arial"/>
              <a:cs typeface="Arial"/>
            </a:endParaRPr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36645351-F836-1F4D-BA1E-41C475267B94}"/>
              </a:ext>
            </a:extLst>
          </p:cNvPr>
          <p:cNvSpPr txBox="1"/>
          <p:nvPr/>
        </p:nvSpPr>
        <p:spPr>
          <a:xfrm>
            <a:off x="2643845" y="4936859"/>
            <a:ext cx="1614805" cy="30797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447040" marR="5080" indent="-434975">
              <a:lnSpc>
                <a:spcPts val="1040"/>
              </a:lnSpc>
              <a:spcBef>
                <a:spcPts val="265"/>
              </a:spcBef>
              <a:tabLst>
                <a:tab pos="194945" algn="l"/>
                <a:tab pos="1601470" algn="l"/>
              </a:tabLst>
            </a:pPr>
            <a:r>
              <a:rPr sz="1000" u="sng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r>
              <a:rPr sz="1350" spc="-75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350" spc="-75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baseline="3086" dirty="0">
                <a:solidFill>
                  <a:srgbClr val="231F20"/>
                </a:solidFill>
                <a:latin typeface="Arial"/>
                <a:cs typeface="Arial"/>
              </a:rPr>
              <a:t>frontières   </a:t>
            </a:r>
            <a:r>
              <a:rPr sz="1350" spc="82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u="sng" baseline="3086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	</a:t>
            </a:r>
            <a:r>
              <a:rPr sz="1350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      </a:t>
            </a:r>
            <a:r>
              <a:rPr sz="1350" spc="44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900">
              <a:latin typeface="Arial"/>
              <a:cs typeface="Arial"/>
            </a:endParaRPr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B0F03C88-7B73-A64A-BB16-FDA219708607}"/>
              </a:ext>
            </a:extLst>
          </p:cNvPr>
          <p:cNvSpPr/>
          <p:nvPr/>
        </p:nvSpPr>
        <p:spPr>
          <a:xfrm>
            <a:off x="1334808" y="5296772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E0429472-2022-8240-B471-5F4F11A0C1EE}"/>
              </a:ext>
            </a:extLst>
          </p:cNvPr>
          <p:cNvSpPr/>
          <p:nvPr/>
        </p:nvSpPr>
        <p:spPr>
          <a:xfrm>
            <a:off x="1272514" y="541864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3C7905DC-85AA-8744-9F4E-91588627F03F}"/>
              </a:ext>
            </a:extLst>
          </p:cNvPr>
          <p:cNvSpPr/>
          <p:nvPr/>
        </p:nvSpPr>
        <p:spPr>
          <a:xfrm>
            <a:off x="2296264" y="5296772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DAC5443D-7673-1945-B745-994E5AD05484}"/>
              </a:ext>
            </a:extLst>
          </p:cNvPr>
          <p:cNvSpPr/>
          <p:nvPr/>
        </p:nvSpPr>
        <p:spPr>
          <a:xfrm>
            <a:off x="2233970" y="541864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7B726F86-6B55-424A-AB8A-EEA814B2F929}"/>
              </a:ext>
            </a:extLst>
          </p:cNvPr>
          <p:cNvSpPr/>
          <p:nvPr/>
        </p:nvSpPr>
        <p:spPr>
          <a:xfrm>
            <a:off x="5913551" y="3340565"/>
            <a:ext cx="179705" cy="978535"/>
          </a:xfrm>
          <a:custGeom>
            <a:avLst/>
            <a:gdLst/>
            <a:ahLst/>
            <a:cxnLst/>
            <a:rect l="l" t="t" r="r" b="b"/>
            <a:pathLst>
              <a:path w="179704" h="978535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399884"/>
                </a:lnTo>
                <a:lnTo>
                  <a:pt x="96785" y="434916"/>
                </a:lnTo>
                <a:lnTo>
                  <a:pt x="116073" y="463521"/>
                </a:lnTo>
                <a:lnTo>
                  <a:pt x="144678" y="482805"/>
                </a:lnTo>
                <a:lnTo>
                  <a:pt x="179705" y="489877"/>
                </a:lnTo>
                <a:lnTo>
                  <a:pt x="179705" y="489038"/>
                </a:lnTo>
                <a:lnTo>
                  <a:pt x="144678" y="496110"/>
                </a:lnTo>
                <a:lnTo>
                  <a:pt x="116073" y="515394"/>
                </a:lnTo>
                <a:lnTo>
                  <a:pt x="96785" y="543999"/>
                </a:lnTo>
                <a:lnTo>
                  <a:pt x="89712" y="579031"/>
                </a:lnTo>
                <a:lnTo>
                  <a:pt x="90004" y="888072"/>
                </a:lnTo>
                <a:lnTo>
                  <a:pt x="82931" y="923099"/>
                </a:lnTo>
                <a:lnTo>
                  <a:pt x="63642" y="951704"/>
                </a:lnTo>
                <a:lnTo>
                  <a:pt x="35033" y="970992"/>
                </a:lnTo>
                <a:lnTo>
                  <a:pt x="0" y="9780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1A974CA0-1AD5-3647-8809-AB4A44265569}"/>
              </a:ext>
            </a:extLst>
          </p:cNvPr>
          <p:cNvSpPr txBox="1"/>
          <p:nvPr/>
        </p:nvSpPr>
        <p:spPr>
          <a:xfrm>
            <a:off x="6142038" y="3659927"/>
            <a:ext cx="3835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92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Igor  Anso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endParaRPr sz="1000">
              <a:latin typeface="Arial"/>
              <a:cs typeface="Arial"/>
            </a:endParaRPr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EF179BF4-A5F1-2141-AA57-3CC7B1653294}"/>
              </a:ext>
            </a:extLst>
          </p:cNvPr>
          <p:cNvSpPr/>
          <p:nvPr/>
        </p:nvSpPr>
        <p:spPr>
          <a:xfrm>
            <a:off x="1397090" y="6870834"/>
            <a:ext cx="4244975" cy="288290"/>
          </a:xfrm>
          <a:custGeom>
            <a:avLst/>
            <a:gdLst/>
            <a:ahLst/>
            <a:cxnLst/>
            <a:rect l="l" t="t" r="r" b="b"/>
            <a:pathLst>
              <a:path w="4244975" h="288290">
                <a:moveTo>
                  <a:pt x="417292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4172927" y="287997"/>
                </a:lnTo>
                <a:lnTo>
                  <a:pt x="4200884" y="282317"/>
                </a:lnTo>
                <a:lnTo>
                  <a:pt x="4223781" y="266849"/>
                </a:lnTo>
                <a:lnTo>
                  <a:pt x="4239254" y="243956"/>
                </a:lnTo>
                <a:lnTo>
                  <a:pt x="4244936" y="216001"/>
                </a:lnTo>
                <a:lnTo>
                  <a:pt x="4244936" y="71996"/>
                </a:lnTo>
                <a:lnTo>
                  <a:pt x="4239254" y="44041"/>
                </a:lnTo>
                <a:lnTo>
                  <a:pt x="4223781" y="21148"/>
                </a:lnTo>
                <a:lnTo>
                  <a:pt x="4200884" y="5680"/>
                </a:lnTo>
                <a:lnTo>
                  <a:pt x="417292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88F0046D-B784-D94F-99E0-A04D7D5B1CB7}"/>
              </a:ext>
            </a:extLst>
          </p:cNvPr>
          <p:cNvSpPr txBox="1"/>
          <p:nvPr/>
        </p:nvSpPr>
        <p:spPr>
          <a:xfrm>
            <a:off x="3199641" y="6921365"/>
            <a:ext cx="632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Cible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large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78" name="object 78">
            <a:extLst>
              <a:ext uri="{FF2B5EF4-FFF2-40B4-BE49-F238E27FC236}">
                <a16:creationId xmlns:a16="http://schemas.microsoft.com/office/drawing/2014/main" id="{04CCF451-4311-0743-90B0-111A75034202}"/>
              </a:ext>
            </a:extLst>
          </p:cNvPr>
          <p:cNvSpPr/>
          <p:nvPr/>
        </p:nvSpPr>
        <p:spPr>
          <a:xfrm>
            <a:off x="1397083" y="7702454"/>
            <a:ext cx="4244975" cy="288290"/>
          </a:xfrm>
          <a:custGeom>
            <a:avLst/>
            <a:gdLst/>
            <a:ahLst/>
            <a:cxnLst/>
            <a:rect l="l" t="t" r="r" b="b"/>
            <a:pathLst>
              <a:path w="4244975" h="288290">
                <a:moveTo>
                  <a:pt x="4172940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4172940" y="287997"/>
                </a:lnTo>
                <a:lnTo>
                  <a:pt x="4200890" y="282317"/>
                </a:lnTo>
                <a:lnTo>
                  <a:pt x="4223783" y="266849"/>
                </a:lnTo>
                <a:lnTo>
                  <a:pt x="4239254" y="243956"/>
                </a:lnTo>
                <a:lnTo>
                  <a:pt x="4244936" y="216001"/>
                </a:lnTo>
                <a:lnTo>
                  <a:pt x="4244936" y="72009"/>
                </a:lnTo>
                <a:lnTo>
                  <a:pt x="4239254" y="44046"/>
                </a:lnTo>
                <a:lnTo>
                  <a:pt x="4223783" y="21150"/>
                </a:lnTo>
                <a:lnTo>
                  <a:pt x="4200890" y="5681"/>
                </a:lnTo>
                <a:lnTo>
                  <a:pt x="417294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3F76D3EB-9C2F-7047-9E35-F9297FF2DA0E}"/>
              </a:ext>
            </a:extLst>
          </p:cNvPr>
          <p:cNvSpPr/>
          <p:nvPr/>
        </p:nvSpPr>
        <p:spPr>
          <a:xfrm>
            <a:off x="1397095" y="7282930"/>
            <a:ext cx="4244975" cy="288290"/>
          </a:xfrm>
          <a:custGeom>
            <a:avLst/>
            <a:gdLst/>
            <a:ahLst/>
            <a:cxnLst/>
            <a:rect l="l" t="t" r="r" b="b"/>
            <a:pathLst>
              <a:path w="4244975" h="288290">
                <a:moveTo>
                  <a:pt x="4172915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4172915" y="287997"/>
                </a:lnTo>
                <a:lnTo>
                  <a:pt x="4200872" y="282317"/>
                </a:lnTo>
                <a:lnTo>
                  <a:pt x="4223769" y="266849"/>
                </a:lnTo>
                <a:lnTo>
                  <a:pt x="4239241" y="243956"/>
                </a:lnTo>
                <a:lnTo>
                  <a:pt x="4244924" y="216001"/>
                </a:lnTo>
                <a:lnTo>
                  <a:pt x="4244924" y="72009"/>
                </a:lnTo>
                <a:lnTo>
                  <a:pt x="4239241" y="44051"/>
                </a:lnTo>
                <a:lnTo>
                  <a:pt x="4223769" y="21155"/>
                </a:lnTo>
                <a:lnTo>
                  <a:pt x="4200872" y="5682"/>
                </a:lnTo>
                <a:lnTo>
                  <a:pt x="417291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ECA4F0C2-542A-8C4B-8EEA-AC46189B92FA}"/>
              </a:ext>
            </a:extLst>
          </p:cNvPr>
          <p:cNvSpPr txBox="1"/>
          <p:nvPr/>
        </p:nvSpPr>
        <p:spPr>
          <a:xfrm>
            <a:off x="2427823" y="7321348"/>
            <a:ext cx="217678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Stratégies de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DAS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M.</a:t>
            </a:r>
            <a:r>
              <a:rPr sz="11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Porter</a:t>
            </a:r>
            <a:endParaRPr sz="1150">
              <a:latin typeface="Arial"/>
              <a:cs typeface="Arial"/>
            </a:endParaRPr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0840D05E-09FD-454A-A216-C13ED07D41EA}"/>
              </a:ext>
            </a:extLst>
          </p:cNvPr>
          <p:cNvSpPr txBox="1"/>
          <p:nvPr/>
        </p:nvSpPr>
        <p:spPr>
          <a:xfrm>
            <a:off x="427691" y="7752987"/>
            <a:ext cx="3788410" cy="1082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53695" algn="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Cible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étroite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R="385445" algn="r">
              <a:lnSpc>
                <a:spcPct val="100000"/>
              </a:lnSpc>
              <a:spcBef>
                <a:spcPts val="67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Focalisation</a:t>
            </a:r>
            <a:endParaRPr sz="900">
              <a:latin typeface="Arial"/>
              <a:cs typeface="Arial"/>
            </a:endParaRPr>
          </a:p>
          <a:p>
            <a:pPr marL="2390775" algn="ctr">
              <a:lnSpc>
                <a:spcPct val="100000"/>
              </a:lnSpc>
              <a:tabLst>
                <a:tab pos="3055620" algn="l"/>
                <a:tab pos="3214370" algn="l"/>
              </a:tabLst>
            </a:pP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Avantages	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modalités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développement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469D4148-FA34-9C4F-88E2-A686E93BB7DF}"/>
              </a:ext>
            </a:extLst>
          </p:cNvPr>
          <p:cNvSpPr/>
          <p:nvPr/>
        </p:nvSpPr>
        <p:spPr>
          <a:xfrm>
            <a:off x="2544647" y="8125158"/>
            <a:ext cx="1950085" cy="360045"/>
          </a:xfrm>
          <a:custGeom>
            <a:avLst/>
            <a:gdLst/>
            <a:ahLst/>
            <a:cxnLst/>
            <a:rect l="l" t="t" r="r" b="b"/>
            <a:pathLst>
              <a:path w="1950085" h="360045">
                <a:moveTo>
                  <a:pt x="0" y="287997"/>
                </a:moveTo>
                <a:lnTo>
                  <a:pt x="5680" y="315952"/>
                </a:lnTo>
                <a:lnTo>
                  <a:pt x="21148" y="338845"/>
                </a:lnTo>
                <a:lnTo>
                  <a:pt x="44041" y="354313"/>
                </a:lnTo>
                <a:lnTo>
                  <a:pt x="71996" y="359994"/>
                </a:lnTo>
                <a:lnTo>
                  <a:pt x="1877796" y="359994"/>
                </a:lnTo>
                <a:lnTo>
                  <a:pt x="1905759" y="354313"/>
                </a:lnTo>
                <a:lnTo>
                  <a:pt x="1928655" y="338845"/>
                </a:lnTo>
                <a:lnTo>
                  <a:pt x="1944124" y="315952"/>
                </a:lnTo>
                <a:lnTo>
                  <a:pt x="1949805" y="287997"/>
                </a:lnTo>
                <a:lnTo>
                  <a:pt x="1949805" y="71996"/>
                </a:lnTo>
                <a:lnTo>
                  <a:pt x="1944124" y="44041"/>
                </a:lnTo>
                <a:lnTo>
                  <a:pt x="1928655" y="21148"/>
                </a:lnTo>
                <a:lnTo>
                  <a:pt x="1905759" y="5680"/>
                </a:lnTo>
                <a:lnTo>
                  <a:pt x="1877796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87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>
            <a:extLst>
              <a:ext uri="{FF2B5EF4-FFF2-40B4-BE49-F238E27FC236}">
                <a16:creationId xmlns:a16="http://schemas.microsoft.com/office/drawing/2014/main" id="{9D32BCAE-4610-AE43-8B6F-AB4AFAD9B2B7}"/>
              </a:ext>
            </a:extLst>
          </p:cNvPr>
          <p:cNvSpPr/>
          <p:nvPr/>
        </p:nvSpPr>
        <p:spPr>
          <a:xfrm>
            <a:off x="363175" y="9023467"/>
            <a:ext cx="6436995" cy="288290"/>
          </a:xfrm>
          <a:custGeom>
            <a:avLst/>
            <a:gdLst/>
            <a:ahLst/>
            <a:cxnLst/>
            <a:rect l="l" t="t" r="r" b="b"/>
            <a:pathLst>
              <a:path w="6436995" h="288290">
                <a:moveTo>
                  <a:pt x="6363487" y="0"/>
                </a:moveTo>
                <a:lnTo>
                  <a:pt x="73291" y="0"/>
                </a:lnTo>
                <a:lnTo>
                  <a:pt x="44834" y="5680"/>
                </a:lnTo>
                <a:lnTo>
                  <a:pt x="21529" y="21148"/>
                </a:lnTo>
                <a:lnTo>
                  <a:pt x="5783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783" y="243956"/>
                </a:lnTo>
                <a:lnTo>
                  <a:pt x="21529" y="266849"/>
                </a:lnTo>
                <a:lnTo>
                  <a:pt x="44834" y="282317"/>
                </a:lnTo>
                <a:lnTo>
                  <a:pt x="73291" y="287997"/>
                </a:lnTo>
                <a:lnTo>
                  <a:pt x="6363487" y="287997"/>
                </a:lnTo>
                <a:lnTo>
                  <a:pt x="6391954" y="282317"/>
                </a:lnTo>
                <a:lnTo>
                  <a:pt x="6415266" y="266849"/>
                </a:lnTo>
                <a:lnTo>
                  <a:pt x="6431019" y="243956"/>
                </a:lnTo>
                <a:lnTo>
                  <a:pt x="6436804" y="216001"/>
                </a:lnTo>
                <a:lnTo>
                  <a:pt x="6436804" y="71996"/>
                </a:lnTo>
                <a:lnTo>
                  <a:pt x="6431019" y="44041"/>
                </a:lnTo>
                <a:lnTo>
                  <a:pt x="6415266" y="21148"/>
                </a:lnTo>
                <a:lnTo>
                  <a:pt x="6391954" y="5680"/>
                </a:lnTo>
                <a:lnTo>
                  <a:pt x="636348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54BDBDBF-4D49-944E-9EAC-3322F27FA472}"/>
              </a:ext>
            </a:extLst>
          </p:cNvPr>
          <p:cNvSpPr txBox="1"/>
          <p:nvPr/>
        </p:nvSpPr>
        <p:spPr>
          <a:xfrm>
            <a:off x="2155710" y="9061884"/>
            <a:ext cx="285051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Modalités de développement</a:t>
            </a:r>
            <a:r>
              <a:rPr sz="11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stratégique</a:t>
            </a:r>
            <a:endParaRPr sz="1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37277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3F58BAF-D812-3A44-88CB-2220198F40A3}"/>
              </a:ext>
            </a:extLst>
          </p:cNvPr>
          <p:cNvSpPr txBox="1"/>
          <p:nvPr/>
        </p:nvSpPr>
        <p:spPr>
          <a:xfrm>
            <a:off x="1731225" y="6407455"/>
            <a:ext cx="1283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Domination par les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coûts</a:t>
            </a:r>
            <a:endParaRPr sz="900">
              <a:latin typeface="Arial"/>
              <a:cs typeface="Arial"/>
            </a:endParaRPr>
          </a:p>
          <a:p>
            <a:pPr marL="22860">
              <a:lnSpc>
                <a:spcPct val="100000"/>
              </a:lnSpc>
              <a:tabLst>
                <a:tab pos="688340" algn="l"/>
                <a:tab pos="847090" algn="l"/>
              </a:tabLst>
            </a:pP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Avantages	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618BEB9D-D3DB-614D-88F6-11B176DAE46E}"/>
              </a:ext>
            </a:extLst>
          </p:cNvPr>
          <p:cNvSpPr/>
          <p:nvPr/>
        </p:nvSpPr>
        <p:spPr>
          <a:xfrm>
            <a:off x="1400258" y="6381427"/>
            <a:ext cx="1948814" cy="360045"/>
          </a:xfrm>
          <a:custGeom>
            <a:avLst/>
            <a:gdLst/>
            <a:ahLst/>
            <a:cxnLst/>
            <a:rect l="l" t="t" r="r" b="b"/>
            <a:pathLst>
              <a:path w="1948814" h="360045">
                <a:moveTo>
                  <a:pt x="0" y="287997"/>
                </a:moveTo>
                <a:lnTo>
                  <a:pt x="5041" y="315952"/>
                </a:lnTo>
                <a:lnTo>
                  <a:pt x="18767" y="338845"/>
                </a:lnTo>
                <a:lnTo>
                  <a:pt x="39079" y="354313"/>
                </a:lnTo>
                <a:lnTo>
                  <a:pt x="63881" y="359994"/>
                </a:lnTo>
                <a:lnTo>
                  <a:pt x="1884565" y="359994"/>
                </a:lnTo>
                <a:lnTo>
                  <a:pt x="1909372" y="354313"/>
                </a:lnTo>
                <a:lnTo>
                  <a:pt x="1929684" y="338845"/>
                </a:lnTo>
                <a:lnTo>
                  <a:pt x="1943406" y="315952"/>
                </a:lnTo>
                <a:lnTo>
                  <a:pt x="1948446" y="287997"/>
                </a:lnTo>
                <a:lnTo>
                  <a:pt x="1948446" y="71996"/>
                </a:lnTo>
                <a:lnTo>
                  <a:pt x="1943406" y="44041"/>
                </a:lnTo>
                <a:lnTo>
                  <a:pt x="1929684" y="21148"/>
                </a:lnTo>
                <a:lnTo>
                  <a:pt x="1909372" y="5680"/>
                </a:lnTo>
                <a:lnTo>
                  <a:pt x="1884565" y="0"/>
                </a:lnTo>
                <a:lnTo>
                  <a:pt x="63881" y="0"/>
                </a:lnTo>
                <a:lnTo>
                  <a:pt x="39079" y="5680"/>
                </a:lnTo>
                <a:lnTo>
                  <a:pt x="18767" y="21148"/>
                </a:lnTo>
                <a:lnTo>
                  <a:pt x="5041" y="44041"/>
                </a:lnTo>
                <a:lnTo>
                  <a:pt x="0" y="71996"/>
                </a:lnTo>
                <a:lnTo>
                  <a:pt x="0" y="287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F6B1297B-DE70-B144-8693-9075C3EAE76A}"/>
              </a:ext>
            </a:extLst>
          </p:cNvPr>
          <p:cNvSpPr txBox="1"/>
          <p:nvPr/>
        </p:nvSpPr>
        <p:spPr>
          <a:xfrm>
            <a:off x="4033727" y="6407455"/>
            <a:ext cx="1262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Différenciation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8196B89F-63C4-6445-BB61-4642674DE991}"/>
              </a:ext>
            </a:extLst>
          </p:cNvPr>
          <p:cNvSpPr/>
          <p:nvPr/>
        </p:nvSpPr>
        <p:spPr>
          <a:xfrm>
            <a:off x="3692211" y="6381427"/>
            <a:ext cx="1950085" cy="360045"/>
          </a:xfrm>
          <a:custGeom>
            <a:avLst/>
            <a:gdLst/>
            <a:ahLst/>
            <a:cxnLst/>
            <a:rect l="l" t="t" r="r" b="b"/>
            <a:pathLst>
              <a:path w="1950085" h="360045">
                <a:moveTo>
                  <a:pt x="0" y="287997"/>
                </a:moveTo>
                <a:lnTo>
                  <a:pt x="5680" y="315952"/>
                </a:lnTo>
                <a:lnTo>
                  <a:pt x="21148" y="338845"/>
                </a:lnTo>
                <a:lnTo>
                  <a:pt x="44041" y="354313"/>
                </a:lnTo>
                <a:lnTo>
                  <a:pt x="71996" y="359994"/>
                </a:lnTo>
                <a:lnTo>
                  <a:pt x="1877809" y="359994"/>
                </a:lnTo>
                <a:lnTo>
                  <a:pt x="1905764" y="354313"/>
                </a:lnTo>
                <a:lnTo>
                  <a:pt x="1928656" y="338845"/>
                </a:lnTo>
                <a:lnTo>
                  <a:pt x="1944124" y="315952"/>
                </a:lnTo>
                <a:lnTo>
                  <a:pt x="1949805" y="287997"/>
                </a:lnTo>
                <a:lnTo>
                  <a:pt x="1949805" y="71996"/>
                </a:lnTo>
                <a:lnTo>
                  <a:pt x="1944124" y="44041"/>
                </a:lnTo>
                <a:lnTo>
                  <a:pt x="1928656" y="21148"/>
                </a:lnTo>
                <a:lnTo>
                  <a:pt x="1905764" y="5680"/>
                </a:lnTo>
                <a:lnTo>
                  <a:pt x="187780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87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B88D8F7D-2D83-0C4F-B1F0-DB2F2AE933D8}"/>
              </a:ext>
            </a:extLst>
          </p:cNvPr>
          <p:cNvSpPr/>
          <p:nvPr/>
        </p:nvSpPr>
        <p:spPr>
          <a:xfrm>
            <a:off x="3533979" y="7224908"/>
            <a:ext cx="0" cy="411480"/>
          </a:xfrm>
          <a:custGeom>
            <a:avLst/>
            <a:gdLst/>
            <a:ahLst/>
            <a:cxnLst/>
            <a:rect l="l" t="t" r="r" b="b"/>
            <a:pathLst>
              <a:path h="411479">
                <a:moveTo>
                  <a:pt x="0" y="4114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051DE91D-10FC-4E47-8084-8E2092FB6AF5}"/>
              </a:ext>
            </a:extLst>
          </p:cNvPr>
          <p:cNvSpPr/>
          <p:nvPr/>
        </p:nvSpPr>
        <p:spPr>
          <a:xfrm>
            <a:off x="3471686" y="763545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0176EE51-7D3F-084C-92A9-280EB339AE14}"/>
              </a:ext>
            </a:extLst>
          </p:cNvPr>
          <p:cNvSpPr/>
          <p:nvPr/>
        </p:nvSpPr>
        <p:spPr>
          <a:xfrm>
            <a:off x="3471686" y="71588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FD04A183-32BB-934E-9E67-FF0D477549C6}"/>
              </a:ext>
            </a:extLst>
          </p:cNvPr>
          <p:cNvSpPr/>
          <p:nvPr/>
        </p:nvSpPr>
        <p:spPr>
          <a:xfrm>
            <a:off x="3519552" y="7935377"/>
            <a:ext cx="0" cy="123189"/>
          </a:xfrm>
          <a:custGeom>
            <a:avLst/>
            <a:gdLst/>
            <a:ahLst/>
            <a:cxnLst/>
            <a:rect l="l" t="t" r="r" b="b"/>
            <a:pathLst>
              <a:path h="123190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F8F29282-FE27-BA44-BD7B-CA62C91352B6}"/>
              </a:ext>
            </a:extLst>
          </p:cNvPr>
          <p:cNvSpPr/>
          <p:nvPr/>
        </p:nvSpPr>
        <p:spPr>
          <a:xfrm>
            <a:off x="3457258" y="805725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EC6D1FF5-D0ED-614F-9DE4-69D08F132258}"/>
              </a:ext>
            </a:extLst>
          </p:cNvPr>
          <p:cNvSpPr/>
          <p:nvPr/>
        </p:nvSpPr>
        <p:spPr>
          <a:xfrm>
            <a:off x="1104291" y="9637487"/>
            <a:ext cx="0" cy="123189"/>
          </a:xfrm>
          <a:custGeom>
            <a:avLst/>
            <a:gdLst/>
            <a:ahLst/>
            <a:cxnLst/>
            <a:rect l="l" t="t" r="r" b="b"/>
            <a:pathLst>
              <a:path h="123190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5859AB5C-9127-174C-928B-802C2EFB5A98}"/>
              </a:ext>
            </a:extLst>
          </p:cNvPr>
          <p:cNvSpPr/>
          <p:nvPr/>
        </p:nvSpPr>
        <p:spPr>
          <a:xfrm>
            <a:off x="1041998" y="975936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946058F0-37DC-2448-BF19-A6166D5FE062}"/>
              </a:ext>
            </a:extLst>
          </p:cNvPr>
          <p:cNvSpPr/>
          <p:nvPr/>
        </p:nvSpPr>
        <p:spPr>
          <a:xfrm>
            <a:off x="2785459" y="9637487"/>
            <a:ext cx="0" cy="123189"/>
          </a:xfrm>
          <a:custGeom>
            <a:avLst/>
            <a:gdLst/>
            <a:ahLst/>
            <a:cxnLst/>
            <a:rect l="l" t="t" r="r" b="b"/>
            <a:pathLst>
              <a:path h="123190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0409BBC6-9E4E-754A-B1E5-44B2629B8B14}"/>
              </a:ext>
            </a:extLst>
          </p:cNvPr>
          <p:cNvSpPr/>
          <p:nvPr/>
        </p:nvSpPr>
        <p:spPr>
          <a:xfrm>
            <a:off x="2723165" y="975936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9DB53AC3-6EAF-324B-8962-301CB650B31E}"/>
              </a:ext>
            </a:extLst>
          </p:cNvPr>
          <p:cNvSpPr/>
          <p:nvPr/>
        </p:nvSpPr>
        <p:spPr>
          <a:xfrm>
            <a:off x="2785459" y="9237622"/>
            <a:ext cx="0" cy="123189"/>
          </a:xfrm>
          <a:custGeom>
            <a:avLst/>
            <a:gdLst/>
            <a:ahLst/>
            <a:cxnLst/>
            <a:rect l="l" t="t" r="r" b="b"/>
            <a:pathLst>
              <a:path h="123190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6118F78E-942A-B645-B25E-1AC878045CF9}"/>
              </a:ext>
            </a:extLst>
          </p:cNvPr>
          <p:cNvSpPr/>
          <p:nvPr/>
        </p:nvSpPr>
        <p:spPr>
          <a:xfrm>
            <a:off x="2723165" y="935950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134D30AF-155A-9843-8145-1E82D003CAB8}"/>
              </a:ext>
            </a:extLst>
          </p:cNvPr>
          <p:cNvSpPr/>
          <p:nvPr/>
        </p:nvSpPr>
        <p:spPr>
          <a:xfrm>
            <a:off x="4447599" y="9637487"/>
            <a:ext cx="0" cy="123189"/>
          </a:xfrm>
          <a:custGeom>
            <a:avLst/>
            <a:gdLst/>
            <a:ahLst/>
            <a:cxnLst/>
            <a:rect l="l" t="t" r="r" b="b"/>
            <a:pathLst>
              <a:path h="123190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924080C8-4AB2-EB4B-92A1-345FEDF62141}"/>
              </a:ext>
            </a:extLst>
          </p:cNvPr>
          <p:cNvSpPr/>
          <p:nvPr/>
        </p:nvSpPr>
        <p:spPr>
          <a:xfrm>
            <a:off x="4385306" y="975936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314F62B8-907C-2B46-AFD0-666052FB45D5}"/>
              </a:ext>
            </a:extLst>
          </p:cNvPr>
          <p:cNvSpPr/>
          <p:nvPr/>
        </p:nvSpPr>
        <p:spPr>
          <a:xfrm>
            <a:off x="4257323" y="6773288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90">
                <a:moveTo>
                  <a:pt x="0" y="161213"/>
                </a:moveTo>
                <a:lnTo>
                  <a:pt x="34978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DE5ACC69-777E-C249-9FBB-5CE3FE8360F6}"/>
              </a:ext>
            </a:extLst>
          </p:cNvPr>
          <p:cNvSpPr/>
          <p:nvPr/>
        </p:nvSpPr>
        <p:spPr>
          <a:xfrm>
            <a:off x="4580196" y="6717108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5" h="113665">
                <a:moveTo>
                  <a:pt x="0" y="0"/>
                </a:moveTo>
                <a:lnTo>
                  <a:pt x="52146" y="113131"/>
                </a:lnTo>
                <a:lnTo>
                  <a:pt x="86918" y="28524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CDD1953A-58F6-AE4D-82CD-ECE28098EBDE}"/>
              </a:ext>
            </a:extLst>
          </p:cNvPr>
          <p:cNvSpPr/>
          <p:nvPr/>
        </p:nvSpPr>
        <p:spPr>
          <a:xfrm>
            <a:off x="2434493" y="6773288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90">
                <a:moveTo>
                  <a:pt x="349783" y="1612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E8046792-0202-1542-B1B8-09F4B0D0DC98}"/>
              </a:ext>
            </a:extLst>
          </p:cNvPr>
          <p:cNvSpPr/>
          <p:nvPr/>
        </p:nvSpPr>
        <p:spPr>
          <a:xfrm>
            <a:off x="2374483" y="6717108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5">
                <a:moveTo>
                  <a:pt x="86918" y="0"/>
                </a:moveTo>
                <a:lnTo>
                  <a:pt x="0" y="28524"/>
                </a:lnTo>
                <a:lnTo>
                  <a:pt x="34772" y="113131"/>
                </a:lnTo>
                <a:lnTo>
                  <a:pt x="869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9E9D9561-EEBB-3D44-8D6B-EF46355950EB}"/>
              </a:ext>
            </a:extLst>
          </p:cNvPr>
          <p:cNvSpPr/>
          <p:nvPr/>
        </p:nvSpPr>
        <p:spPr>
          <a:xfrm>
            <a:off x="1816799" y="3838641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1227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7B382C53-723F-1B43-ACB6-DE5EB55DD7E3}"/>
              </a:ext>
            </a:extLst>
          </p:cNvPr>
          <p:cNvSpPr/>
          <p:nvPr/>
        </p:nvSpPr>
        <p:spPr>
          <a:xfrm>
            <a:off x="1754506" y="37725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9E5FE7F4-5AC3-9B4D-B8CB-5C2153B07B55}"/>
              </a:ext>
            </a:extLst>
          </p:cNvPr>
          <p:cNvSpPr/>
          <p:nvPr/>
        </p:nvSpPr>
        <p:spPr>
          <a:xfrm>
            <a:off x="918404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4" h="161289">
                <a:moveTo>
                  <a:pt x="349783" y="1612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06D20771-1DC8-1E4D-AF2D-ACCA6CF7E6BE}"/>
              </a:ext>
            </a:extLst>
          </p:cNvPr>
          <p:cNvSpPr/>
          <p:nvPr/>
        </p:nvSpPr>
        <p:spPr>
          <a:xfrm>
            <a:off x="858394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86918" y="0"/>
                </a:moveTo>
                <a:lnTo>
                  <a:pt x="0" y="28524"/>
                </a:lnTo>
                <a:lnTo>
                  <a:pt x="34772" y="113131"/>
                </a:lnTo>
                <a:lnTo>
                  <a:pt x="869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AAD003CC-004F-2C4D-B045-AE27DBABC8AF}"/>
              </a:ext>
            </a:extLst>
          </p:cNvPr>
          <p:cNvSpPr/>
          <p:nvPr/>
        </p:nvSpPr>
        <p:spPr>
          <a:xfrm>
            <a:off x="2358325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89">
                <a:moveTo>
                  <a:pt x="0" y="161213"/>
                </a:moveTo>
                <a:lnTo>
                  <a:pt x="34978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49EB0568-878B-D54B-A846-85BA9BF46667}"/>
              </a:ext>
            </a:extLst>
          </p:cNvPr>
          <p:cNvSpPr/>
          <p:nvPr/>
        </p:nvSpPr>
        <p:spPr>
          <a:xfrm>
            <a:off x="2681198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0" y="0"/>
                </a:moveTo>
                <a:lnTo>
                  <a:pt x="52146" y="113131"/>
                </a:lnTo>
                <a:lnTo>
                  <a:pt x="86918" y="28524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6AB16BBD-A2AC-FA47-93E4-F32885705757}"/>
              </a:ext>
            </a:extLst>
          </p:cNvPr>
          <p:cNvSpPr/>
          <p:nvPr/>
        </p:nvSpPr>
        <p:spPr>
          <a:xfrm>
            <a:off x="1816799" y="4384715"/>
            <a:ext cx="0" cy="450215"/>
          </a:xfrm>
          <a:custGeom>
            <a:avLst/>
            <a:gdLst/>
            <a:ahLst/>
            <a:cxnLst/>
            <a:rect l="l" t="t" r="r" b="b"/>
            <a:pathLst>
              <a:path h="450214">
                <a:moveTo>
                  <a:pt x="0" y="4501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CB29381C-F388-5248-B5C4-5F66648B99A7}"/>
              </a:ext>
            </a:extLst>
          </p:cNvPr>
          <p:cNvSpPr/>
          <p:nvPr/>
        </p:nvSpPr>
        <p:spPr>
          <a:xfrm>
            <a:off x="1754506" y="483391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B17AC189-0C20-484D-A6FD-DC04F7834516}"/>
              </a:ext>
            </a:extLst>
          </p:cNvPr>
          <p:cNvSpPr/>
          <p:nvPr/>
        </p:nvSpPr>
        <p:spPr>
          <a:xfrm>
            <a:off x="1754506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E2D8DBF3-56F0-014F-9B71-35DC3154852D}"/>
              </a:ext>
            </a:extLst>
          </p:cNvPr>
          <p:cNvSpPr/>
          <p:nvPr/>
        </p:nvSpPr>
        <p:spPr>
          <a:xfrm>
            <a:off x="5084145" y="4384715"/>
            <a:ext cx="0" cy="450215"/>
          </a:xfrm>
          <a:custGeom>
            <a:avLst/>
            <a:gdLst/>
            <a:ahLst/>
            <a:cxnLst/>
            <a:rect l="l" t="t" r="r" b="b"/>
            <a:pathLst>
              <a:path h="450214">
                <a:moveTo>
                  <a:pt x="0" y="4501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6C3DDD17-2BDC-E24E-AE30-364B87438C43}"/>
              </a:ext>
            </a:extLst>
          </p:cNvPr>
          <p:cNvSpPr/>
          <p:nvPr/>
        </p:nvSpPr>
        <p:spPr>
          <a:xfrm>
            <a:off x="5021851" y="483391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D8909A9F-A1DE-5647-83A8-A07327B90D48}"/>
              </a:ext>
            </a:extLst>
          </p:cNvPr>
          <p:cNvSpPr/>
          <p:nvPr/>
        </p:nvSpPr>
        <p:spPr>
          <a:xfrm>
            <a:off x="5021851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9E7963A8-83B6-1140-9EE4-BE2FBE617DC4}"/>
              </a:ext>
            </a:extLst>
          </p:cNvPr>
          <p:cNvSpPr/>
          <p:nvPr/>
        </p:nvSpPr>
        <p:spPr>
          <a:xfrm>
            <a:off x="4083507" y="4123434"/>
            <a:ext cx="162560" cy="0"/>
          </a:xfrm>
          <a:custGeom>
            <a:avLst/>
            <a:gdLst/>
            <a:ahLst/>
            <a:cxnLst/>
            <a:rect l="l" t="t" r="r" b="b"/>
            <a:pathLst>
              <a:path w="162560">
                <a:moveTo>
                  <a:pt x="0" y="0"/>
                </a:moveTo>
                <a:lnTo>
                  <a:pt x="16239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39463609-BAC6-9041-85D8-E340BC0B039E}"/>
              </a:ext>
            </a:extLst>
          </p:cNvPr>
          <p:cNvSpPr/>
          <p:nvPr/>
        </p:nvSpPr>
        <p:spPr>
          <a:xfrm>
            <a:off x="4244980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5FB27249-543D-1348-8522-EDF46DF56EC5}"/>
              </a:ext>
            </a:extLst>
          </p:cNvPr>
          <p:cNvSpPr/>
          <p:nvPr/>
        </p:nvSpPr>
        <p:spPr>
          <a:xfrm>
            <a:off x="2590471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66992" y="0"/>
                </a:moveTo>
                <a:lnTo>
                  <a:pt x="0" y="62293"/>
                </a:lnTo>
                <a:lnTo>
                  <a:pt x="66992" y="124586"/>
                </a:lnTo>
                <a:lnTo>
                  <a:pt x="6699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8887A91C-1F7D-6549-86D3-CE0FD1E3AEFE}"/>
              </a:ext>
            </a:extLst>
          </p:cNvPr>
          <p:cNvSpPr/>
          <p:nvPr/>
        </p:nvSpPr>
        <p:spPr>
          <a:xfrm>
            <a:off x="4244980" y="5018617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72D6315E-B961-8348-A15D-5D4635010E2A}"/>
              </a:ext>
            </a:extLst>
          </p:cNvPr>
          <p:cNvSpPr/>
          <p:nvPr/>
        </p:nvSpPr>
        <p:spPr>
          <a:xfrm>
            <a:off x="2590471" y="5018617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66992" y="0"/>
                </a:moveTo>
                <a:lnTo>
                  <a:pt x="0" y="62293"/>
                </a:lnTo>
                <a:lnTo>
                  <a:pt x="66992" y="124586"/>
                </a:lnTo>
                <a:lnTo>
                  <a:pt x="6699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F1561E83-A485-BA44-93AE-E8C6A02A22CE}"/>
              </a:ext>
            </a:extLst>
          </p:cNvPr>
          <p:cNvSpPr/>
          <p:nvPr/>
        </p:nvSpPr>
        <p:spPr>
          <a:xfrm>
            <a:off x="360555" y="295260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74ABCDDC-EDEA-8F49-8882-A0B4B6B23105}"/>
              </a:ext>
            </a:extLst>
          </p:cNvPr>
          <p:cNvSpPr txBox="1"/>
          <p:nvPr/>
        </p:nvSpPr>
        <p:spPr>
          <a:xfrm>
            <a:off x="423527" y="2980111"/>
            <a:ext cx="2082164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stratégies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globales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E1FDF657-71A1-A742-A46C-AFA391B87466}"/>
              </a:ext>
            </a:extLst>
          </p:cNvPr>
          <p:cNvSpPr/>
          <p:nvPr/>
        </p:nvSpPr>
        <p:spPr>
          <a:xfrm>
            <a:off x="360003" y="599664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FE6A5C52-CB1D-FD4E-8379-9BEE7389B95B}"/>
              </a:ext>
            </a:extLst>
          </p:cNvPr>
          <p:cNvSpPr txBox="1"/>
          <p:nvPr/>
        </p:nvSpPr>
        <p:spPr>
          <a:xfrm>
            <a:off x="422974" y="6024151"/>
            <a:ext cx="499110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stratégies au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niveau d’un domaine d’activité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82BE6F71-BFDD-1349-88DB-030316332887}"/>
              </a:ext>
            </a:extLst>
          </p:cNvPr>
          <p:cNvSpPr/>
          <p:nvPr/>
        </p:nvSpPr>
        <p:spPr>
          <a:xfrm>
            <a:off x="364719" y="8578857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FC14B83C-A811-E743-B0A2-E8ACE9774EC2}"/>
              </a:ext>
            </a:extLst>
          </p:cNvPr>
          <p:cNvSpPr/>
          <p:nvPr/>
        </p:nvSpPr>
        <p:spPr>
          <a:xfrm>
            <a:off x="360555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382B41FD-1713-A64C-8A63-41984CDF1534}"/>
              </a:ext>
            </a:extLst>
          </p:cNvPr>
          <p:cNvSpPr txBox="1"/>
          <p:nvPr/>
        </p:nvSpPr>
        <p:spPr>
          <a:xfrm>
            <a:off x="423527" y="319538"/>
            <a:ext cx="44323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stratégiques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opérés par l’entreprise</a:t>
            </a:r>
            <a:r>
              <a:rPr sz="1600" b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étapes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 décision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67B11029-8F2A-A248-97C5-9E4721DB23F1}"/>
              </a:ext>
            </a:extLst>
          </p:cNvPr>
          <p:cNvSpPr/>
          <p:nvPr/>
        </p:nvSpPr>
        <p:spPr>
          <a:xfrm>
            <a:off x="360558" y="1474297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17285699-E458-6E4D-AFEC-1D9A15E53DE5}"/>
              </a:ext>
            </a:extLst>
          </p:cNvPr>
          <p:cNvSpPr txBox="1"/>
          <p:nvPr/>
        </p:nvSpPr>
        <p:spPr>
          <a:xfrm>
            <a:off x="429766" y="1517448"/>
            <a:ext cx="176339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4659">
              <a:lnSpc>
                <a:spcPct val="100000"/>
              </a:lnSpc>
              <a:spcBef>
                <a:spcPts val="100"/>
              </a:spcBef>
            </a:pP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Trois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étapes</a:t>
            </a:r>
            <a:endParaRPr sz="115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dans la prise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décision  (H. Simon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J.</a:t>
            </a:r>
            <a:r>
              <a:rPr sz="115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March)</a:t>
            </a:r>
            <a:endParaRPr sz="1150">
              <a:latin typeface="Arial"/>
              <a:cs typeface="Arial"/>
            </a:endParaRPr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34B26ED1-BB1E-B843-BB1E-94668AAB178F}"/>
              </a:ext>
            </a:extLst>
          </p:cNvPr>
          <p:cNvSpPr/>
          <p:nvPr/>
        </p:nvSpPr>
        <p:spPr>
          <a:xfrm>
            <a:off x="2304552" y="1474297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D96CAD83-5C94-A849-8281-4F55D3BAEC9A}"/>
              </a:ext>
            </a:extLst>
          </p:cNvPr>
          <p:cNvSpPr txBox="1"/>
          <p:nvPr/>
        </p:nvSpPr>
        <p:spPr>
          <a:xfrm>
            <a:off x="2327851" y="1552423"/>
            <a:ext cx="42983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Recensement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stratégies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possibles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Détermination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conséquences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chacune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d’elles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Choix 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meilleure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tenu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contraintes (Herbert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Simon)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E26E7337-C58E-9F4B-AD1E-DBE51710E8A1}"/>
              </a:ext>
            </a:extLst>
          </p:cNvPr>
          <p:cNvSpPr/>
          <p:nvPr/>
        </p:nvSpPr>
        <p:spPr>
          <a:xfrm>
            <a:off x="360551" y="2164312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F5155E88-7311-5A46-ACF9-4C40306F395E}"/>
              </a:ext>
            </a:extLst>
          </p:cNvPr>
          <p:cNvSpPr txBox="1"/>
          <p:nvPr/>
        </p:nvSpPr>
        <p:spPr>
          <a:xfrm>
            <a:off x="502749" y="2207463"/>
            <a:ext cx="161671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Choix entre stratégies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délibérée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émergente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(H.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Mintzberg)</a:t>
            </a:r>
            <a:endParaRPr sz="1150">
              <a:latin typeface="Arial"/>
              <a:cs typeface="Arial"/>
            </a:endParaRPr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DCB1C369-979A-4244-922E-B15953A4BC33}"/>
              </a:ext>
            </a:extLst>
          </p:cNvPr>
          <p:cNvSpPr/>
          <p:nvPr/>
        </p:nvSpPr>
        <p:spPr>
          <a:xfrm>
            <a:off x="2304552" y="2164312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3510DBD4-1EA1-2747-A0AB-E6AE4CF6E15D}"/>
              </a:ext>
            </a:extLst>
          </p:cNvPr>
          <p:cNvSpPr txBox="1"/>
          <p:nvPr/>
        </p:nvSpPr>
        <p:spPr>
          <a:xfrm>
            <a:off x="2327851" y="2242437"/>
            <a:ext cx="38112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délibérée est planifiée par 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  <a:p>
            <a:pPr marL="92075" marR="5080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émergente est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choisie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s’adapter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permanence  aux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modifications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292C3EED-D6C9-EC46-9E8E-5D2C11A13634}"/>
              </a:ext>
            </a:extLst>
          </p:cNvPr>
          <p:cNvSpPr/>
          <p:nvPr/>
        </p:nvSpPr>
        <p:spPr>
          <a:xfrm>
            <a:off x="4310140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29" h="396239">
                <a:moveTo>
                  <a:pt x="1476006" y="0"/>
                </a:moveTo>
                <a:lnTo>
                  <a:pt x="72009" y="0"/>
                </a:lnTo>
                <a:lnTo>
                  <a:pt x="44051" y="5682"/>
                </a:lnTo>
                <a:lnTo>
                  <a:pt x="21155" y="21155"/>
                </a:lnTo>
                <a:lnTo>
                  <a:pt x="5682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2" y="351957"/>
                </a:lnTo>
                <a:lnTo>
                  <a:pt x="21155" y="374850"/>
                </a:lnTo>
                <a:lnTo>
                  <a:pt x="44051" y="390317"/>
                </a:lnTo>
                <a:lnTo>
                  <a:pt x="72009" y="395998"/>
                </a:lnTo>
                <a:lnTo>
                  <a:pt x="1476006" y="395998"/>
                </a:lnTo>
                <a:lnTo>
                  <a:pt x="1503963" y="390317"/>
                </a:lnTo>
                <a:lnTo>
                  <a:pt x="1526860" y="374850"/>
                </a:lnTo>
                <a:lnTo>
                  <a:pt x="1542332" y="351957"/>
                </a:lnTo>
                <a:lnTo>
                  <a:pt x="1548015" y="324002"/>
                </a:lnTo>
                <a:lnTo>
                  <a:pt x="1548015" y="72008"/>
                </a:lnTo>
                <a:lnTo>
                  <a:pt x="1542332" y="44051"/>
                </a:lnTo>
                <a:lnTo>
                  <a:pt x="1526860" y="21155"/>
                </a:lnTo>
                <a:lnTo>
                  <a:pt x="1503963" y="5682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7AE52FE9-E602-564A-B3EC-3B1155B22277}"/>
              </a:ext>
            </a:extLst>
          </p:cNvPr>
          <p:cNvSpPr txBox="1"/>
          <p:nvPr/>
        </p:nvSpPr>
        <p:spPr>
          <a:xfrm>
            <a:off x="4451630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Diversification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D2D9C9B7-B97C-DD43-A9EE-9D20760851F9}"/>
              </a:ext>
            </a:extLst>
          </p:cNvPr>
          <p:cNvSpPr/>
          <p:nvPr/>
        </p:nvSpPr>
        <p:spPr>
          <a:xfrm>
            <a:off x="1042475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30" h="396239">
                <a:moveTo>
                  <a:pt x="147599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0" y="351957"/>
                </a:lnTo>
                <a:lnTo>
                  <a:pt x="21148" y="374850"/>
                </a:lnTo>
                <a:lnTo>
                  <a:pt x="44041" y="390317"/>
                </a:lnTo>
                <a:lnTo>
                  <a:pt x="71996" y="395998"/>
                </a:lnTo>
                <a:lnTo>
                  <a:pt x="1475994" y="395998"/>
                </a:lnTo>
                <a:lnTo>
                  <a:pt x="1503951" y="390317"/>
                </a:lnTo>
                <a:lnTo>
                  <a:pt x="1526847" y="374850"/>
                </a:lnTo>
                <a:lnTo>
                  <a:pt x="1542320" y="351957"/>
                </a:lnTo>
                <a:lnTo>
                  <a:pt x="1548003" y="324002"/>
                </a:lnTo>
                <a:lnTo>
                  <a:pt x="1548003" y="72008"/>
                </a:lnTo>
                <a:lnTo>
                  <a:pt x="1542320" y="44051"/>
                </a:lnTo>
                <a:lnTo>
                  <a:pt x="1526847" y="21155"/>
                </a:lnTo>
                <a:lnTo>
                  <a:pt x="1503951" y="5682"/>
                </a:lnTo>
                <a:lnTo>
                  <a:pt x="1475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A4FBD7F9-3875-9F4A-BBC7-354D73445C20}"/>
              </a:ext>
            </a:extLst>
          </p:cNvPr>
          <p:cNvSpPr txBox="1"/>
          <p:nvPr/>
        </p:nvSpPr>
        <p:spPr>
          <a:xfrm>
            <a:off x="1183966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Spécialisation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927BA9C3-4156-E948-8933-E613F2BCCAA6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3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52D3AAB9-5137-F447-B6BC-D846E5A8C6F1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659C752F-0416-C44A-920E-BC958C5BD1EA}"/>
              </a:ext>
            </a:extLst>
          </p:cNvPr>
          <p:cNvSpPr txBox="1"/>
          <p:nvPr/>
        </p:nvSpPr>
        <p:spPr>
          <a:xfrm>
            <a:off x="522245" y="3399416"/>
            <a:ext cx="1701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" marR="5080" indent="-22860">
              <a:lnSpc>
                <a:spcPct val="100000"/>
              </a:lnSpc>
              <a:spcBef>
                <a:spcPts val="100"/>
              </a:spcBef>
              <a:tabLst>
                <a:tab pos="888365" algn="l"/>
                <a:tab pos="100584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Pénétration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Développement 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	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produits</a:t>
            </a:r>
            <a:endParaRPr sz="900">
              <a:latin typeface="Arial"/>
              <a:cs typeface="Arial"/>
            </a:endParaRPr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3EB06AB5-FEE2-1141-A505-887DDD6926B8}"/>
              </a:ext>
            </a:extLst>
          </p:cNvPr>
          <p:cNvSpPr/>
          <p:nvPr/>
        </p:nvSpPr>
        <p:spPr>
          <a:xfrm>
            <a:off x="1333649" y="3337386"/>
            <a:ext cx="965835" cy="432434"/>
          </a:xfrm>
          <a:custGeom>
            <a:avLst/>
            <a:gdLst/>
            <a:ahLst/>
            <a:cxnLst/>
            <a:rect l="l" t="t" r="r" b="b"/>
            <a:pathLst>
              <a:path w="965835" h="432435">
                <a:moveTo>
                  <a:pt x="0" y="360006"/>
                </a:moveTo>
                <a:lnTo>
                  <a:pt x="6186" y="387961"/>
                </a:lnTo>
                <a:lnTo>
                  <a:pt x="23031" y="410854"/>
                </a:lnTo>
                <a:lnTo>
                  <a:pt x="47963" y="426322"/>
                </a:lnTo>
                <a:lnTo>
                  <a:pt x="78409" y="432003"/>
                </a:lnTo>
                <a:lnTo>
                  <a:pt x="887234" y="432003"/>
                </a:lnTo>
                <a:lnTo>
                  <a:pt x="917681" y="426322"/>
                </a:lnTo>
                <a:lnTo>
                  <a:pt x="942613" y="410854"/>
                </a:lnTo>
                <a:lnTo>
                  <a:pt x="959458" y="387961"/>
                </a:lnTo>
                <a:lnTo>
                  <a:pt x="965644" y="360006"/>
                </a:lnTo>
                <a:lnTo>
                  <a:pt x="965644" y="72008"/>
                </a:lnTo>
                <a:lnTo>
                  <a:pt x="959458" y="44051"/>
                </a:lnTo>
                <a:lnTo>
                  <a:pt x="942613" y="21155"/>
                </a:lnTo>
                <a:lnTo>
                  <a:pt x="917681" y="5682"/>
                </a:lnTo>
                <a:lnTo>
                  <a:pt x="887234" y="0"/>
                </a:lnTo>
                <a:lnTo>
                  <a:pt x="78409" y="0"/>
                </a:lnTo>
                <a:lnTo>
                  <a:pt x="47963" y="5682"/>
                </a:lnTo>
                <a:lnTo>
                  <a:pt x="23031" y="21155"/>
                </a:lnTo>
                <a:lnTo>
                  <a:pt x="6186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F37D4E3C-730E-7F41-817F-600659640E02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17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8946781E-238D-C042-87EB-2E8EBB551730}"/>
              </a:ext>
            </a:extLst>
          </p:cNvPr>
          <p:cNvSpPr txBox="1"/>
          <p:nvPr/>
        </p:nvSpPr>
        <p:spPr>
          <a:xfrm>
            <a:off x="2515355" y="3399416"/>
            <a:ext cx="565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415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Extension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769381C2-1DEC-7044-8251-D75D793B6786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21575448-79AF-A642-AE8F-AF91B42114E7}"/>
              </a:ext>
            </a:extLst>
          </p:cNvPr>
          <p:cNvSpPr/>
          <p:nvPr/>
        </p:nvSpPr>
        <p:spPr>
          <a:xfrm>
            <a:off x="4310213" y="4900905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29" h="396239">
                <a:moveTo>
                  <a:pt x="1476006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324002"/>
                </a:lnTo>
                <a:lnTo>
                  <a:pt x="5682" y="351957"/>
                </a:lnTo>
                <a:lnTo>
                  <a:pt x="21155" y="374850"/>
                </a:lnTo>
                <a:lnTo>
                  <a:pt x="44051" y="390317"/>
                </a:lnTo>
                <a:lnTo>
                  <a:pt x="72009" y="395998"/>
                </a:lnTo>
                <a:lnTo>
                  <a:pt x="1476006" y="395998"/>
                </a:lnTo>
                <a:lnTo>
                  <a:pt x="1503961" y="390317"/>
                </a:lnTo>
                <a:lnTo>
                  <a:pt x="1526854" y="374850"/>
                </a:lnTo>
                <a:lnTo>
                  <a:pt x="1542322" y="351957"/>
                </a:lnTo>
                <a:lnTo>
                  <a:pt x="1548003" y="324002"/>
                </a:lnTo>
                <a:lnTo>
                  <a:pt x="1548003" y="71996"/>
                </a:lnTo>
                <a:lnTo>
                  <a:pt x="1542322" y="44041"/>
                </a:lnTo>
                <a:lnTo>
                  <a:pt x="1526854" y="21148"/>
                </a:lnTo>
                <a:lnTo>
                  <a:pt x="1503961" y="5680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4930CE83-D0B8-E04A-9705-9B5D45E00530}"/>
              </a:ext>
            </a:extLst>
          </p:cNvPr>
          <p:cNvSpPr txBox="1"/>
          <p:nvPr/>
        </p:nvSpPr>
        <p:spPr>
          <a:xfrm>
            <a:off x="4451704" y="4936859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Externalisation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65E89657-5532-F346-B98E-5365E78FBF06}"/>
              </a:ext>
            </a:extLst>
          </p:cNvPr>
          <p:cNvSpPr/>
          <p:nvPr/>
        </p:nvSpPr>
        <p:spPr>
          <a:xfrm>
            <a:off x="1042475" y="4900905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30" h="396239">
                <a:moveTo>
                  <a:pt x="147600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24002"/>
                </a:lnTo>
                <a:lnTo>
                  <a:pt x="5680" y="351957"/>
                </a:lnTo>
                <a:lnTo>
                  <a:pt x="21148" y="374850"/>
                </a:lnTo>
                <a:lnTo>
                  <a:pt x="44041" y="390317"/>
                </a:lnTo>
                <a:lnTo>
                  <a:pt x="71996" y="395998"/>
                </a:lnTo>
                <a:lnTo>
                  <a:pt x="1476006" y="395998"/>
                </a:lnTo>
                <a:lnTo>
                  <a:pt x="1503956" y="390317"/>
                </a:lnTo>
                <a:lnTo>
                  <a:pt x="1526849" y="374850"/>
                </a:lnTo>
                <a:lnTo>
                  <a:pt x="1542320" y="351957"/>
                </a:lnTo>
                <a:lnTo>
                  <a:pt x="1548003" y="324002"/>
                </a:lnTo>
                <a:lnTo>
                  <a:pt x="1548003" y="71996"/>
                </a:lnTo>
                <a:lnTo>
                  <a:pt x="1542320" y="44041"/>
                </a:lnTo>
                <a:lnTo>
                  <a:pt x="1526849" y="21148"/>
                </a:lnTo>
                <a:lnTo>
                  <a:pt x="1503956" y="5680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A261BE9E-B483-5540-B777-065577C8A757}"/>
              </a:ext>
            </a:extLst>
          </p:cNvPr>
          <p:cNvSpPr txBox="1"/>
          <p:nvPr/>
        </p:nvSpPr>
        <p:spPr>
          <a:xfrm>
            <a:off x="1183966" y="4936859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Intégration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verticale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D60C35C5-AAFD-0945-90DE-363DD3B2CB6E}"/>
              </a:ext>
            </a:extLst>
          </p:cNvPr>
          <p:cNvSpPr txBox="1"/>
          <p:nvPr/>
        </p:nvSpPr>
        <p:spPr>
          <a:xfrm>
            <a:off x="1150075" y="5534027"/>
            <a:ext cx="3562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Amont</a:t>
            </a:r>
            <a:endParaRPr sz="900">
              <a:latin typeface="Arial"/>
              <a:cs typeface="Arial"/>
            </a:endParaRPr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1F2D7D28-F726-2F4F-8AAB-CE52B9D476EF}"/>
              </a:ext>
            </a:extLst>
          </p:cNvPr>
          <p:cNvSpPr/>
          <p:nvPr/>
        </p:nvSpPr>
        <p:spPr>
          <a:xfrm>
            <a:off x="888720" y="5489826"/>
            <a:ext cx="887094" cy="259715"/>
          </a:xfrm>
          <a:custGeom>
            <a:avLst/>
            <a:gdLst/>
            <a:ahLst/>
            <a:cxnLst/>
            <a:rect l="l" t="t" r="r" b="b"/>
            <a:pathLst>
              <a:path w="887094" h="259714">
                <a:moveTo>
                  <a:pt x="0" y="187198"/>
                </a:moveTo>
                <a:lnTo>
                  <a:pt x="5680" y="215153"/>
                </a:lnTo>
                <a:lnTo>
                  <a:pt x="21148" y="238045"/>
                </a:lnTo>
                <a:lnTo>
                  <a:pt x="44041" y="253513"/>
                </a:lnTo>
                <a:lnTo>
                  <a:pt x="71996" y="259194"/>
                </a:lnTo>
                <a:lnTo>
                  <a:pt x="814730" y="259194"/>
                </a:lnTo>
                <a:lnTo>
                  <a:pt x="842685" y="253513"/>
                </a:lnTo>
                <a:lnTo>
                  <a:pt x="865578" y="238045"/>
                </a:lnTo>
                <a:lnTo>
                  <a:pt x="881045" y="215153"/>
                </a:lnTo>
                <a:lnTo>
                  <a:pt x="886726" y="187198"/>
                </a:lnTo>
                <a:lnTo>
                  <a:pt x="886726" y="71996"/>
                </a:lnTo>
                <a:lnTo>
                  <a:pt x="881045" y="44041"/>
                </a:lnTo>
                <a:lnTo>
                  <a:pt x="865578" y="21148"/>
                </a:lnTo>
                <a:lnTo>
                  <a:pt x="842685" y="5680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8719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76648387-8AEE-7C45-9746-1070B3AA2177}"/>
              </a:ext>
            </a:extLst>
          </p:cNvPr>
          <p:cNvSpPr/>
          <p:nvPr/>
        </p:nvSpPr>
        <p:spPr>
          <a:xfrm>
            <a:off x="1042003" y="4471501"/>
            <a:ext cx="4816475" cy="288290"/>
          </a:xfrm>
          <a:custGeom>
            <a:avLst/>
            <a:gdLst/>
            <a:ahLst/>
            <a:cxnLst/>
            <a:rect l="l" t="t" r="r" b="b"/>
            <a:pathLst>
              <a:path w="4816475" h="288289">
                <a:moveTo>
                  <a:pt x="4744135" y="0"/>
                </a:moveTo>
                <a:lnTo>
                  <a:pt x="72009" y="0"/>
                </a:lnTo>
                <a:lnTo>
                  <a:pt x="44046" y="5682"/>
                </a:lnTo>
                <a:lnTo>
                  <a:pt x="21150" y="21155"/>
                </a:lnTo>
                <a:lnTo>
                  <a:pt x="5681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9" y="287997"/>
                </a:lnTo>
                <a:lnTo>
                  <a:pt x="4744135" y="287997"/>
                </a:lnTo>
                <a:lnTo>
                  <a:pt x="4772092" y="282317"/>
                </a:lnTo>
                <a:lnTo>
                  <a:pt x="4794989" y="266849"/>
                </a:lnTo>
                <a:lnTo>
                  <a:pt x="4810461" y="243956"/>
                </a:lnTo>
                <a:lnTo>
                  <a:pt x="4816144" y="216001"/>
                </a:lnTo>
                <a:lnTo>
                  <a:pt x="4816144" y="72008"/>
                </a:lnTo>
                <a:lnTo>
                  <a:pt x="4810461" y="44051"/>
                </a:lnTo>
                <a:lnTo>
                  <a:pt x="4794989" y="21155"/>
                </a:lnTo>
                <a:lnTo>
                  <a:pt x="4772092" y="5682"/>
                </a:lnTo>
                <a:lnTo>
                  <a:pt x="474413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2844BFC9-5B13-4843-A7BF-75105A4CA2B0}"/>
              </a:ext>
            </a:extLst>
          </p:cNvPr>
          <p:cNvSpPr txBox="1"/>
          <p:nvPr/>
        </p:nvSpPr>
        <p:spPr>
          <a:xfrm>
            <a:off x="2764219" y="4509918"/>
            <a:ext cx="136525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Stratégies</a:t>
            </a:r>
            <a:r>
              <a:rPr sz="115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globales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18B0A2CB-B83D-1346-8C06-6086C98A2DC2}"/>
              </a:ext>
            </a:extLst>
          </p:cNvPr>
          <p:cNvSpPr txBox="1"/>
          <p:nvPr/>
        </p:nvSpPr>
        <p:spPr>
          <a:xfrm>
            <a:off x="2173883" y="5534027"/>
            <a:ext cx="2457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val</a:t>
            </a:r>
            <a:endParaRPr sz="900">
              <a:latin typeface="Arial"/>
              <a:cs typeface="Arial"/>
            </a:endParaRPr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69EBABD1-3845-3944-B7A3-0DEFBC130E96}"/>
              </a:ext>
            </a:extLst>
          </p:cNvPr>
          <p:cNvSpPr/>
          <p:nvPr/>
        </p:nvSpPr>
        <p:spPr>
          <a:xfrm>
            <a:off x="1857499" y="5489826"/>
            <a:ext cx="887094" cy="259715"/>
          </a:xfrm>
          <a:custGeom>
            <a:avLst/>
            <a:gdLst/>
            <a:ahLst/>
            <a:cxnLst/>
            <a:rect l="l" t="t" r="r" b="b"/>
            <a:pathLst>
              <a:path w="887094" h="259714">
                <a:moveTo>
                  <a:pt x="0" y="187198"/>
                </a:moveTo>
                <a:lnTo>
                  <a:pt x="5680" y="215153"/>
                </a:lnTo>
                <a:lnTo>
                  <a:pt x="21148" y="238045"/>
                </a:lnTo>
                <a:lnTo>
                  <a:pt x="44041" y="253513"/>
                </a:lnTo>
                <a:lnTo>
                  <a:pt x="71996" y="259194"/>
                </a:lnTo>
                <a:lnTo>
                  <a:pt x="814730" y="259194"/>
                </a:lnTo>
                <a:lnTo>
                  <a:pt x="842685" y="253513"/>
                </a:lnTo>
                <a:lnTo>
                  <a:pt x="865578" y="238045"/>
                </a:lnTo>
                <a:lnTo>
                  <a:pt x="881045" y="215153"/>
                </a:lnTo>
                <a:lnTo>
                  <a:pt x="886726" y="187198"/>
                </a:lnTo>
                <a:lnTo>
                  <a:pt x="886726" y="71996"/>
                </a:lnTo>
                <a:lnTo>
                  <a:pt x="881045" y="44041"/>
                </a:lnTo>
                <a:lnTo>
                  <a:pt x="865578" y="21148"/>
                </a:lnTo>
                <a:lnTo>
                  <a:pt x="842685" y="5680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8719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252F9CC8-5523-3644-ADEB-4E893A729A39}"/>
              </a:ext>
            </a:extLst>
          </p:cNvPr>
          <p:cNvSpPr txBox="1"/>
          <p:nvPr/>
        </p:nvSpPr>
        <p:spPr>
          <a:xfrm>
            <a:off x="2643845" y="4025341"/>
            <a:ext cx="1365250" cy="1778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500" u="sng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   </a:t>
            </a:r>
            <a:r>
              <a:rPr sz="1500" u="sng" spc="-187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</a:t>
            </a:r>
            <a:r>
              <a:rPr sz="1500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500" spc="187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Choix du ou des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DAS</a:t>
            </a:r>
            <a:endParaRPr sz="900">
              <a:latin typeface="Arial"/>
              <a:cs typeface="Arial"/>
            </a:endParaRPr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4464EE67-7197-8846-BC71-34A62A99F4A6}"/>
              </a:ext>
            </a:extLst>
          </p:cNvPr>
          <p:cNvSpPr txBox="1"/>
          <p:nvPr/>
        </p:nvSpPr>
        <p:spPr>
          <a:xfrm>
            <a:off x="2643845" y="4936859"/>
            <a:ext cx="1614805" cy="30797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447040" marR="5080" indent="-434975">
              <a:lnSpc>
                <a:spcPts val="1040"/>
              </a:lnSpc>
              <a:spcBef>
                <a:spcPts val="265"/>
              </a:spcBef>
              <a:tabLst>
                <a:tab pos="194945" algn="l"/>
                <a:tab pos="1601470" algn="l"/>
              </a:tabLst>
            </a:pPr>
            <a:r>
              <a:rPr sz="1000" u="sng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r>
              <a:rPr sz="1350" spc="-75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350" spc="-75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baseline="3086" dirty="0">
                <a:solidFill>
                  <a:srgbClr val="231F20"/>
                </a:solidFill>
                <a:latin typeface="Arial"/>
                <a:cs typeface="Arial"/>
              </a:rPr>
              <a:t>frontières   </a:t>
            </a:r>
            <a:r>
              <a:rPr sz="1350" spc="82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u="sng" baseline="3086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	</a:t>
            </a:r>
            <a:r>
              <a:rPr sz="1350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      </a:t>
            </a:r>
            <a:r>
              <a:rPr sz="1350" spc="44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900">
              <a:latin typeface="Arial"/>
              <a:cs typeface="Arial"/>
            </a:endParaRPr>
          </a:p>
        </p:txBody>
      </p:sp>
      <p:sp>
        <p:nvSpPr>
          <p:cNvPr id="78" name="object 78">
            <a:extLst>
              <a:ext uri="{FF2B5EF4-FFF2-40B4-BE49-F238E27FC236}">
                <a16:creationId xmlns:a16="http://schemas.microsoft.com/office/drawing/2014/main" id="{579987FF-CF5A-354B-AAB0-FB8E98AB112E}"/>
              </a:ext>
            </a:extLst>
          </p:cNvPr>
          <p:cNvSpPr/>
          <p:nvPr/>
        </p:nvSpPr>
        <p:spPr>
          <a:xfrm>
            <a:off x="1334808" y="5296772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B9F88BF1-BAB6-8B4B-8ACC-03530FE272E2}"/>
              </a:ext>
            </a:extLst>
          </p:cNvPr>
          <p:cNvSpPr/>
          <p:nvPr/>
        </p:nvSpPr>
        <p:spPr>
          <a:xfrm>
            <a:off x="1272514" y="541864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03D993FD-6049-DA49-9383-BB221316E6A4}"/>
              </a:ext>
            </a:extLst>
          </p:cNvPr>
          <p:cNvSpPr/>
          <p:nvPr/>
        </p:nvSpPr>
        <p:spPr>
          <a:xfrm>
            <a:off x="2296264" y="5296772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A1AC96BB-C9C3-3D4D-A3FC-27EDCE8546D5}"/>
              </a:ext>
            </a:extLst>
          </p:cNvPr>
          <p:cNvSpPr/>
          <p:nvPr/>
        </p:nvSpPr>
        <p:spPr>
          <a:xfrm>
            <a:off x="2233970" y="541864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D2AF454F-3132-3F40-9805-88DA31D27EDD}"/>
              </a:ext>
            </a:extLst>
          </p:cNvPr>
          <p:cNvSpPr/>
          <p:nvPr/>
        </p:nvSpPr>
        <p:spPr>
          <a:xfrm>
            <a:off x="5913551" y="3340565"/>
            <a:ext cx="179705" cy="978535"/>
          </a:xfrm>
          <a:custGeom>
            <a:avLst/>
            <a:gdLst/>
            <a:ahLst/>
            <a:cxnLst/>
            <a:rect l="l" t="t" r="r" b="b"/>
            <a:pathLst>
              <a:path w="179704" h="978535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399884"/>
                </a:lnTo>
                <a:lnTo>
                  <a:pt x="96785" y="434916"/>
                </a:lnTo>
                <a:lnTo>
                  <a:pt x="116073" y="463521"/>
                </a:lnTo>
                <a:lnTo>
                  <a:pt x="144678" y="482805"/>
                </a:lnTo>
                <a:lnTo>
                  <a:pt x="179705" y="489877"/>
                </a:lnTo>
                <a:lnTo>
                  <a:pt x="179705" y="489038"/>
                </a:lnTo>
                <a:lnTo>
                  <a:pt x="144678" y="496110"/>
                </a:lnTo>
                <a:lnTo>
                  <a:pt x="116073" y="515394"/>
                </a:lnTo>
                <a:lnTo>
                  <a:pt x="96785" y="543999"/>
                </a:lnTo>
                <a:lnTo>
                  <a:pt x="89712" y="579031"/>
                </a:lnTo>
                <a:lnTo>
                  <a:pt x="90004" y="888072"/>
                </a:lnTo>
                <a:lnTo>
                  <a:pt x="82931" y="923099"/>
                </a:lnTo>
                <a:lnTo>
                  <a:pt x="63642" y="951704"/>
                </a:lnTo>
                <a:lnTo>
                  <a:pt x="35033" y="970992"/>
                </a:lnTo>
                <a:lnTo>
                  <a:pt x="0" y="9780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>
            <a:extLst>
              <a:ext uri="{FF2B5EF4-FFF2-40B4-BE49-F238E27FC236}">
                <a16:creationId xmlns:a16="http://schemas.microsoft.com/office/drawing/2014/main" id="{985C9823-8EA4-5248-B910-0CD8A60A9EAA}"/>
              </a:ext>
            </a:extLst>
          </p:cNvPr>
          <p:cNvSpPr txBox="1"/>
          <p:nvPr/>
        </p:nvSpPr>
        <p:spPr>
          <a:xfrm>
            <a:off x="6142038" y="3659927"/>
            <a:ext cx="3835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92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Igor  Anso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endParaRPr sz="1000">
              <a:latin typeface="Arial"/>
              <a:cs typeface="Arial"/>
            </a:endParaRPr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F851200F-20FB-F643-A2A2-90F624D682E2}"/>
              </a:ext>
            </a:extLst>
          </p:cNvPr>
          <p:cNvSpPr/>
          <p:nvPr/>
        </p:nvSpPr>
        <p:spPr>
          <a:xfrm>
            <a:off x="1397090" y="6870834"/>
            <a:ext cx="4244975" cy="288290"/>
          </a:xfrm>
          <a:custGeom>
            <a:avLst/>
            <a:gdLst/>
            <a:ahLst/>
            <a:cxnLst/>
            <a:rect l="l" t="t" r="r" b="b"/>
            <a:pathLst>
              <a:path w="4244975" h="288290">
                <a:moveTo>
                  <a:pt x="417292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4172927" y="287997"/>
                </a:lnTo>
                <a:lnTo>
                  <a:pt x="4200884" y="282317"/>
                </a:lnTo>
                <a:lnTo>
                  <a:pt x="4223781" y="266849"/>
                </a:lnTo>
                <a:lnTo>
                  <a:pt x="4239254" y="243956"/>
                </a:lnTo>
                <a:lnTo>
                  <a:pt x="4244936" y="216001"/>
                </a:lnTo>
                <a:lnTo>
                  <a:pt x="4244936" y="71996"/>
                </a:lnTo>
                <a:lnTo>
                  <a:pt x="4239254" y="44041"/>
                </a:lnTo>
                <a:lnTo>
                  <a:pt x="4223781" y="21148"/>
                </a:lnTo>
                <a:lnTo>
                  <a:pt x="4200884" y="5680"/>
                </a:lnTo>
                <a:lnTo>
                  <a:pt x="417292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>
            <a:extLst>
              <a:ext uri="{FF2B5EF4-FFF2-40B4-BE49-F238E27FC236}">
                <a16:creationId xmlns:a16="http://schemas.microsoft.com/office/drawing/2014/main" id="{0FAC85C5-BDA0-CE43-AFCB-02BBEC0378D2}"/>
              </a:ext>
            </a:extLst>
          </p:cNvPr>
          <p:cNvSpPr txBox="1"/>
          <p:nvPr/>
        </p:nvSpPr>
        <p:spPr>
          <a:xfrm>
            <a:off x="3199641" y="6921365"/>
            <a:ext cx="632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Cible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large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6" name="object 86">
            <a:extLst>
              <a:ext uri="{FF2B5EF4-FFF2-40B4-BE49-F238E27FC236}">
                <a16:creationId xmlns:a16="http://schemas.microsoft.com/office/drawing/2014/main" id="{BE367342-0E7D-6A4D-A4AC-EF17D0F2428B}"/>
              </a:ext>
            </a:extLst>
          </p:cNvPr>
          <p:cNvSpPr/>
          <p:nvPr/>
        </p:nvSpPr>
        <p:spPr>
          <a:xfrm>
            <a:off x="1397083" y="7702454"/>
            <a:ext cx="4244975" cy="288290"/>
          </a:xfrm>
          <a:custGeom>
            <a:avLst/>
            <a:gdLst/>
            <a:ahLst/>
            <a:cxnLst/>
            <a:rect l="l" t="t" r="r" b="b"/>
            <a:pathLst>
              <a:path w="4244975" h="288290">
                <a:moveTo>
                  <a:pt x="4172940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4172940" y="287997"/>
                </a:lnTo>
                <a:lnTo>
                  <a:pt x="4200890" y="282317"/>
                </a:lnTo>
                <a:lnTo>
                  <a:pt x="4223783" y="266849"/>
                </a:lnTo>
                <a:lnTo>
                  <a:pt x="4239254" y="243956"/>
                </a:lnTo>
                <a:lnTo>
                  <a:pt x="4244936" y="216001"/>
                </a:lnTo>
                <a:lnTo>
                  <a:pt x="4244936" y="72009"/>
                </a:lnTo>
                <a:lnTo>
                  <a:pt x="4239254" y="44046"/>
                </a:lnTo>
                <a:lnTo>
                  <a:pt x="4223783" y="21150"/>
                </a:lnTo>
                <a:lnTo>
                  <a:pt x="4200890" y="5681"/>
                </a:lnTo>
                <a:lnTo>
                  <a:pt x="417294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>
            <a:extLst>
              <a:ext uri="{FF2B5EF4-FFF2-40B4-BE49-F238E27FC236}">
                <a16:creationId xmlns:a16="http://schemas.microsoft.com/office/drawing/2014/main" id="{0C5A2E44-103D-8040-9F1B-04E370774BEA}"/>
              </a:ext>
            </a:extLst>
          </p:cNvPr>
          <p:cNvSpPr/>
          <p:nvPr/>
        </p:nvSpPr>
        <p:spPr>
          <a:xfrm>
            <a:off x="1397095" y="7282930"/>
            <a:ext cx="4244975" cy="288290"/>
          </a:xfrm>
          <a:custGeom>
            <a:avLst/>
            <a:gdLst/>
            <a:ahLst/>
            <a:cxnLst/>
            <a:rect l="l" t="t" r="r" b="b"/>
            <a:pathLst>
              <a:path w="4244975" h="288290">
                <a:moveTo>
                  <a:pt x="4172915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4172915" y="287997"/>
                </a:lnTo>
                <a:lnTo>
                  <a:pt x="4200872" y="282317"/>
                </a:lnTo>
                <a:lnTo>
                  <a:pt x="4223769" y="266849"/>
                </a:lnTo>
                <a:lnTo>
                  <a:pt x="4239241" y="243956"/>
                </a:lnTo>
                <a:lnTo>
                  <a:pt x="4244924" y="216001"/>
                </a:lnTo>
                <a:lnTo>
                  <a:pt x="4244924" y="72009"/>
                </a:lnTo>
                <a:lnTo>
                  <a:pt x="4239241" y="44051"/>
                </a:lnTo>
                <a:lnTo>
                  <a:pt x="4223769" y="21155"/>
                </a:lnTo>
                <a:lnTo>
                  <a:pt x="4200872" y="5682"/>
                </a:lnTo>
                <a:lnTo>
                  <a:pt x="417291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>
            <a:extLst>
              <a:ext uri="{FF2B5EF4-FFF2-40B4-BE49-F238E27FC236}">
                <a16:creationId xmlns:a16="http://schemas.microsoft.com/office/drawing/2014/main" id="{6FAC05F1-A304-1749-9376-6E3A57F35A9E}"/>
              </a:ext>
            </a:extLst>
          </p:cNvPr>
          <p:cNvSpPr txBox="1"/>
          <p:nvPr/>
        </p:nvSpPr>
        <p:spPr>
          <a:xfrm>
            <a:off x="2427823" y="7321348"/>
            <a:ext cx="217678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Stratégies de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DAS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M.</a:t>
            </a:r>
            <a:r>
              <a:rPr sz="11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Porter</a:t>
            </a:r>
            <a:endParaRPr sz="1150">
              <a:latin typeface="Arial"/>
              <a:cs typeface="Arial"/>
            </a:endParaRPr>
          </a:p>
        </p:txBody>
      </p:sp>
      <p:sp>
        <p:nvSpPr>
          <p:cNvPr id="89" name="object 89">
            <a:extLst>
              <a:ext uri="{FF2B5EF4-FFF2-40B4-BE49-F238E27FC236}">
                <a16:creationId xmlns:a16="http://schemas.microsoft.com/office/drawing/2014/main" id="{59FCF240-4FDA-9A4B-9696-16A15F73673C}"/>
              </a:ext>
            </a:extLst>
          </p:cNvPr>
          <p:cNvSpPr txBox="1"/>
          <p:nvPr/>
        </p:nvSpPr>
        <p:spPr>
          <a:xfrm>
            <a:off x="427691" y="7752987"/>
            <a:ext cx="3788410" cy="1082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53695" algn="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Cible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étroite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R="385445" algn="r">
              <a:lnSpc>
                <a:spcPct val="100000"/>
              </a:lnSpc>
              <a:spcBef>
                <a:spcPts val="67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Focalisation</a:t>
            </a:r>
            <a:endParaRPr sz="900">
              <a:latin typeface="Arial"/>
              <a:cs typeface="Arial"/>
            </a:endParaRPr>
          </a:p>
          <a:p>
            <a:pPr marL="2390775" algn="ctr">
              <a:lnSpc>
                <a:spcPct val="100000"/>
              </a:lnSpc>
              <a:tabLst>
                <a:tab pos="3055620" algn="l"/>
                <a:tab pos="3214370" algn="l"/>
              </a:tabLst>
            </a:pP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Avantages	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modalités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développement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90" name="object 90">
            <a:extLst>
              <a:ext uri="{FF2B5EF4-FFF2-40B4-BE49-F238E27FC236}">
                <a16:creationId xmlns:a16="http://schemas.microsoft.com/office/drawing/2014/main" id="{424F8F7A-53BE-2B41-B20D-38078D49322C}"/>
              </a:ext>
            </a:extLst>
          </p:cNvPr>
          <p:cNvSpPr/>
          <p:nvPr/>
        </p:nvSpPr>
        <p:spPr>
          <a:xfrm>
            <a:off x="2544647" y="8125158"/>
            <a:ext cx="1950085" cy="360045"/>
          </a:xfrm>
          <a:custGeom>
            <a:avLst/>
            <a:gdLst/>
            <a:ahLst/>
            <a:cxnLst/>
            <a:rect l="l" t="t" r="r" b="b"/>
            <a:pathLst>
              <a:path w="1950085" h="360045">
                <a:moveTo>
                  <a:pt x="0" y="287997"/>
                </a:moveTo>
                <a:lnTo>
                  <a:pt x="5680" y="315952"/>
                </a:lnTo>
                <a:lnTo>
                  <a:pt x="21148" y="338845"/>
                </a:lnTo>
                <a:lnTo>
                  <a:pt x="44041" y="354313"/>
                </a:lnTo>
                <a:lnTo>
                  <a:pt x="71996" y="359994"/>
                </a:lnTo>
                <a:lnTo>
                  <a:pt x="1877796" y="359994"/>
                </a:lnTo>
                <a:lnTo>
                  <a:pt x="1905759" y="354313"/>
                </a:lnTo>
                <a:lnTo>
                  <a:pt x="1928655" y="338845"/>
                </a:lnTo>
                <a:lnTo>
                  <a:pt x="1944124" y="315952"/>
                </a:lnTo>
                <a:lnTo>
                  <a:pt x="1949805" y="287997"/>
                </a:lnTo>
                <a:lnTo>
                  <a:pt x="1949805" y="71996"/>
                </a:lnTo>
                <a:lnTo>
                  <a:pt x="1944124" y="44041"/>
                </a:lnTo>
                <a:lnTo>
                  <a:pt x="1928655" y="21148"/>
                </a:lnTo>
                <a:lnTo>
                  <a:pt x="1905759" y="5680"/>
                </a:lnTo>
                <a:lnTo>
                  <a:pt x="1877796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87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>
            <a:extLst>
              <a:ext uri="{FF2B5EF4-FFF2-40B4-BE49-F238E27FC236}">
                <a16:creationId xmlns:a16="http://schemas.microsoft.com/office/drawing/2014/main" id="{7E843CE6-A7A0-1E43-A409-5964C63C59FF}"/>
              </a:ext>
            </a:extLst>
          </p:cNvPr>
          <p:cNvSpPr/>
          <p:nvPr/>
        </p:nvSpPr>
        <p:spPr>
          <a:xfrm>
            <a:off x="363181" y="9426493"/>
            <a:ext cx="4848225" cy="288290"/>
          </a:xfrm>
          <a:custGeom>
            <a:avLst/>
            <a:gdLst/>
            <a:ahLst/>
            <a:cxnLst/>
            <a:rect l="l" t="t" r="r" b="b"/>
            <a:pathLst>
              <a:path w="4848225" h="288290">
                <a:moveTo>
                  <a:pt x="4775733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4775733" y="287997"/>
                </a:lnTo>
                <a:lnTo>
                  <a:pt x="4803688" y="282317"/>
                </a:lnTo>
                <a:lnTo>
                  <a:pt x="4826581" y="266849"/>
                </a:lnTo>
                <a:lnTo>
                  <a:pt x="4842048" y="243956"/>
                </a:lnTo>
                <a:lnTo>
                  <a:pt x="4847729" y="216001"/>
                </a:lnTo>
                <a:lnTo>
                  <a:pt x="4847729" y="72008"/>
                </a:lnTo>
                <a:lnTo>
                  <a:pt x="4842048" y="44046"/>
                </a:lnTo>
                <a:lnTo>
                  <a:pt x="4826581" y="21150"/>
                </a:lnTo>
                <a:lnTo>
                  <a:pt x="4803688" y="5681"/>
                </a:lnTo>
                <a:lnTo>
                  <a:pt x="477573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>
            <a:extLst>
              <a:ext uri="{FF2B5EF4-FFF2-40B4-BE49-F238E27FC236}">
                <a16:creationId xmlns:a16="http://schemas.microsoft.com/office/drawing/2014/main" id="{F5EB4210-2C22-C94C-BFAC-B09F52A90F6C}"/>
              </a:ext>
            </a:extLst>
          </p:cNvPr>
          <p:cNvSpPr txBox="1"/>
          <p:nvPr/>
        </p:nvSpPr>
        <p:spPr>
          <a:xfrm>
            <a:off x="2078743" y="9477026"/>
            <a:ext cx="14166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croissance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3" name="object 93">
            <a:extLst>
              <a:ext uri="{FF2B5EF4-FFF2-40B4-BE49-F238E27FC236}">
                <a16:creationId xmlns:a16="http://schemas.microsoft.com/office/drawing/2014/main" id="{5C19501D-9C2A-6748-9918-6C46698BF5DF}"/>
              </a:ext>
            </a:extLst>
          </p:cNvPr>
          <p:cNvSpPr/>
          <p:nvPr/>
        </p:nvSpPr>
        <p:spPr>
          <a:xfrm>
            <a:off x="363175" y="9023467"/>
            <a:ext cx="6436995" cy="288290"/>
          </a:xfrm>
          <a:custGeom>
            <a:avLst/>
            <a:gdLst/>
            <a:ahLst/>
            <a:cxnLst/>
            <a:rect l="l" t="t" r="r" b="b"/>
            <a:pathLst>
              <a:path w="6436995" h="288290">
                <a:moveTo>
                  <a:pt x="6363487" y="0"/>
                </a:moveTo>
                <a:lnTo>
                  <a:pt x="73291" y="0"/>
                </a:lnTo>
                <a:lnTo>
                  <a:pt x="44834" y="5680"/>
                </a:lnTo>
                <a:lnTo>
                  <a:pt x="21529" y="21148"/>
                </a:lnTo>
                <a:lnTo>
                  <a:pt x="5783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783" y="243956"/>
                </a:lnTo>
                <a:lnTo>
                  <a:pt x="21529" y="266849"/>
                </a:lnTo>
                <a:lnTo>
                  <a:pt x="44834" y="282317"/>
                </a:lnTo>
                <a:lnTo>
                  <a:pt x="73291" y="287997"/>
                </a:lnTo>
                <a:lnTo>
                  <a:pt x="6363487" y="287997"/>
                </a:lnTo>
                <a:lnTo>
                  <a:pt x="6391954" y="282317"/>
                </a:lnTo>
                <a:lnTo>
                  <a:pt x="6415266" y="266849"/>
                </a:lnTo>
                <a:lnTo>
                  <a:pt x="6431019" y="243956"/>
                </a:lnTo>
                <a:lnTo>
                  <a:pt x="6436804" y="216001"/>
                </a:lnTo>
                <a:lnTo>
                  <a:pt x="6436804" y="71996"/>
                </a:lnTo>
                <a:lnTo>
                  <a:pt x="6431019" y="44041"/>
                </a:lnTo>
                <a:lnTo>
                  <a:pt x="6415266" y="21148"/>
                </a:lnTo>
                <a:lnTo>
                  <a:pt x="6391954" y="5680"/>
                </a:lnTo>
                <a:lnTo>
                  <a:pt x="636348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>
            <a:extLst>
              <a:ext uri="{FF2B5EF4-FFF2-40B4-BE49-F238E27FC236}">
                <a16:creationId xmlns:a16="http://schemas.microsoft.com/office/drawing/2014/main" id="{8F445E69-968F-834B-B391-08DE992B4DDD}"/>
              </a:ext>
            </a:extLst>
          </p:cNvPr>
          <p:cNvSpPr txBox="1"/>
          <p:nvPr/>
        </p:nvSpPr>
        <p:spPr>
          <a:xfrm>
            <a:off x="2155710" y="9061884"/>
            <a:ext cx="285051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Modalités de développement</a:t>
            </a:r>
            <a:r>
              <a:rPr sz="11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stratégique</a:t>
            </a:r>
            <a:endParaRPr sz="1150">
              <a:latin typeface="Arial"/>
              <a:cs typeface="Arial"/>
            </a:endParaRPr>
          </a:p>
        </p:txBody>
      </p:sp>
      <p:sp>
        <p:nvSpPr>
          <p:cNvPr id="95" name="object 95">
            <a:extLst>
              <a:ext uri="{FF2B5EF4-FFF2-40B4-BE49-F238E27FC236}">
                <a16:creationId xmlns:a16="http://schemas.microsoft.com/office/drawing/2014/main" id="{64B86B48-5613-CA4D-951A-35FD3D096A08}"/>
              </a:ext>
            </a:extLst>
          </p:cNvPr>
          <p:cNvSpPr txBox="1"/>
          <p:nvPr/>
        </p:nvSpPr>
        <p:spPr>
          <a:xfrm>
            <a:off x="482441" y="9855554"/>
            <a:ext cx="1262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Croissance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96" name="object 96">
            <a:extLst>
              <a:ext uri="{FF2B5EF4-FFF2-40B4-BE49-F238E27FC236}">
                <a16:creationId xmlns:a16="http://schemas.microsoft.com/office/drawing/2014/main" id="{89E34A66-4A45-C24E-8BE4-764E376428C2}"/>
              </a:ext>
            </a:extLst>
          </p:cNvPr>
          <p:cNvSpPr/>
          <p:nvPr/>
        </p:nvSpPr>
        <p:spPr>
          <a:xfrm>
            <a:off x="363175" y="9829532"/>
            <a:ext cx="1506220" cy="360045"/>
          </a:xfrm>
          <a:custGeom>
            <a:avLst/>
            <a:gdLst/>
            <a:ahLst/>
            <a:cxnLst/>
            <a:rect l="l" t="t" r="r" b="b"/>
            <a:pathLst>
              <a:path w="1506220" h="360045">
                <a:moveTo>
                  <a:pt x="0" y="287997"/>
                </a:moveTo>
                <a:lnTo>
                  <a:pt x="5095" y="315952"/>
                </a:lnTo>
                <a:lnTo>
                  <a:pt x="18967" y="338845"/>
                </a:lnTo>
                <a:lnTo>
                  <a:pt x="39497" y="354313"/>
                </a:lnTo>
                <a:lnTo>
                  <a:pt x="64566" y="359994"/>
                </a:lnTo>
                <a:lnTo>
                  <a:pt x="1441069" y="359994"/>
                </a:lnTo>
                <a:lnTo>
                  <a:pt x="1466145" y="354313"/>
                </a:lnTo>
                <a:lnTo>
                  <a:pt x="1486679" y="338845"/>
                </a:lnTo>
                <a:lnTo>
                  <a:pt x="1500553" y="315952"/>
                </a:lnTo>
                <a:lnTo>
                  <a:pt x="1505648" y="287997"/>
                </a:lnTo>
                <a:lnTo>
                  <a:pt x="1505648" y="71996"/>
                </a:lnTo>
                <a:lnTo>
                  <a:pt x="1500553" y="44041"/>
                </a:lnTo>
                <a:lnTo>
                  <a:pt x="1486679" y="21148"/>
                </a:lnTo>
                <a:lnTo>
                  <a:pt x="1466145" y="5680"/>
                </a:lnTo>
                <a:lnTo>
                  <a:pt x="1441069" y="0"/>
                </a:lnTo>
                <a:lnTo>
                  <a:pt x="64566" y="0"/>
                </a:lnTo>
                <a:lnTo>
                  <a:pt x="39497" y="5680"/>
                </a:lnTo>
                <a:lnTo>
                  <a:pt x="18967" y="21148"/>
                </a:lnTo>
                <a:lnTo>
                  <a:pt x="5095" y="44041"/>
                </a:lnTo>
                <a:lnTo>
                  <a:pt x="0" y="71996"/>
                </a:lnTo>
                <a:lnTo>
                  <a:pt x="0" y="287997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>
            <a:extLst>
              <a:ext uri="{FF2B5EF4-FFF2-40B4-BE49-F238E27FC236}">
                <a16:creationId xmlns:a16="http://schemas.microsoft.com/office/drawing/2014/main" id="{A139C0AC-3A2F-744D-8B1E-70AEECE85F21}"/>
              </a:ext>
            </a:extLst>
          </p:cNvPr>
          <p:cNvSpPr txBox="1"/>
          <p:nvPr/>
        </p:nvSpPr>
        <p:spPr>
          <a:xfrm>
            <a:off x="2151899" y="9855554"/>
            <a:ext cx="1262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Croissance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externe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98" name="object 98">
            <a:extLst>
              <a:ext uri="{FF2B5EF4-FFF2-40B4-BE49-F238E27FC236}">
                <a16:creationId xmlns:a16="http://schemas.microsoft.com/office/drawing/2014/main" id="{3F2DC0F5-CA67-F44A-BA6C-391BFE10E19D}"/>
              </a:ext>
            </a:extLst>
          </p:cNvPr>
          <p:cNvSpPr/>
          <p:nvPr/>
        </p:nvSpPr>
        <p:spPr>
          <a:xfrm>
            <a:off x="2032633" y="9829532"/>
            <a:ext cx="1506220" cy="360045"/>
          </a:xfrm>
          <a:custGeom>
            <a:avLst/>
            <a:gdLst/>
            <a:ahLst/>
            <a:cxnLst/>
            <a:rect l="l" t="t" r="r" b="b"/>
            <a:pathLst>
              <a:path w="1506220" h="360045">
                <a:moveTo>
                  <a:pt x="0" y="287997"/>
                </a:moveTo>
                <a:lnTo>
                  <a:pt x="5275" y="315952"/>
                </a:lnTo>
                <a:lnTo>
                  <a:pt x="19638" y="338845"/>
                </a:lnTo>
                <a:lnTo>
                  <a:pt x="40896" y="354313"/>
                </a:lnTo>
                <a:lnTo>
                  <a:pt x="66852" y="359994"/>
                </a:lnTo>
                <a:lnTo>
                  <a:pt x="1438795" y="359994"/>
                </a:lnTo>
                <a:lnTo>
                  <a:pt x="1464752" y="354313"/>
                </a:lnTo>
                <a:lnTo>
                  <a:pt x="1486009" y="338845"/>
                </a:lnTo>
                <a:lnTo>
                  <a:pt x="1500373" y="315952"/>
                </a:lnTo>
                <a:lnTo>
                  <a:pt x="1505648" y="287997"/>
                </a:lnTo>
                <a:lnTo>
                  <a:pt x="1505648" y="71996"/>
                </a:lnTo>
                <a:lnTo>
                  <a:pt x="1500373" y="44041"/>
                </a:lnTo>
                <a:lnTo>
                  <a:pt x="1486009" y="21148"/>
                </a:lnTo>
                <a:lnTo>
                  <a:pt x="1464752" y="5680"/>
                </a:lnTo>
                <a:lnTo>
                  <a:pt x="1438795" y="0"/>
                </a:lnTo>
                <a:lnTo>
                  <a:pt x="66852" y="0"/>
                </a:lnTo>
                <a:lnTo>
                  <a:pt x="40896" y="5680"/>
                </a:lnTo>
                <a:lnTo>
                  <a:pt x="19638" y="21148"/>
                </a:lnTo>
                <a:lnTo>
                  <a:pt x="5275" y="44041"/>
                </a:lnTo>
                <a:lnTo>
                  <a:pt x="0" y="71996"/>
                </a:lnTo>
                <a:lnTo>
                  <a:pt x="0" y="287997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>
            <a:extLst>
              <a:ext uri="{FF2B5EF4-FFF2-40B4-BE49-F238E27FC236}">
                <a16:creationId xmlns:a16="http://schemas.microsoft.com/office/drawing/2014/main" id="{C439C602-3766-5747-A9AD-5BF135B67CBB}"/>
              </a:ext>
            </a:extLst>
          </p:cNvPr>
          <p:cNvSpPr txBox="1"/>
          <p:nvPr/>
        </p:nvSpPr>
        <p:spPr>
          <a:xfrm>
            <a:off x="3821358" y="9855554"/>
            <a:ext cx="1262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Croissance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conjointe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100" name="object 100">
            <a:extLst>
              <a:ext uri="{FF2B5EF4-FFF2-40B4-BE49-F238E27FC236}">
                <a16:creationId xmlns:a16="http://schemas.microsoft.com/office/drawing/2014/main" id="{90591C3C-2363-BF49-9F66-1937484739D5}"/>
              </a:ext>
            </a:extLst>
          </p:cNvPr>
          <p:cNvSpPr/>
          <p:nvPr/>
        </p:nvSpPr>
        <p:spPr>
          <a:xfrm>
            <a:off x="3702093" y="9829532"/>
            <a:ext cx="1506220" cy="360045"/>
          </a:xfrm>
          <a:custGeom>
            <a:avLst/>
            <a:gdLst/>
            <a:ahLst/>
            <a:cxnLst/>
            <a:rect l="l" t="t" r="r" b="b"/>
            <a:pathLst>
              <a:path w="1506220" h="360045">
                <a:moveTo>
                  <a:pt x="0" y="287997"/>
                </a:moveTo>
                <a:lnTo>
                  <a:pt x="6137" y="315952"/>
                </a:lnTo>
                <a:lnTo>
                  <a:pt x="22845" y="338845"/>
                </a:lnTo>
                <a:lnTo>
                  <a:pt x="47572" y="354313"/>
                </a:lnTo>
                <a:lnTo>
                  <a:pt x="77762" y="359994"/>
                </a:lnTo>
                <a:lnTo>
                  <a:pt x="1427886" y="359994"/>
                </a:lnTo>
                <a:lnTo>
                  <a:pt x="1458076" y="354313"/>
                </a:lnTo>
                <a:lnTo>
                  <a:pt x="1482802" y="338845"/>
                </a:lnTo>
                <a:lnTo>
                  <a:pt x="1499511" y="315952"/>
                </a:lnTo>
                <a:lnTo>
                  <a:pt x="1505648" y="287997"/>
                </a:lnTo>
                <a:lnTo>
                  <a:pt x="1505648" y="71996"/>
                </a:lnTo>
                <a:lnTo>
                  <a:pt x="1499511" y="44041"/>
                </a:lnTo>
                <a:lnTo>
                  <a:pt x="1482802" y="21148"/>
                </a:lnTo>
                <a:lnTo>
                  <a:pt x="1458076" y="5680"/>
                </a:lnTo>
                <a:lnTo>
                  <a:pt x="1427886" y="0"/>
                </a:lnTo>
                <a:lnTo>
                  <a:pt x="77762" y="0"/>
                </a:lnTo>
                <a:lnTo>
                  <a:pt x="47572" y="5680"/>
                </a:lnTo>
                <a:lnTo>
                  <a:pt x="22845" y="21148"/>
                </a:lnTo>
                <a:lnTo>
                  <a:pt x="6137" y="44041"/>
                </a:lnTo>
                <a:lnTo>
                  <a:pt x="0" y="71996"/>
                </a:lnTo>
                <a:lnTo>
                  <a:pt x="0" y="287997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44548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C86A7752-5427-794D-B22F-ADD79A48258F}"/>
              </a:ext>
            </a:extLst>
          </p:cNvPr>
          <p:cNvSpPr txBox="1"/>
          <p:nvPr/>
        </p:nvSpPr>
        <p:spPr>
          <a:xfrm>
            <a:off x="1731225" y="6407455"/>
            <a:ext cx="12833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Domination par les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coûts</a:t>
            </a:r>
            <a:endParaRPr sz="900">
              <a:latin typeface="Arial"/>
              <a:cs typeface="Arial"/>
            </a:endParaRPr>
          </a:p>
          <a:p>
            <a:pPr marL="22860">
              <a:lnSpc>
                <a:spcPct val="100000"/>
              </a:lnSpc>
              <a:tabLst>
                <a:tab pos="688340" algn="l"/>
                <a:tab pos="847090" algn="l"/>
              </a:tabLst>
            </a:pP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Avantages	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CC274491-17B6-E84A-9B4B-A445175FC78F}"/>
              </a:ext>
            </a:extLst>
          </p:cNvPr>
          <p:cNvSpPr/>
          <p:nvPr/>
        </p:nvSpPr>
        <p:spPr>
          <a:xfrm>
            <a:off x="1400258" y="6381427"/>
            <a:ext cx="1948814" cy="360045"/>
          </a:xfrm>
          <a:custGeom>
            <a:avLst/>
            <a:gdLst/>
            <a:ahLst/>
            <a:cxnLst/>
            <a:rect l="l" t="t" r="r" b="b"/>
            <a:pathLst>
              <a:path w="1948814" h="360045">
                <a:moveTo>
                  <a:pt x="0" y="287997"/>
                </a:moveTo>
                <a:lnTo>
                  <a:pt x="5041" y="315952"/>
                </a:lnTo>
                <a:lnTo>
                  <a:pt x="18767" y="338845"/>
                </a:lnTo>
                <a:lnTo>
                  <a:pt x="39079" y="354313"/>
                </a:lnTo>
                <a:lnTo>
                  <a:pt x="63881" y="359994"/>
                </a:lnTo>
                <a:lnTo>
                  <a:pt x="1884565" y="359994"/>
                </a:lnTo>
                <a:lnTo>
                  <a:pt x="1909372" y="354313"/>
                </a:lnTo>
                <a:lnTo>
                  <a:pt x="1929684" y="338845"/>
                </a:lnTo>
                <a:lnTo>
                  <a:pt x="1943406" y="315952"/>
                </a:lnTo>
                <a:lnTo>
                  <a:pt x="1948446" y="287997"/>
                </a:lnTo>
                <a:lnTo>
                  <a:pt x="1948446" y="71996"/>
                </a:lnTo>
                <a:lnTo>
                  <a:pt x="1943406" y="44041"/>
                </a:lnTo>
                <a:lnTo>
                  <a:pt x="1929684" y="21148"/>
                </a:lnTo>
                <a:lnTo>
                  <a:pt x="1909372" y="5680"/>
                </a:lnTo>
                <a:lnTo>
                  <a:pt x="1884565" y="0"/>
                </a:lnTo>
                <a:lnTo>
                  <a:pt x="63881" y="0"/>
                </a:lnTo>
                <a:lnTo>
                  <a:pt x="39079" y="5680"/>
                </a:lnTo>
                <a:lnTo>
                  <a:pt x="18767" y="21148"/>
                </a:lnTo>
                <a:lnTo>
                  <a:pt x="5041" y="44041"/>
                </a:lnTo>
                <a:lnTo>
                  <a:pt x="0" y="71996"/>
                </a:lnTo>
                <a:lnTo>
                  <a:pt x="0" y="287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7F19798D-5D79-0144-A233-815765D1B38F}"/>
              </a:ext>
            </a:extLst>
          </p:cNvPr>
          <p:cNvSpPr txBox="1"/>
          <p:nvPr/>
        </p:nvSpPr>
        <p:spPr>
          <a:xfrm>
            <a:off x="4033727" y="6407455"/>
            <a:ext cx="1262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Différenciation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0B52972D-A35C-DE48-A0C1-0A3DAAD4C75E}"/>
              </a:ext>
            </a:extLst>
          </p:cNvPr>
          <p:cNvSpPr/>
          <p:nvPr/>
        </p:nvSpPr>
        <p:spPr>
          <a:xfrm>
            <a:off x="3692211" y="6381427"/>
            <a:ext cx="1950085" cy="360045"/>
          </a:xfrm>
          <a:custGeom>
            <a:avLst/>
            <a:gdLst/>
            <a:ahLst/>
            <a:cxnLst/>
            <a:rect l="l" t="t" r="r" b="b"/>
            <a:pathLst>
              <a:path w="1950085" h="360045">
                <a:moveTo>
                  <a:pt x="0" y="287997"/>
                </a:moveTo>
                <a:lnTo>
                  <a:pt x="5680" y="315952"/>
                </a:lnTo>
                <a:lnTo>
                  <a:pt x="21148" y="338845"/>
                </a:lnTo>
                <a:lnTo>
                  <a:pt x="44041" y="354313"/>
                </a:lnTo>
                <a:lnTo>
                  <a:pt x="71996" y="359994"/>
                </a:lnTo>
                <a:lnTo>
                  <a:pt x="1877809" y="359994"/>
                </a:lnTo>
                <a:lnTo>
                  <a:pt x="1905764" y="354313"/>
                </a:lnTo>
                <a:lnTo>
                  <a:pt x="1928656" y="338845"/>
                </a:lnTo>
                <a:lnTo>
                  <a:pt x="1944124" y="315952"/>
                </a:lnTo>
                <a:lnTo>
                  <a:pt x="1949805" y="287997"/>
                </a:lnTo>
                <a:lnTo>
                  <a:pt x="1949805" y="71996"/>
                </a:lnTo>
                <a:lnTo>
                  <a:pt x="1944124" y="44041"/>
                </a:lnTo>
                <a:lnTo>
                  <a:pt x="1928656" y="21148"/>
                </a:lnTo>
                <a:lnTo>
                  <a:pt x="1905764" y="5680"/>
                </a:lnTo>
                <a:lnTo>
                  <a:pt x="1877809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87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F7A5095E-DBC1-8F4B-AFCF-C42DBF6AA305}"/>
              </a:ext>
            </a:extLst>
          </p:cNvPr>
          <p:cNvSpPr/>
          <p:nvPr/>
        </p:nvSpPr>
        <p:spPr>
          <a:xfrm>
            <a:off x="3533979" y="7224908"/>
            <a:ext cx="0" cy="411480"/>
          </a:xfrm>
          <a:custGeom>
            <a:avLst/>
            <a:gdLst/>
            <a:ahLst/>
            <a:cxnLst/>
            <a:rect l="l" t="t" r="r" b="b"/>
            <a:pathLst>
              <a:path h="411479">
                <a:moveTo>
                  <a:pt x="0" y="41146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EE3737C0-C6E9-1544-9726-03258B9F1DD6}"/>
              </a:ext>
            </a:extLst>
          </p:cNvPr>
          <p:cNvSpPr/>
          <p:nvPr/>
        </p:nvSpPr>
        <p:spPr>
          <a:xfrm>
            <a:off x="3471686" y="7635457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75B2D5C0-871D-1A4D-A6D5-FF297C1F2870}"/>
              </a:ext>
            </a:extLst>
          </p:cNvPr>
          <p:cNvSpPr/>
          <p:nvPr/>
        </p:nvSpPr>
        <p:spPr>
          <a:xfrm>
            <a:off x="3471686" y="715883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5FB5BFEC-00C2-A842-A9A1-10958027F66D}"/>
              </a:ext>
            </a:extLst>
          </p:cNvPr>
          <p:cNvSpPr/>
          <p:nvPr/>
        </p:nvSpPr>
        <p:spPr>
          <a:xfrm>
            <a:off x="3519552" y="7935377"/>
            <a:ext cx="0" cy="123189"/>
          </a:xfrm>
          <a:custGeom>
            <a:avLst/>
            <a:gdLst/>
            <a:ahLst/>
            <a:cxnLst/>
            <a:rect l="l" t="t" r="r" b="b"/>
            <a:pathLst>
              <a:path h="123190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9AAF272A-9F88-1642-998E-B4C8941A71B7}"/>
              </a:ext>
            </a:extLst>
          </p:cNvPr>
          <p:cNvSpPr/>
          <p:nvPr/>
        </p:nvSpPr>
        <p:spPr>
          <a:xfrm>
            <a:off x="3457258" y="805725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5E4D6C9E-01C2-7A43-AE57-88D9BF300917}"/>
              </a:ext>
            </a:extLst>
          </p:cNvPr>
          <p:cNvSpPr/>
          <p:nvPr/>
        </p:nvSpPr>
        <p:spPr>
          <a:xfrm>
            <a:off x="1104291" y="9637487"/>
            <a:ext cx="0" cy="123189"/>
          </a:xfrm>
          <a:custGeom>
            <a:avLst/>
            <a:gdLst/>
            <a:ahLst/>
            <a:cxnLst/>
            <a:rect l="l" t="t" r="r" b="b"/>
            <a:pathLst>
              <a:path h="123190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CE7B1804-A762-7B49-9B79-F3188CD1EAA3}"/>
              </a:ext>
            </a:extLst>
          </p:cNvPr>
          <p:cNvSpPr/>
          <p:nvPr/>
        </p:nvSpPr>
        <p:spPr>
          <a:xfrm>
            <a:off x="1041998" y="975936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140E798B-94FE-D546-A021-9C42A5B126E7}"/>
              </a:ext>
            </a:extLst>
          </p:cNvPr>
          <p:cNvSpPr/>
          <p:nvPr/>
        </p:nvSpPr>
        <p:spPr>
          <a:xfrm>
            <a:off x="2785459" y="9637487"/>
            <a:ext cx="0" cy="123189"/>
          </a:xfrm>
          <a:custGeom>
            <a:avLst/>
            <a:gdLst/>
            <a:ahLst/>
            <a:cxnLst/>
            <a:rect l="l" t="t" r="r" b="b"/>
            <a:pathLst>
              <a:path h="123190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7728CE8A-1E41-1F40-8079-E490FC88A5E2}"/>
              </a:ext>
            </a:extLst>
          </p:cNvPr>
          <p:cNvSpPr/>
          <p:nvPr/>
        </p:nvSpPr>
        <p:spPr>
          <a:xfrm>
            <a:off x="2723165" y="975936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D9C1C9BF-B807-B04B-9A9A-6184EA91846B}"/>
              </a:ext>
            </a:extLst>
          </p:cNvPr>
          <p:cNvSpPr/>
          <p:nvPr/>
        </p:nvSpPr>
        <p:spPr>
          <a:xfrm>
            <a:off x="2785459" y="9237622"/>
            <a:ext cx="0" cy="123189"/>
          </a:xfrm>
          <a:custGeom>
            <a:avLst/>
            <a:gdLst/>
            <a:ahLst/>
            <a:cxnLst/>
            <a:rect l="l" t="t" r="r" b="b"/>
            <a:pathLst>
              <a:path h="123190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742EBD0C-CEB0-764A-B2BC-A50778DF638F}"/>
              </a:ext>
            </a:extLst>
          </p:cNvPr>
          <p:cNvSpPr/>
          <p:nvPr/>
        </p:nvSpPr>
        <p:spPr>
          <a:xfrm>
            <a:off x="2723165" y="9359500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09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974C77D9-484D-EC41-9EF9-B7173C29F122}"/>
              </a:ext>
            </a:extLst>
          </p:cNvPr>
          <p:cNvSpPr/>
          <p:nvPr/>
        </p:nvSpPr>
        <p:spPr>
          <a:xfrm>
            <a:off x="4447599" y="9637487"/>
            <a:ext cx="0" cy="123189"/>
          </a:xfrm>
          <a:custGeom>
            <a:avLst/>
            <a:gdLst/>
            <a:ahLst/>
            <a:cxnLst/>
            <a:rect l="l" t="t" r="r" b="b"/>
            <a:pathLst>
              <a:path h="123190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8A15736F-CC07-D640-BB9A-F2FCFCF420F7}"/>
              </a:ext>
            </a:extLst>
          </p:cNvPr>
          <p:cNvSpPr/>
          <p:nvPr/>
        </p:nvSpPr>
        <p:spPr>
          <a:xfrm>
            <a:off x="4385306" y="975936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7C1D9F36-4A67-6C47-A51A-AA6926ACD49C}"/>
              </a:ext>
            </a:extLst>
          </p:cNvPr>
          <p:cNvSpPr/>
          <p:nvPr/>
        </p:nvSpPr>
        <p:spPr>
          <a:xfrm>
            <a:off x="6040746" y="9216006"/>
            <a:ext cx="0" cy="544830"/>
          </a:xfrm>
          <a:custGeom>
            <a:avLst/>
            <a:gdLst/>
            <a:ahLst/>
            <a:cxnLst/>
            <a:rect l="l" t="t" r="r" b="b"/>
            <a:pathLst>
              <a:path h="544829">
                <a:moveTo>
                  <a:pt x="0" y="0"/>
                </a:moveTo>
                <a:lnTo>
                  <a:pt x="0" y="544271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54186C65-C194-B140-99A4-AF82D18BB301}"/>
              </a:ext>
            </a:extLst>
          </p:cNvPr>
          <p:cNvSpPr/>
          <p:nvPr/>
        </p:nvSpPr>
        <p:spPr>
          <a:xfrm>
            <a:off x="5978452" y="9759364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09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2ECA21D7-3325-8E4E-A5C2-377B42E5B273}"/>
              </a:ext>
            </a:extLst>
          </p:cNvPr>
          <p:cNvSpPr/>
          <p:nvPr/>
        </p:nvSpPr>
        <p:spPr>
          <a:xfrm>
            <a:off x="4257323" y="6773288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90">
                <a:moveTo>
                  <a:pt x="0" y="161213"/>
                </a:moveTo>
                <a:lnTo>
                  <a:pt x="34978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7914D2B4-4F00-334B-8E18-69E6E499A4F8}"/>
              </a:ext>
            </a:extLst>
          </p:cNvPr>
          <p:cNvSpPr/>
          <p:nvPr/>
        </p:nvSpPr>
        <p:spPr>
          <a:xfrm>
            <a:off x="4580196" y="6717108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5" h="113665">
                <a:moveTo>
                  <a:pt x="0" y="0"/>
                </a:moveTo>
                <a:lnTo>
                  <a:pt x="52146" y="113131"/>
                </a:lnTo>
                <a:lnTo>
                  <a:pt x="86918" y="28524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0CF0D438-AC60-4342-998F-5A33672A5330}"/>
              </a:ext>
            </a:extLst>
          </p:cNvPr>
          <p:cNvSpPr/>
          <p:nvPr/>
        </p:nvSpPr>
        <p:spPr>
          <a:xfrm>
            <a:off x="2434493" y="6773288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90">
                <a:moveTo>
                  <a:pt x="349783" y="1612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2E9BCC66-D5D9-C641-83AF-334BE910B3C5}"/>
              </a:ext>
            </a:extLst>
          </p:cNvPr>
          <p:cNvSpPr/>
          <p:nvPr/>
        </p:nvSpPr>
        <p:spPr>
          <a:xfrm>
            <a:off x="2374483" y="6717108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5">
                <a:moveTo>
                  <a:pt x="86918" y="0"/>
                </a:moveTo>
                <a:lnTo>
                  <a:pt x="0" y="28524"/>
                </a:lnTo>
                <a:lnTo>
                  <a:pt x="34772" y="113131"/>
                </a:lnTo>
                <a:lnTo>
                  <a:pt x="869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0C92BF7F-E1A1-8446-B2B2-3F9665DC7E61}"/>
              </a:ext>
            </a:extLst>
          </p:cNvPr>
          <p:cNvSpPr/>
          <p:nvPr/>
        </p:nvSpPr>
        <p:spPr>
          <a:xfrm>
            <a:off x="1816799" y="3838641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1227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D0DCE8D6-1C0B-DA4F-B4ED-8A79BC10EFD4}"/>
              </a:ext>
            </a:extLst>
          </p:cNvPr>
          <p:cNvSpPr/>
          <p:nvPr/>
        </p:nvSpPr>
        <p:spPr>
          <a:xfrm>
            <a:off x="1754506" y="37725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267CFB48-4F3F-2747-8BF6-D98DDF73A48E}"/>
              </a:ext>
            </a:extLst>
          </p:cNvPr>
          <p:cNvSpPr/>
          <p:nvPr/>
        </p:nvSpPr>
        <p:spPr>
          <a:xfrm>
            <a:off x="918404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4" h="161289">
                <a:moveTo>
                  <a:pt x="349783" y="1612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1E85415E-098F-6B41-9E5E-D5F8CBB7A16E}"/>
              </a:ext>
            </a:extLst>
          </p:cNvPr>
          <p:cNvSpPr/>
          <p:nvPr/>
        </p:nvSpPr>
        <p:spPr>
          <a:xfrm>
            <a:off x="858394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86918" y="0"/>
                </a:moveTo>
                <a:lnTo>
                  <a:pt x="0" y="28524"/>
                </a:lnTo>
                <a:lnTo>
                  <a:pt x="34772" y="113131"/>
                </a:lnTo>
                <a:lnTo>
                  <a:pt x="869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418A964C-E631-924A-8FBD-1A6742BCEB09}"/>
              </a:ext>
            </a:extLst>
          </p:cNvPr>
          <p:cNvSpPr/>
          <p:nvPr/>
        </p:nvSpPr>
        <p:spPr>
          <a:xfrm>
            <a:off x="2358325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89">
                <a:moveTo>
                  <a:pt x="0" y="161213"/>
                </a:moveTo>
                <a:lnTo>
                  <a:pt x="34978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1430164E-C1F1-3044-A33A-E3DDB388E20B}"/>
              </a:ext>
            </a:extLst>
          </p:cNvPr>
          <p:cNvSpPr/>
          <p:nvPr/>
        </p:nvSpPr>
        <p:spPr>
          <a:xfrm>
            <a:off x="2681198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0" y="0"/>
                </a:moveTo>
                <a:lnTo>
                  <a:pt x="52146" y="113131"/>
                </a:lnTo>
                <a:lnTo>
                  <a:pt x="86918" y="28524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312893AA-0DCB-0147-85E5-95108CAF6421}"/>
              </a:ext>
            </a:extLst>
          </p:cNvPr>
          <p:cNvSpPr/>
          <p:nvPr/>
        </p:nvSpPr>
        <p:spPr>
          <a:xfrm>
            <a:off x="1816799" y="4384715"/>
            <a:ext cx="0" cy="450215"/>
          </a:xfrm>
          <a:custGeom>
            <a:avLst/>
            <a:gdLst/>
            <a:ahLst/>
            <a:cxnLst/>
            <a:rect l="l" t="t" r="r" b="b"/>
            <a:pathLst>
              <a:path h="450214">
                <a:moveTo>
                  <a:pt x="0" y="4501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055E2B89-3845-0543-98BA-59585FB50926}"/>
              </a:ext>
            </a:extLst>
          </p:cNvPr>
          <p:cNvSpPr/>
          <p:nvPr/>
        </p:nvSpPr>
        <p:spPr>
          <a:xfrm>
            <a:off x="1754506" y="483391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A471214F-C673-6D48-9537-7A32ED68BFCF}"/>
              </a:ext>
            </a:extLst>
          </p:cNvPr>
          <p:cNvSpPr/>
          <p:nvPr/>
        </p:nvSpPr>
        <p:spPr>
          <a:xfrm>
            <a:off x="1754506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B1BAC2E3-A4FE-084F-A609-D3530A462153}"/>
              </a:ext>
            </a:extLst>
          </p:cNvPr>
          <p:cNvSpPr/>
          <p:nvPr/>
        </p:nvSpPr>
        <p:spPr>
          <a:xfrm>
            <a:off x="5084145" y="4384715"/>
            <a:ext cx="0" cy="450215"/>
          </a:xfrm>
          <a:custGeom>
            <a:avLst/>
            <a:gdLst/>
            <a:ahLst/>
            <a:cxnLst/>
            <a:rect l="l" t="t" r="r" b="b"/>
            <a:pathLst>
              <a:path h="450214">
                <a:moveTo>
                  <a:pt x="0" y="4501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E6368234-8568-E644-B11A-3843E0F50A7C}"/>
              </a:ext>
            </a:extLst>
          </p:cNvPr>
          <p:cNvSpPr/>
          <p:nvPr/>
        </p:nvSpPr>
        <p:spPr>
          <a:xfrm>
            <a:off x="5021851" y="4833916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124586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6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7E42DE67-DAFB-024A-85A8-0E4C12F8F955}"/>
              </a:ext>
            </a:extLst>
          </p:cNvPr>
          <p:cNvSpPr/>
          <p:nvPr/>
        </p:nvSpPr>
        <p:spPr>
          <a:xfrm>
            <a:off x="5021851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7416C05F-A553-4849-9E0D-43DCD612B122}"/>
              </a:ext>
            </a:extLst>
          </p:cNvPr>
          <p:cNvSpPr/>
          <p:nvPr/>
        </p:nvSpPr>
        <p:spPr>
          <a:xfrm>
            <a:off x="4083507" y="4123434"/>
            <a:ext cx="162560" cy="0"/>
          </a:xfrm>
          <a:custGeom>
            <a:avLst/>
            <a:gdLst/>
            <a:ahLst/>
            <a:cxnLst/>
            <a:rect l="l" t="t" r="r" b="b"/>
            <a:pathLst>
              <a:path w="162560">
                <a:moveTo>
                  <a:pt x="0" y="0"/>
                </a:moveTo>
                <a:lnTo>
                  <a:pt x="16239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61D7D0A0-1305-4847-A4B4-26E0A665912C}"/>
              </a:ext>
            </a:extLst>
          </p:cNvPr>
          <p:cNvSpPr/>
          <p:nvPr/>
        </p:nvSpPr>
        <p:spPr>
          <a:xfrm>
            <a:off x="4244980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AC82BBF5-3469-2045-9D5D-86D3A5425B0F}"/>
              </a:ext>
            </a:extLst>
          </p:cNvPr>
          <p:cNvSpPr/>
          <p:nvPr/>
        </p:nvSpPr>
        <p:spPr>
          <a:xfrm>
            <a:off x="2590471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66992" y="0"/>
                </a:moveTo>
                <a:lnTo>
                  <a:pt x="0" y="62293"/>
                </a:lnTo>
                <a:lnTo>
                  <a:pt x="66992" y="124586"/>
                </a:lnTo>
                <a:lnTo>
                  <a:pt x="6699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6C5265DD-0056-F048-96B6-15F62950A39B}"/>
              </a:ext>
            </a:extLst>
          </p:cNvPr>
          <p:cNvSpPr/>
          <p:nvPr/>
        </p:nvSpPr>
        <p:spPr>
          <a:xfrm>
            <a:off x="4244980" y="5018617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D1BFD4BC-BA8E-C247-8540-99DBBA4ABEE4}"/>
              </a:ext>
            </a:extLst>
          </p:cNvPr>
          <p:cNvSpPr/>
          <p:nvPr/>
        </p:nvSpPr>
        <p:spPr>
          <a:xfrm>
            <a:off x="2590471" y="5018617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66992" y="0"/>
                </a:moveTo>
                <a:lnTo>
                  <a:pt x="0" y="62293"/>
                </a:lnTo>
                <a:lnTo>
                  <a:pt x="66992" y="124586"/>
                </a:lnTo>
                <a:lnTo>
                  <a:pt x="6699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8A9DFF47-CDED-3149-96FE-FBAFD00ADCBA}"/>
              </a:ext>
            </a:extLst>
          </p:cNvPr>
          <p:cNvSpPr/>
          <p:nvPr/>
        </p:nvSpPr>
        <p:spPr>
          <a:xfrm>
            <a:off x="360555" y="295260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FF0133F6-9FA7-1B4C-AC8B-A62DFF05F1A8}"/>
              </a:ext>
            </a:extLst>
          </p:cNvPr>
          <p:cNvSpPr txBox="1"/>
          <p:nvPr/>
        </p:nvSpPr>
        <p:spPr>
          <a:xfrm>
            <a:off x="423527" y="2980111"/>
            <a:ext cx="2082164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stratégies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globales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4" name="object 44">
            <a:extLst>
              <a:ext uri="{FF2B5EF4-FFF2-40B4-BE49-F238E27FC236}">
                <a16:creationId xmlns:a16="http://schemas.microsoft.com/office/drawing/2014/main" id="{AA2D3923-C433-D148-A919-DC2D3C1544F3}"/>
              </a:ext>
            </a:extLst>
          </p:cNvPr>
          <p:cNvSpPr/>
          <p:nvPr/>
        </p:nvSpPr>
        <p:spPr>
          <a:xfrm>
            <a:off x="360003" y="5996646"/>
            <a:ext cx="251993" cy="25200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>
            <a:extLst>
              <a:ext uri="{FF2B5EF4-FFF2-40B4-BE49-F238E27FC236}">
                <a16:creationId xmlns:a16="http://schemas.microsoft.com/office/drawing/2014/main" id="{EA5AF1B7-4DA8-6843-9F3E-303BE0308A6E}"/>
              </a:ext>
            </a:extLst>
          </p:cNvPr>
          <p:cNvSpPr txBox="1"/>
          <p:nvPr/>
        </p:nvSpPr>
        <p:spPr>
          <a:xfrm>
            <a:off x="422974" y="6024151"/>
            <a:ext cx="4991100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3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stratégies au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niveau d’un domaine d’activité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6" name="object 46">
            <a:extLst>
              <a:ext uri="{FF2B5EF4-FFF2-40B4-BE49-F238E27FC236}">
                <a16:creationId xmlns:a16="http://schemas.microsoft.com/office/drawing/2014/main" id="{C9B7C97D-D6BA-474F-B978-151F6C8468D9}"/>
              </a:ext>
            </a:extLst>
          </p:cNvPr>
          <p:cNvSpPr/>
          <p:nvPr/>
        </p:nvSpPr>
        <p:spPr>
          <a:xfrm>
            <a:off x="364719" y="8578857"/>
            <a:ext cx="251993" cy="25200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>
            <a:extLst>
              <a:ext uri="{FF2B5EF4-FFF2-40B4-BE49-F238E27FC236}">
                <a16:creationId xmlns:a16="http://schemas.microsoft.com/office/drawing/2014/main" id="{F9F64438-B54E-1A42-8C45-98CF77556AD8}"/>
              </a:ext>
            </a:extLst>
          </p:cNvPr>
          <p:cNvSpPr/>
          <p:nvPr/>
        </p:nvSpPr>
        <p:spPr>
          <a:xfrm>
            <a:off x="360555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>
            <a:extLst>
              <a:ext uri="{FF2B5EF4-FFF2-40B4-BE49-F238E27FC236}">
                <a16:creationId xmlns:a16="http://schemas.microsoft.com/office/drawing/2014/main" id="{A8016D79-F713-CC4F-B004-FB5ECD675031}"/>
              </a:ext>
            </a:extLst>
          </p:cNvPr>
          <p:cNvSpPr txBox="1"/>
          <p:nvPr/>
        </p:nvSpPr>
        <p:spPr>
          <a:xfrm>
            <a:off x="423527" y="319538"/>
            <a:ext cx="44323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stratégiques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opérés par l’entreprise</a:t>
            </a:r>
            <a:r>
              <a:rPr sz="1600" b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étapes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 décision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9" name="object 49">
            <a:extLst>
              <a:ext uri="{FF2B5EF4-FFF2-40B4-BE49-F238E27FC236}">
                <a16:creationId xmlns:a16="http://schemas.microsoft.com/office/drawing/2014/main" id="{3F9AD232-FDB6-C245-BD43-B9BA6D3CEE89}"/>
              </a:ext>
            </a:extLst>
          </p:cNvPr>
          <p:cNvSpPr/>
          <p:nvPr/>
        </p:nvSpPr>
        <p:spPr>
          <a:xfrm>
            <a:off x="360558" y="1474297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>
            <a:extLst>
              <a:ext uri="{FF2B5EF4-FFF2-40B4-BE49-F238E27FC236}">
                <a16:creationId xmlns:a16="http://schemas.microsoft.com/office/drawing/2014/main" id="{297E2681-774A-5348-9BB9-A7119486AC88}"/>
              </a:ext>
            </a:extLst>
          </p:cNvPr>
          <p:cNvSpPr txBox="1"/>
          <p:nvPr/>
        </p:nvSpPr>
        <p:spPr>
          <a:xfrm>
            <a:off x="429766" y="1517448"/>
            <a:ext cx="176339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4659">
              <a:lnSpc>
                <a:spcPct val="100000"/>
              </a:lnSpc>
              <a:spcBef>
                <a:spcPts val="100"/>
              </a:spcBef>
            </a:pP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Trois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étapes</a:t>
            </a:r>
            <a:endParaRPr sz="115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dans la prise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décision  (H. Simon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J.</a:t>
            </a:r>
            <a:r>
              <a:rPr sz="115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March)</a:t>
            </a:r>
            <a:endParaRPr sz="1150">
              <a:latin typeface="Arial"/>
              <a:cs typeface="Arial"/>
            </a:endParaRPr>
          </a:p>
        </p:txBody>
      </p:sp>
      <p:sp>
        <p:nvSpPr>
          <p:cNvPr id="51" name="object 51">
            <a:extLst>
              <a:ext uri="{FF2B5EF4-FFF2-40B4-BE49-F238E27FC236}">
                <a16:creationId xmlns:a16="http://schemas.microsoft.com/office/drawing/2014/main" id="{EE3740C1-B117-EC45-A249-A78D1C635F51}"/>
              </a:ext>
            </a:extLst>
          </p:cNvPr>
          <p:cNvSpPr/>
          <p:nvPr/>
        </p:nvSpPr>
        <p:spPr>
          <a:xfrm>
            <a:off x="2304552" y="1474297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>
            <a:extLst>
              <a:ext uri="{FF2B5EF4-FFF2-40B4-BE49-F238E27FC236}">
                <a16:creationId xmlns:a16="http://schemas.microsoft.com/office/drawing/2014/main" id="{3A26C9A8-C63A-474F-952A-8C6030B39550}"/>
              </a:ext>
            </a:extLst>
          </p:cNvPr>
          <p:cNvSpPr txBox="1"/>
          <p:nvPr/>
        </p:nvSpPr>
        <p:spPr>
          <a:xfrm>
            <a:off x="2327851" y="1552423"/>
            <a:ext cx="42983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Recensement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stratégies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possibles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Détermination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conséquences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chacune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d’elles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Choix 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meilleure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tenu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contraintes (Herbert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Simon)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53" name="object 53">
            <a:extLst>
              <a:ext uri="{FF2B5EF4-FFF2-40B4-BE49-F238E27FC236}">
                <a16:creationId xmlns:a16="http://schemas.microsoft.com/office/drawing/2014/main" id="{DCE25E71-625A-0B43-8ABC-42A6622AF6D7}"/>
              </a:ext>
            </a:extLst>
          </p:cNvPr>
          <p:cNvSpPr/>
          <p:nvPr/>
        </p:nvSpPr>
        <p:spPr>
          <a:xfrm>
            <a:off x="360551" y="2164312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>
            <a:extLst>
              <a:ext uri="{FF2B5EF4-FFF2-40B4-BE49-F238E27FC236}">
                <a16:creationId xmlns:a16="http://schemas.microsoft.com/office/drawing/2014/main" id="{4FF4316D-041E-7649-B0FD-8F300B26C4EC}"/>
              </a:ext>
            </a:extLst>
          </p:cNvPr>
          <p:cNvSpPr txBox="1"/>
          <p:nvPr/>
        </p:nvSpPr>
        <p:spPr>
          <a:xfrm>
            <a:off x="502749" y="2207463"/>
            <a:ext cx="161671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Choix entre stratégies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délibérée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émergente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(H.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Mintzberg)</a:t>
            </a:r>
            <a:endParaRPr sz="1150">
              <a:latin typeface="Arial"/>
              <a:cs typeface="Arial"/>
            </a:endParaRPr>
          </a:p>
        </p:txBody>
      </p:sp>
      <p:sp>
        <p:nvSpPr>
          <p:cNvPr id="55" name="object 55">
            <a:extLst>
              <a:ext uri="{FF2B5EF4-FFF2-40B4-BE49-F238E27FC236}">
                <a16:creationId xmlns:a16="http://schemas.microsoft.com/office/drawing/2014/main" id="{E11B2741-E1BD-4744-AA2B-F03AE1F3150D}"/>
              </a:ext>
            </a:extLst>
          </p:cNvPr>
          <p:cNvSpPr/>
          <p:nvPr/>
        </p:nvSpPr>
        <p:spPr>
          <a:xfrm>
            <a:off x="2304552" y="2164312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>
            <a:extLst>
              <a:ext uri="{FF2B5EF4-FFF2-40B4-BE49-F238E27FC236}">
                <a16:creationId xmlns:a16="http://schemas.microsoft.com/office/drawing/2014/main" id="{F734FD2A-68BC-7F41-B76D-AFD75B219E3D}"/>
              </a:ext>
            </a:extLst>
          </p:cNvPr>
          <p:cNvSpPr txBox="1"/>
          <p:nvPr/>
        </p:nvSpPr>
        <p:spPr>
          <a:xfrm>
            <a:off x="2327851" y="2242437"/>
            <a:ext cx="38112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délibérée est planifiée par 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  <a:p>
            <a:pPr marL="92075" marR="5080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émergente est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choisie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s’adapter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permanence  aux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modifications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57" name="object 57">
            <a:extLst>
              <a:ext uri="{FF2B5EF4-FFF2-40B4-BE49-F238E27FC236}">
                <a16:creationId xmlns:a16="http://schemas.microsoft.com/office/drawing/2014/main" id="{2589202E-D57F-D948-959E-C40A56CA87AE}"/>
              </a:ext>
            </a:extLst>
          </p:cNvPr>
          <p:cNvSpPr/>
          <p:nvPr/>
        </p:nvSpPr>
        <p:spPr>
          <a:xfrm>
            <a:off x="4310140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29" h="396239">
                <a:moveTo>
                  <a:pt x="1476006" y="0"/>
                </a:moveTo>
                <a:lnTo>
                  <a:pt x="72009" y="0"/>
                </a:lnTo>
                <a:lnTo>
                  <a:pt x="44051" y="5682"/>
                </a:lnTo>
                <a:lnTo>
                  <a:pt x="21155" y="21155"/>
                </a:lnTo>
                <a:lnTo>
                  <a:pt x="5682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2" y="351957"/>
                </a:lnTo>
                <a:lnTo>
                  <a:pt x="21155" y="374850"/>
                </a:lnTo>
                <a:lnTo>
                  <a:pt x="44051" y="390317"/>
                </a:lnTo>
                <a:lnTo>
                  <a:pt x="72009" y="395998"/>
                </a:lnTo>
                <a:lnTo>
                  <a:pt x="1476006" y="395998"/>
                </a:lnTo>
                <a:lnTo>
                  <a:pt x="1503963" y="390317"/>
                </a:lnTo>
                <a:lnTo>
                  <a:pt x="1526860" y="374850"/>
                </a:lnTo>
                <a:lnTo>
                  <a:pt x="1542332" y="351957"/>
                </a:lnTo>
                <a:lnTo>
                  <a:pt x="1548015" y="324002"/>
                </a:lnTo>
                <a:lnTo>
                  <a:pt x="1548015" y="72008"/>
                </a:lnTo>
                <a:lnTo>
                  <a:pt x="1542332" y="44051"/>
                </a:lnTo>
                <a:lnTo>
                  <a:pt x="1526860" y="21155"/>
                </a:lnTo>
                <a:lnTo>
                  <a:pt x="1503963" y="5682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>
            <a:extLst>
              <a:ext uri="{FF2B5EF4-FFF2-40B4-BE49-F238E27FC236}">
                <a16:creationId xmlns:a16="http://schemas.microsoft.com/office/drawing/2014/main" id="{0F9FD642-9A11-A241-815D-69BA8EB146FB}"/>
              </a:ext>
            </a:extLst>
          </p:cNvPr>
          <p:cNvSpPr txBox="1"/>
          <p:nvPr/>
        </p:nvSpPr>
        <p:spPr>
          <a:xfrm>
            <a:off x="4451630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Diversification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59" name="object 59">
            <a:extLst>
              <a:ext uri="{FF2B5EF4-FFF2-40B4-BE49-F238E27FC236}">
                <a16:creationId xmlns:a16="http://schemas.microsoft.com/office/drawing/2014/main" id="{C4BA856F-4F30-6140-9E0D-2F2DF4E27F26}"/>
              </a:ext>
            </a:extLst>
          </p:cNvPr>
          <p:cNvSpPr/>
          <p:nvPr/>
        </p:nvSpPr>
        <p:spPr>
          <a:xfrm>
            <a:off x="1042475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30" h="396239">
                <a:moveTo>
                  <a:pt x="147599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0" y="351957"/>
                </a:lnTo>
                <a:lnTo>
                  <a:pt x="21148" y="374850"/>
                </a:lnTo>
                <a:lnTo>
                  <a:pt x="44041" y="390317"/>
                </a:lnTo>
                <a:lnTo>
                  <a:pt x="71996" y="395998"/>
                </a:lnTo>
                <a:lnTo>
                  <a:pt x="1475994" y="395998"/>
                </a:lnTo>
                <a:lnTo>
                  <a:pt x="1503951" y="390317"/>
                </a:lnTo>
                <a:lnTo>
                  <a:pt x="1526847" y="374850"/>
                </a:lnTo>
                <a:lnTo>
                  <a:pt x="1542320" y="351957"/>
                </a:lnTo>
                <a:lnTo>
                  <a:pt x="1548003" y="324002"/>
                </a:lnTo>
                <a:lnTo>
                  <a:pt x="1548003" y="72008"/>
                </a:lnTo>
                <a:lnTo>
                  <a:pt x="1542320" y="44051"/>
                </a:lnTo>
                <a:lnTo>
                  <a:pt x="1526847" y="21155"/>
                </a:lnTo>
                <a:lnTo>
                  <a:pt x="1503951" y="5682"/>
                </a:lnTo>
                <a:lnTo>
                  <a:pt x="1475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>
            <a:extLst>
              <a:ext uri="{FF2B5EF4-FFF2-40B4-BE49-F238E27FC236}">
                <a16:creationId xmlns:a16="http://schemas.microsoft.com/office/drawing/2014/main" id="{EFD683D6-A62E-ED43-A800-F542957C842A}"/>
              </a:ext>
            </a:extLst>
          </p:cNvPr>
          <p:cNvSpPr txBox="1"/>
          <p:nvPr/>
        </p:nvSpPr>
        <p:spPr>
          <a:xfrm>
            <a:off x="1183966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Spécialisation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61" name="object 61">
            <a:extLst>
              <a:ext uri="{FF2B5EF4-FFF2-40B4-BE49-F238E27FC236}">
                <a16:creationId xmlns:a16="http://schemas.microsoft.com/office/drawing/2014/main" id="{67F5D7A3-4764-6642-92EE-67BBAB0CCFAA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3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>
            <a:extLst>
              <a:ext uri="{FF2B5EF4-FFF2-40B4-BE49-F238E27FC236}">
                <a16:creationId xmlns:a16="http://schemas.microsoft.com/office/drawing/2014/main" id="{0185558F-3AF2-4A42-9FF5-3A9A7FBA9FBE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>
            <a:extLst>
              <a:ext uri="{FF2B5EF4-FFF2-40B4-BE49-F238E27FC236}">
                <a16:creationId xmlns:a16="http://schemas.microsoft.com/office/drawing/2014/main" id="{72FA7519-2AA0-2848-ACFC-7BABE41A4CD0}"/>
              </a:ext>
            </a:extLst>
          </p:cNvPr>
          <p:cNvSpPr txBox="1"/>
          <p:nvPr/>
        </p:nvSpPr>
        <p:spPr>
          <a:xfrm>
            <a:off x="522245" y="3399416"/>
            <a:ext cx="1701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" marR="5080" indent="-22860">
              <a:lnSpc>
                <a:spcPct val="100000"/>
              </a:lnSpc>
              <a:spcBef>
                <a:spcPts val="100"/>
              </a:spcBef>
              <a:tabLst>
                <a:tab pos="888365" algn="l"/>
                <a:tab pos="100584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Pénétration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Développement 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	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produits</a:t>
            </a:r>
            <a:endParaRPr sz="900">
              <a:latin typeface="Arial"/>
              <a:cs typeface="Arial"/>
            </a:endParaRPr>
          </a:p>
        </p:txBody>
      </p:sp>
      <p:sp>
        <p:nvSpPr>
          <p:cNvPr id="64" name="object 64">
            <a:extLst>
              <a:ext uri="{FF2B5EF4-FFF2-40B4-BE49-F238E27FC236}">
                <a16:creationId xmlns:a16="http://schemas.microsoft.com/office/drawing/2014/main" id="{A0465A60-2E69-C841-8389-F1CC49D4AE4D}"/>
              </a:ext>
            </a:extLst>
          </p:cNvPr>
          <p:cNvSpPr/>
          <p:nvPr/>
        </p:nvSpPr>
        <p:spPr>
          <a:xfrm>
            <a:off x="1333649" y="3337386"/>
            <a:ext cx="965835" cy="432434"/>
          </a:xfrm>
          <a:custGeom>
            <a:avLst/>
            <a:gdLst/>
            <a:ahLst/>
            <a:cxnLst/>
            <a:rect l="l" t="t" r="r" b="b"/>
            <a:pathLst>
              <a:path w="965835" h="432435">
                <a:moveTo>
                  <a:pt x="0" y="360006"/>
                </a:moveTo>
                <a:lnTo>
                  <a:pt x="6186" y="387961"/>
                </a:lnTo>
                <a:lnTo>
                  <a:pt x="23031" y="410854"/>
                </a:lnTo>
                <a:lnTo>
                  <a:pt x="47963" y="426322"/>
                </a:lnTo>
                <a:lnTo>
                  <a:pt x="78409" y="432003"/>
                </a:lnTo>
                <a:lnTo>
                  <a:pt x="887234" y="432003"/>
                </a:lnTo>
                <a:lnTo>
                  <a:pt x="917681" y="426322"/>
                </a:lnTo>
                <a:lnTo>
                  <a:pt x="942613" y="410854"/>
                </a:lnTo>
                <a:lnTo>
                  <a:pt x="959458" y="387961"/>
                </a:lnTo>
                <a:lnTo>
                  <a:pt x="965644" y="360006"/>
                </a:lnTo>
                <a:lnTo>
                  <a:pt x="965644" y="72008"/>
                </a:lnTo>
                <a:lnTo>
                  <a:pt x="959458" y="44051"/>
                </a:lnTo>
                <a:lnTo>
                  <a:pt x="942613" y="21155"/>
                </a:lnTo>
                <a:lnTo>
                  <a:pt x="917681" y="5682"/>
                </a:lnTo>
                <a:lnTo>
                  <a:pt x="887234" y="0"/>
                </a:lnTo>
                <a:lnTo>
                  <a:pt x="78409" y="0"/>
                </a:lnTo>
                <a:lnTo>
                  <a:pt x="47963" y="5682"/>
                </a:lnTo>
                <a:lnTo>
                  <a:pt x="23031" y="21155"/>
                </a:lnTo>
                <a:lnTo>
                  <a:pt x="6186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>
            <a:extLst>
              <a:ext uri="{FF2B5EF4-FFF2-40B4-BE49-F238E27FC236}">
                <a16:creationId xmlns:a16="http://schemas.microsoft.com/office/drawing/2014/main" id="{DA719EA7-E463-034D-81B5-7AA1EF868CF1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17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>
            <a:extLst>
              <a:ext uri="{FF2B5EF4-FFF2-40B4-BE49-F238E27FC236}">
                <a16:creationId xmlns:a16="http://schemas.microsoft.com/office/drawing/2014/main" id="{BB7522DB-8B24-0A44-B0B1-16581F44DB39}"/>
              </a:ext>
            </a:extLst>
          </p:cNvPr>
          <p:cNvSpPr txBox="1"/>
          <p:nvPr/>
        </p:nvSpPr>
        <p:spPr>
          <a:xfrm>
            <a:off x="2515355" y="3399416"/>
            <a:ext cx="565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415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Extension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00">
              <a:latin typeface="Arial"/>
              <a:cs typeface="Arial"/>
            </a:endParaRPr>
          </a:p>
        </p:txBody>
      </p:sp>
      <p:sp>
        <p:nvSpPr>
          <p:cNvPr id="67" name="object 67">
            <a:extLst>
              <a:ext uri="{FF2B5EF4-FFF2-40B4-BE49-F238E27FC236}">
                <a16:creationId xmlns:a16="http://schemas.microsoft.com/office/drawing/2014/main" id="{44FBCD9A-2276-D54B-A9E3-7DAE5C800F44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>
            <a:extLst>
              <a:ext uri="{FF2B5EF4-FFF2-40B4-BE49-F238E27FC236}">
                <a16:creationId xmlns:a16="http://schemas.microsoft.com/office/drawing/2014/main" id="{6B5D4792-53B3-9E43-AD43-81DA81CF059A}"/>
              </a:ext>
            </a:extLst>
          </p:cNvPr>
          <p:cNvSpPr/>
          <p:nvPr/>
        </p:nvSpPr>
        <p:spPr>
          <a:xfrm>
            <a:off x="4310213" y="4900905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29" h="396239">
                <a:moveTo>
                  <a:pt x="1476006" y="0"/>
                </a:moveTo>
                <a:lnTo>
                  <a:pt x="72009" y="0"/>
                </a:lnTo>
                <a:lnTo>
                  <a:pt x="44051" y="5680"/>
                </a:lnTo>
                <a:lnTo>
                  <a:pt x="21155" y="21148"/>
                </a:lnTo>
                <a:lnTo>
                  <a:pt x="5682" y="44041"/>
                </a:lnTo>
                <a:lnTo>
                  <a:pt x="0" y="71996"/>
                </a:lnTo>
                <a:lnTo>
                  <a:pt x="0" y="324002"/>
                </a:lnTo>
                <a:lnTo>
                  <a:pt x="5682" y="351957"/>
                </a:lnTo>
                <a:lnTo>
                  <a:pt x="21155" y="374850"/>
                </a:lnTo>
                <a:lnTo>
                  <a:pt x="44051" y="390317"/>
                </a:lnTo>
                <a:lnTo>
                  <a:pt x="72009" y="395998"/>
                </a:lnTo>
                <a:lnTo>
                  <a:pt x="1476006" y="395998"/>
                </a:lnTo>
                <a:lnTo>
                  <a:pt x="1503961" y="390317"/>
                </a:lnTo>
                <a:lnTo>
                  <a:pt x="1526854" y="374850"/>
                </a:lnTo>
                <a:lnTo>
                  <a:pt x="1542322" y="351957"/>
                </a:lnTo>
                <a:lnTo>
                  <a:pt x="1548003" y="324002"/>
                </a:lnTo>
                <a:lnTo>
                  <a:pt x="1548003" y="71996"/>
                </a:lnTo>
                <a:lnTo>
                  <a:pt x="1542322" y="44041"/>
                </a:lnTo>
                <a:lnTo>
                  <a:pt x="1526854" y="21148"/>
                </a:lnTo>
                <a:lnTo>
                  <a:pt x="1503961" y="5680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>
            <a:extLst>
              <a:ext uri="{FF2B5EF4-FFF2-40B4-BE49-F238E27FC236}">
                <a16:creationId xmlns:a16="http://schemas.microsoft.com/office/drawing/2014/main" id="{2B0BF381-293F-DD47-A20B-C16FEDA5A19E}"/>
              </a:ext>
            </a:extLst>
          </p:cNvPr>
          <p:cNvSpPr txBox="1"/>
          <p:nvPr/>
        </p:nvSpPr>
        <p:spPr>
          <a:xfrm>
            <a:off x="4451704" y="4936859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Externalisation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70" name="object 70">
            <a:extLst>
              <a:ext uri="{FF2B5EF4-FFF2-40B4-BE49-F238E27FC236}">
                <a16:creationId xmlns:a16="http://schemas.microsoft.com/office/drawing/2014/main" id="{EA76B30E-9C68-884B-A9F6-3AA8A3BD34FD}"/>
              </a:ext>
            </a:extLst>
          </p:cNvPr>
          <p:cNvSpPr/>
          <p:nvPr/>
        </p:nvSpPr>
        <p:spPr>
          <a:xfrm>
            <a:off x="1042475" y="4900905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30" h="396239">
                <a:moveTo>
                  <a:pt x="1476006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324002"/>
                </a:lnTo>
                <a:lnTo>
                  <a:pt x="5680" y="351957"/>
                </a:lnTo>
                <a:lnTo>
                  <a:pt x="21148" y="374850"/>
                </a:lnTo>
                <a:lnTo>
                  <a:pt x="44041" y="390317"/>
                </a:lnTo>
                <a:lnTo>
                  <a:pt x="71996" y="395998"/>
                </a:lnTo>
                <a:lnTo>
                  <a:pt x="1476006" y="395998"/>
                </a:lnTo>
                <a:lnTo>
                  <a:pt x="1503956" y="390317"/>
                </a:lnTo>
                <a:lnTo>
                  <a:pt x="1526849" y="374850"/>
                </a:lnTo>
                <a:lnTo>
                  <a:pt x="1542320" y="351957"/>
                </a:lnTo>
                <a:lnTo>
                  <a:pt x="1548003" y="324002"/>
                </a:lnTo>
                <a:lnTo>
                  <a:pt x="1548003" y="71996"/>
                </a:lnTo>
                <a:lnTo>
                  <a:pt x="1542320" y="44041"/>
                </a:lnTo>
                <a:lnTo>
                  <a:pt x="1526849" y="21148"/>
                </a:lnTo>
                <a:lnTo>
                  <a:pt x="1503956" y="5680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>
            <a:extLst>
              <a:ext uri="{FF2B5EF4-FFF2-40B4-BE49-F238E27FC236}">
                <a16:creationId xmlns:a16="http://schemas.microsoft.com/office/drawing/2014/main" id="{B2CC5A4F-3DBF-4D48-A9DF-D5E5998F8422}"/>
              </a:ext>
            </a:extLst>
          </p:cNvPr>
          <p:cNvSpPr txBox="1"/>
          <p:nvPr/>
        </p:nvSpPr>
        <p:spPr>
          <a:xfrm>
            <a:off x="1183966" y="4936859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Intégration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verticale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72" name="object 72">
            <a:extLst>
              <a:ext uri="{FF2B5EF4-FFF2-40B4-BE49-F238E27FC236}">
                <a16:creationId xmlns:a16="http://schemas.microsoft.com/office/drawing/2014/main" id="{6BA31C77-648B-0E4C-9666-EFB74DD53BDF}"/>
              </a:ext>
            </a:extLst>
          </p:cNvPr>
          <p:cNvSpPr txBox="1"/>
          <p:nvPr/>
        </p:nvSpPr>
        <p:spPr>
          <a:xfrm>
            <a:off x="1150075" y="5534027"/>
            <a:ext cx="3562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Amont</a:t>
            </a:r>
            <a:endParaRPr sz="900">
              <a:latin typeface="Arial"/>
              <a:cs typeface="Arial"/>
            </a:endParaRPr>
          </a:p>
        </p:txBody>
      </p:sp>
      <p:sp>
        <p:nvSpPr>
          <p:cNvPr id="73" name="object 73">
            <a:extLst>
              <a:ext uri="{FF2B5EF4-FFF2-40B4-BE49-F238E27FC236}">
                <a16:creationId xmlns:a16="http://schemas.microsoft.com/office/drawing/2014/main" id="{3B527B9F-EA59-9B4C-8FE9-E6B3B29E2D59}"/>
              </a:ext>
            </a:extLst>
          </p:cNvPr>
          <p:cNvSpPr/>
          <p:nvPr/>
        </p:nvSpPr>
        <p:spPr>
          <a:xfrm>
            <a:off x="888720" y="5489826"/>
            <a:ext cx="887094" cy="259715"/>
          </a:xfrm>
          <a:custGeom>
            <a:avLst/>
            <a:gdLst/>
            <a:ahLst/>
            <a:cxnLst/>
            <a:rect l="l" t="t" r="r" b="b"/>
            <a:pathLst>
              <a:path w="887094" h="259714">
                <a:moveTo>
                  <a:pt x="0" y="187198"/>
                </a:moveTo>
                <a:lnTo>
                  <a:pt x="5680" y="215153"/>
                </a:lnTo>
                <a:lnTo>
                  <a:pt x="21148" y="238045"/>
                </a:lnTo>
                <a:lnTo>
                  <a:pt x="44041" y="253513"/>
                </a:lnTo>
                <a:lnTo>
                  <a:pt x="71996" y="259194"/>
                </a:lnTo>
                <a:lnTo>
                  <a:pt x="814730" y="259194"/>
                </a:lnTo>
                <a:lnTo>
                  <a:pt x="842685" y="253513"/>
                </a:lnTo>
                <a:lnTo>
                  <a:pt x="865578" y="238045"/>
                </a:lnTo>
                <a:lnTo>
                  <a:pt x="881045" y="215153"/>
                </a:lnTo>
                <a:lnTo>
                  <a:pt x="886726" y="187198"/>
                </a:lnTo>
                <a:lnTo>
                  <a:pt x="886726" y="71996"/>
                </a:lnTo>
                <a:lnTo>
                  <a:pt x="881045" y="44041"/>
                </a:lnTo>
                <a:lnTo>
                  <a:pt x="865578" y="21148"/>
                </a:lnTo>
                <a:lnTo>
                  <a:pt x="842685" y="5680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8719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>
            <a:extLst>
              <a:ext uri="{FF2B5EF4-FFF2-40B4-BE49-F238E27FC236}">
                <a16:creationId xmlns:a16="http://schemas.microsoft.com/office/drawing/2014/main" id="{779BA173-E83E-FA4A-90DE-9368CB2A1FB8}"/>
              </a:ext>
            </a:extLst>
          </p:cNvPr>
          <p:cNvSpPr/>
          <p:nvPr/>
        </p:nvSpPr>
        <p:spPr>
          <a:xfrm>
            <a:off x="1042003" y="4471501"/>
            <a:ext cx="4816475" cy="288290"/>
          </a:xfrm>
          <a:custGeom>
            <a:avLst/>
            <a:gdLst/>
            <a:ahLst/>
            <a:cxnLst/>
            <a:rect l="l" t="t" r="r" b="b"/>
            <a:pathLst>
              <a:path w="4816475" h="288289">
                <a:moveTo>
                  <a:pt x="4744135" y="0"/>
                </a:moveTo>
                <a:lnTo>
                  <a:pt x="72009" y="0"/>
                </a:lnTo>
                <a:lnTo>
                  <a:pt x="44046" y="5682"/>
                </a:lnTo>
                <a:lnTo>
                  <a:pt x="21150" y="21155"/>
                </a:lnTo>
                <a:lnTo>
                  <a:pt x="5681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9" y="287997"/>
                </a:lnTo>
                <a:lnTo>
                  <a:pt x="4744135" y="287997"/>
                </a:lnTo>
                <a:lnTo>
                  <a:pt x="4772092" y="282317"/>
                </a:lnTo>
                <a:lnTo>
                  <a:pt x="4794989" y="266849"/>
                </a:lnTo>
                <a:lnTo>
                  <a:pt x="4810461" y="243956"/>
                </a:lnTo>
                <a:lnTo>
                  <a:pt x="4816144" y="216001"/>
                </a:lnTo>
                <a:lnTo>
                  <a:pt x="4816144" y="72008"/>
                </a:lnTo>
                <a:lnTo>
                  <a:pt x="4810461" y="44051"/>
                </a:lnTo>
                <a:lnTo>
                  <a:pt x="4794989" y="21155"/>
                </a:lnTo>
                <a:lnTo>
                  <a:pt x="4772092" y="5682"/>
                </a:lnTo>
                <a:lnTo>
                  <a:pt x="474413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>
            <a:extLst>
              <a:ext uri="{FF2B5EF4-FFF2-40B4-BE49-F238E27FC236}">
                <a16:creationId xmlns:a16="http://schemas.microsoft.com/office/drawing/2014/main" id="{D0A3A245-949D-7849-8E66-D7A6ECB3FD95}"/>
              </a:ext>
            </a:extLst>
          </p:cNvPr>
          <p:cNvSpPr txBox="1"/>
          <p:nvPr/>
        </p:nvSpPr>
        <p:spPr>
          <a:xfrm>
            <a:off x="2764219" y="4509918"/>
            <a:ext cx="136525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Stratégies</a:t>
            </a:r>
            <a:r>
              <a:rPr sz="115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globales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76" name="object 76">
            <a:extLst>
              <a:ext uri="{FF2B5EF4-FFF2-40B4-BE49-F238E27FC236}">
                <a16:creationId xmlns:a16="http://schemas.microsoft.com/office/drawing/2014/main" id="{30EE3EFD-51C5-0B4E-AD4F-0FFC09E873E3}"/>
              </a:ext>
            </a:extLst>
          </p:cNvPr>
          <p:cNvSpPr txBox="1"/>
          <p:nvPr/>
        </p:nvSpPr>
        <p:spPr>
          <a:xfrm>
            <a:off x="2173883" y="5534027"/>
            <a:ext cx="24574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val</a:t>
            </a:r>
            <a:endParaRPr sz="900">
              <a:latin typeface="Arial"/>
              <a:cs typeface="Arial"/>
            </a:endParaRPr>
          </a:p>
        </p:txBody>
      </p:sp>
      <p:sp>
        <p:nvSpPr>
          <p:cNvPr id="77" name="object 77">
            <a:extLst>
              <a:ext uri="{FF2B5EF4-FFF2-40B4-BE49-F238E27FC236}">
                <a16:creationId xmlns:a16="http://schemas.microsoft.com/office/drawing/2014/main" id="{D2D2985D-B55A-3848-9D55-493A5113F660}"/>
              </a:ext>
            </a:extLst>
          </p:cNvPr>
          <p:cNvSpPr/>
          <p:nvPr/>
        </p:nvSpPr>
        <p:spPr>
          <a:xfrm>
            <a:off x="1857499" y="5489826"/>
            <a:ext cx="887094" cy="259715"/>
          </a:xfrm>
          <a:custGeom>
            <a:avLst/>
            <a:gdLst/>
            <a:ahLst/>
            <a:cxnLst/>
            <a:rect l="l" t="t" r="r" b="b"/>
            <a:pathLst>
              <a:path w="887094" h="259714">
                <a:moveTo>
                  <a:pt x="0" y="187198"/>
                </a:moveTo>
                <a:lnTo>
                  <a:pt x="5680" y="215153"/>
                </a:lnTo>
                <a:lnTo>
                  <a:pt x="21148" y="238045"/>
                </a:lnTo>
                <a:lnTo>
                  <a:pt x="44041" y="253513"/>
                </a:lnTo>
                <a:lnTo>
                  <a:pt x="71996" y="259194"/>
                </a:lnTo>
                <a:lnTo>
                  <a:pt x="814730" y="259194"/>
                </a:lnTo>
                <a:lnTo>
                  <a:pt x="842685" y="253513"/>
                </a:lnTo>
                <a:lnTo>
                  <a:pt x="865578" y="238045"/>
                </a:lnTo>
                <a:lnTo>
                  <a:pt x="881045" y="215153"/>
                </a:lnTo>
                <a:lnTo>
                  <a:pt x="886726" y="187198"/>
                </a:lnTo>
                <a:lnTo>
                  <a:pt x="886726" y="71996"/>
                </a:lnTo>
                <a:lnTo>
                  <a:pt x="881045" y="44041"/>
                </a:lnTo>
                <a:lnTo>
                  <a:pt x="865578" y="21148"/>
                </a:lnTo>
                <a:lnTo>
                  <a:pt x="842685" y="5680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187198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>
            <a:extLst>
              <a:ext uri="{FF2B5EF4-FFF2-40B4-BE49-F238E27FC236}">
                <a16:creationId xmlns:a16="http://schemas.microsoft.com/office/drawing/2014/main" id="{6DDBB0E5-5D26-BB47-84FE-32C40AE126ED}"/>
              </a:ext>
            </a:extLst>
          </p:cNvPr>
          <p:cNvSpPr txBox="1"/>
          <p:nvPr/>
        </p:nvSpPr>
        <p:spPr>
          <a:xfrm>
            <a:off x="2643845" y="4025341"/>
            <a:ext cx="1365250" cy="1778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500" u="sng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   </a:t>
            </a:r>
            <a:r>
              <a:rPr sz="1500" u="sng" spc="-187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</a:t>
            </a:r>
            <a:r>
              <a:rPr sz="1500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500" spc="187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Choix du ou des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DAS</a:t>
            </a:r>
            <a:endParaRPr sz="900">
              <a:latin typeface="Arial"/>
              <a:cs typeface="Arial"/>
            </a:endParaRPr>
          </a:p>
        </p:txBody>
      </p:sp>
      <p:sp>
        <p:nvSpPr>
          <p:cNvPr id="79" name="object 79">
            <a:extLst>
              <a:ext uri="{FF2B5EF4-FFF2-40B4-BE49-F238E27FC236}">
                <a16:creationId xmlns:a16="http://schemas.microsoft.com/office/drawing/2014/main" id="{369232A7-2924-234F-9F5E-1BB3F2C85F1D}"/>
              </a:ext>
            </a:extLst>
          </p:cNvPr>
          <p:cNvSpPr txBox="1"/>
          <p:nvPr/>
        </p:nvSpPr>
        <p:spPr>
          <a:xfrm>
            <a:off x="2643845" y="4936859"/>
            <a:ext cx="1614805" cy="30797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447040" marR="5080" indent="-434975">
              <a:lnSpc>
                <a:spcPts val="1040"/>
              </a:lnSpc>
              <a:spcBef>
                <a:spcPts val="265"/>
              </a:spcBef>
              <a:tabLst>
                <a:tab pos="194945" algn="l"/>
                <a:tab pos="1601470" algn="l"/>
              </a:tabLst>
            </a:pPr>
            <a:r>
              <a:rPr sz="1000" u="sng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1000" spc="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Choix</a:t>
            </a:r>
            <a:r>
              <a:rPr sz="1350" spc="-75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des</a:t>
            </a:r>
            <a:r>
              <a:rPr sz="1350" spc="-75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baseline="3086" dirty="0">
                <a:solidFill>
                  <a:srgbClr val="231F20"/>
                </a:solidFill>
                <a:latin typeface="Arial"/>
                <a:cs typeface="Arial"/>
              </a:rPr>
              <a:t>frontières   </a:t>
            </a:r>
            <a:r>
              <a:rPr sz="1350" spc="82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u="sng" baseline="3086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	</a:t>
            </a:r>
            <a:r>
              <a:rPr sz="1350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350" spc="-7" baseline="3086" dirty="0">
                <a:solidFill>
                  <a:srgbClr val="231F20"/>
                </a:solidFill>
                <a:latin typeface="Arial"/>
                <a:cs typeface="Arial"/>
              </a:rPr>
              <a:t>      </a:t>
            </a:r>
            <a:r>
              <a:rPr sz="1350" spc="44" baseline="3086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900">
              <a:latin typeface="Arial"/>
              <a:cs typeface="Arial"/>
            </a:endParaRPr>
          </a:p>
        </p:txBody>
      </p:sp>
      <p:sp>
        <p:nvSpPr>
          <p:cNvPr id="80" name="object 80">
            <a:extLst>
              <a:ext uri="{FF2B5EF4-FFF2-40B4-BE49-F238E27FC236}">
                <a16:creationId xmlns:a16="http://schemas.microsoft.com/office/drawing/2014/main" id="{31E3CC47-D5A9-4F41-A9EE-82ADB2951014}"/>
              </a:ext>
            </a:extLst>
          </p:cNvPr>
          <p:cNvSpPr/>
          <p:nvPr/>
        </p:nvSpPr>
        <p:spPr>
          <a:xfrm>
            <a:off x="1334808" y="5296772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>
            <a:extLst>
              <a:ext uri="{FF2B5EF4-FFF2-40B4-BE49-F238E27FC236}">
                <a16:creationId xmlns:a16="http://schemas.microsoft.com/office/drawing/2014/main" id="{17C93859-DAD4-8745-A495-EFCCEA731ED1}"/>
              </a:ext>
            </a:extLst>
          </p:cNvPr>
          <p:cNvSpPr/>
          <p:nvPr/>
        </p:nvSpPr>
        <p:spPr>
          <a:xfrm>
            <a:off x="1272514" y="541864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>
            <a:extLst>
              <a:ext uri="{FF2B5EF4-FFF2-40B4-BE49-F238E27FC236}">
                <a16:creationId xmlns:a16="http://schemas.microsoft.com/office/drawing/2014/main" id="{842899B4-7285-4D4C-A8D9-7665FF7992D4}"/>
              </a:ext>
            </a:extLst>
          </p:cNvPr>
          <p:cNvSpPr/>
          <p:nvPr/>
        </p:nvSpPr>
        <p:spPr>
          <a:xfrm>
            <a:off x="2296264" y="5296772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0"/>
                </a:moveTo>
                <a:lnTo>
                  <a:pt x="0" y="122783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>
            <a:extLst>
              <a:ext uri="{FF2B5EF4-FFF2-40B4-BE49-F238E27FC236}">
                <a16:creationId xmlns:a16="http://schemas.microsoft.com/office/drawing/2014/main" id="{399FA512-4BE1-9F4D-B422-2681F025D55F}"/>
              </a:ext>
            </a:extLst>
          </p:cNvPr>
          <p:cNvSpPr/>
          <p:nvPr/>
        </p:nvSpPr>
        <p:spPr>
          <a:xfrm>
            <a:off x="2233970" y="5418649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124587" y="0"/>
                </a:moveTo>
                <a:lnTo>
                  <a:pt x="0" y="0"/>
                </a:lnTo>
                <a:lnTo>
                  <a:pt x="62293" y="66992"/>
                </a:lnTo>
                <a:lnTo>
                  <a:pt x="124587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>
            <a:extLst>
              <a:ext uri="{FF2B5EF4-FFF2-40B4-BE49-F238E27FC236}">
                <a16:creationId xmlns:a16="http://schemas.microsoft.com/office/drawing/2014/main" id="{0436707D-76E6-824A-AFC2-44C323BC383C}"/>
              </a:ext>
            </a:extLst>
          </p:cNvPr>
          <p:cNvSpPr/>
          <p:nvPr/>
        </p:nvSpPr>
        <p:spPr>
          <a:xfrm>
            <a:off x="5913551" y="3340565"/>
            <a:ext cx="179705" cy="978535"/>
          </a:xfrm>
          <a:custGeom>
            <a:avLst/>
            <a:gdLst/>
            <a:ahLst/>
            <a:cxnLst/>
            <a:rect l="l" t="t" r="r" b="b"/>
            <a:pathLst>
              <a:path w="179704" h="978535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399884"/>
                </a:lnTo>
                <a:lnTo>
                  <a:pt x="96785" y="434916"/>
                </a:lnTo>
                <a:lnTo>
                  <a:pt x="116073" y="463521"/>
                </a:lnTo>
                <a:lnTo>
                  <a:pt x="144678" y="482805"/>
                </a:lnTo>
                <a:lnTo>
                  <a:pt x="179705" y="489877"/>
                </a:lnTo>
                <a:lnTo>
                  <a:pt x="179705" y="489038"/>
                </a:lnTo>
                <a:lnTo>
                  <a:pt x="144678" y="496110"/>
                </a:lnTo>
                <a:lnTo>
                  <a:pt x="116073" y="515394"/>
                </a:lnTo>
                <a:lnTo>
                  <a:pt x="96785" y="543999"/>
                </a:lnTo>
                <a:lnTo>
                  <a:pt x="89712" y="579031"/>
                </a:lnTo>
                <a:lnTo>
                  <a:pt x="90004" y="888072"/>
                </a:lnTo>
                <a:lnTo>
                  <a:pt x="82931" y="923099"/>
                </a:lnTo>
                <a:lnTo>
                  <a:pt x="63642" y="951704"/>
                </a:lnTo>
                <a:lnTo>
                  <a:pt x="35033" y="970992"/>
                </a:lnTo>
                <a:lnTo>
                  <a:pt x="0" y="9780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>
            <a:extLst>
              <a:ext uri="{FF2B5EF4-FFF2-40B4-BE49-F238E27FC236}">
                <a16:creationId xmlns:a16="http://schemas.microsoft.com/office/drawing/2014/main" id="{DB0E15B5-A5F2-5A44-AF72-841CE947FFD2}"/>
              </a:ext>
            </a:extLst>
          </p:cNvPr>
          <p:cNvSpPr txBox="1"/>
          <p:nvPr/>
        </p:nvSpPr>
        <p:spPr>
          <a:xfrm>
            <a:off x="6142038" y="3659927"/>
            <a:ext cx="3835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92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Igor  Anso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endParaRPr sz="1000">
              <a:latin typeface="Arial"/>
              <a:cs typeface="Arial"/>
            </a:endParaRPr>
          </a:p>
        </p:txBody>
      </p:sp>
      <p:sp>
        <p:nvSpPr>
          <p:cNvPr id="86" name="object 86">
            <a:extLst>
              <a:ext uri="{FF2B5EF4-FFF2-40B4-BE49-F238E27FC236}">
                <a16:creationId xmlns:a16="http://schemas.microsoft.com/office/drawing/2014/main" id="{87A6B3B2-0267-CE40-AFAB-470D2D69AFB6}"/>
              </a:ext>
            </a:extLst>
          </p:cNvPr>
          <p:cNvSpPr/>
          <p:nvPr/>
        </p:nvSpPr>
        <p:spPr>
          <a:xfrm>
            <a:off x="1397090" y="6870834"/>
            <a:ext cx="4244975" cy="288290"/>
          </a:xfrm>
          <a:custGeom>
            <a:avLst/>
            <a:gdLst/>
            <a:ahLst/>
            <a:cxnLst/>
            <a:rect l="l" t="t" r="r" b="b"/>
            <a:pathLst>
              <a:path w="4244975" h="288290">
                <a:moveTo>
                  <a:pt x="4172927" y="0"/>
                </a:move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4172927" y="287997"/>
                </a:lnTo>
                <a:lnTo>
                  <a:pt x="4200884" y="282317"/>
                </a:lnTo>
                <a:lnTo>
                  <a:pt x="4223781" y="266849"/>
                </a:lnTo>
                <a:lnTo>
                  <a:pt x="4239254" y="243956"/>
                </a:lnTo>
                <a:lnTo>
                  <a:pt x="4244936" y="216001"/>
                </a:lnTo>
                <a:lnTo>
                  <a:pt x="4244936" y="71996"/>
                </a:lnTo>
                <a:lnTo>
                  <a:pt x="4239254" y="44041"/>
                </a:lnTo>
                <a:lnTo>
                  <a:pt x="4223781" y="21148"/>
                </a:lnTo>
                <a:lnTo>
                  <a:pt x="4200884" y="5680"/>
                </a:lnTo>
                <a:lnTo>
                  <a:pt x="4172927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>
            <a:extLst>
              <a:ext uri="{FF2B5EF4-FFF2-40B4-BE49-F238E27FC236}">
                <a16:creationId xmlns:a16="http://schemas.microsoft.com/office/drawing/2014/main" id="{B0E6605A-968D-3147-8FDD-31304D000CA9}"/>
              </a:ext>
            </a:extLst>
          </p:cNvPr>
          <p:cNvSpPr txBox="1"/>
          <p:nvPr/>
        </p:nvSpPr>
        <p:spPr>
          <a:xfrm>
            <a:off x="3199641" y="6921365"/>
            <a:ext cx="63246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Cible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large</a:t>
            </a:r>
            <a:endParaRPr sz="1000">
              <a:latin typeface="Arial"/>
              <a:cs typeface="Arial"/>
            </a:endParaRPr>
          </a:p>
        </p:txBody>
      </p:sp>
      <p:sp>
        <p:nvSpPr>
          <p:cNvPr id="88" name="object 88">
            <a:extLst>
              <a:ext uri="{FF2B5EF4-FFF2-40B4-BE49-F238E27FC236}">
                <a16:creationId xmlns:a16="http://schemas.microsoft.com/office/drawing/2014/main" id="{D7AD2EE1-CAB7-A04D-8C87-6DC0CD77C3F4}"/>
              </a:ext>
            </a:extLst>
          </p:cNvPr>
          <p:cNvSpPr/>
          <p:nvPr/>
        </p:nvSpPr>
        <p:spPr>
          <a:xfrm>
            <a:off x="1397083" y="7702454"/>
            <a:ext cx="4244975" cy="288290"/>
          </a:xfrm>
          <a:custGeom>
            <a:avLst/>
            <a:gdLst/>
            <a:ahLst/>
            <a:cxnLst/>
            <a:rect l="l" t="t" r="r" b="b"/>
            <a:pathLst>
              <a:path w="4244975" h="288290">
                <a:moveTo>
                  <a:pt x="4172940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4172940" y="287997"/>
                </a:lnTo>
                <a:lnTo>
                  <a:pt x="4200890" y="282317"/>
                </a:lnTo>
                <a:lnTo>
                  <a:pt x="4223783" y="266849"/>
                </a:lnTo>
                <a:lnTo>
                  <a:pt x="4239254" y="243956"/>
                </a:lnTo>
                <a:lnTo>
                  <a:pt x="4244936" y="216001"/>
                </a:lnTo>
                <a:lnTo>
                  <a:pt x="4244936" y="72009"/>
                </a:lnTo>
                <a:lnTo>
                  <a:pt x="4239254" y="44046"/>
                </a:lnTo>
                <a:lnTo>
                  <a:pt x="4223783" y="21150"/>
                </a:lnTo>
                <a:lnTo>
                  <a:pt x="4200890" y="5681"/>
                </a:lnTo>
                <a:lnTo>
                  <a:pt x="4172940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>
            <a:extLst>
              <a:ext uri="{FF2B5EF4-FFF2-40B4-BE49-F238E27FC236}">
                <a16:creationId xmlns:a16="http://schemas.microsoft.com/office/drawing/2014/main" id="{86BD7024-F6DF-F54C-9990-8D3F1CA0C744}"/>
              </a:ext>
            </a:extLst>
          </p:cNvPr>
          <p:cNvSpPr/>
          <p:nvPr/>
        </p:nvSpPr>
        <p:spPr>
          <a:xfrm>
            <a:off x="1397095" y="7282930"/>
            <a:ext cx="4244975" cy="288290"/>
          </a:xfrm>
          <a:custGeom>
            <a:avLst/>
            <a:gdLst/>
            <a:ahLst/>
            <a:cxnLst/>
            <a:rect l="l" t="t" r="r" b="b"/>
            <a:pathLst>
              <a:path w="4244975" h="288290">
                <a:moveTo>
                  <a:pt x="4172915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9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4172915" y="287997"/>
                </a:lnTo>
                <a:lnTo>
                  <a:pt x="4200872" y="282317"/>
                </a:lnTo>
                <a:lnTo>
                  <a:pt x="4223769" y="266849"/>
                </a:lnTo>
                <a:lnTo>
                  <a:pt x="4239241" y="243956"/>
                </a:lnTo>
                <a:lnTo>
                  <a:pt x="4244924" y="216001"/>
                </a:lnTo>
                <a:lnTo>
                  <a:pt x="4244924" y="72009"/>
                </a:lnTo>
                <a:lnTo>
                  <a:pt x="4239241" y="44051"/>
                </a:lnTo>
                <a:lnTo>
                  <a:pt x="4223769" y="21155"/>
                </a:lnTo>
                <a:lnTo>
                  <a:pt x="4200872" y="5682"/>
                </a:lnTo>
                <a:lnTo>
                  <a:pt x="417291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>
            <a:extLst>
              <a:ext uri="{FF2B5EF4-FFF2-40B4-BE49-F238E27FC236}">
                <a16:creationId xmlns:a16="http://schemas.microsoft.com/office/drawing/2014/main" id="{770BDFE7-2BE6-FC45-BD8C-19AF5B02B833}"/>
              </a:ext>
            </a:extLst>
          </p:cNvPr>
          <p:cNvSpPr txBox="1"/>
          <p:nvPr/>
        </p:nvSpPr>
        <p:spPr>
          <a:xfrm>
            <a:off x="2427823" y="7321348"/>
            <a:ext cx="217678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Stratégies de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DAS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 M.</a:t>
            </a:r>
            <a:r>
              <a:rPr sz="11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Porter</a:t>
            </a:r>
            <a:endParaRPr sz="1150">
              <a:latin typeface="Arial"/>
              <a:cs typeface="Arial"/>
            </a:endParaRPr>
          </a:p>
        </p:txBody>
      </p:sp>
      <p:sp>
        <p:nvSpPr>
          <p:cNvPr id="91" name="object 91">
            <a:extLst>
              <a:ext uri="{FF2B5EF4-FFF2-40B4-BE49-F238E27FC236}">
                <a16:creationId xmlns:a16="http://schemas.microsoft.com/office/drawing/2014/main" id="{24C9F57A-68A2-9E4F-9FFD-6B1A1CFC0300}"/>
              </a:ext>
            </a:extLst>
          </p:cNvPr>
          <p:cNvSpPr txBox="1"/>
          <p:nvPr/>
        </p:nvSpPr>
        <p:spPr>
          <a:xfrm>
            <a:off x="427691" y="7752987"/>
            <a:ext cx="3788410" cy="1082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53695" algn="r">
              <a:lnSpc>
                <a:spcPct val="10000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Cible</a:t>
            </a:r>
            <a:r>
              <a:rPr sz="1000" spc="-10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étroite</a:t>
            </a:r>
            <a:endParaRPr sz="10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R="385445" algn="r">
              <a:lnSpc>
                <a:spcPct val="100000"/>
              </a:lnSpc>
              <a:spcBef>
                <a:spcPts val="67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Focalisation</a:t>
            </a:r>
            <a:endParaRPr sz="900">
              <a:latin typeface="Arial"/>
              <a:cs typeface="Arial"/>
            </a:endParaRPr>
          </a:p>
          <a:p>
            <a:pPr marL="2390775" algn="ctr">
              <a:lnSpc>
                <a:spcPct val="100000"/>
              </a:lnSpc>
              <a:tabLst>
                <a:tab pos="3055620" algn="l"/>
                <a:tab pos="3214370" algn="l"/>
              </a:tabLst>
            </a:pP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Avantages	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4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modalités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développement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92" name="object 92">
            <a:extLst>
              <a:ext uri="{FF2B5EF4-FFF2-40B4-BE49-F238E27FC236}">
                <a16:creationId xmlns:a16="http://schemas.microsoft.com/office/drawing/2014/main" id="{D624E9B1-7F53-FF4A-AAE0-2A93F6D5C181}"/>
              </a:ext>
            </a:extLst>
          </p:cNvPr>
          <p:cNvSpPr/>
          <p:nvPr/>
        </p:nvSpPr>
        <p:spPr>
          <a:xfrm>
            <a:off x="2544647" y="8125158"/>
            <a:ext cx="1950085" cy="360045"/>
          </a:xfrm>
          <a:custGeom>
            <a:avLst/>
            <a:gdLst/>
            <a:ahLst/>
            <a:cxnLst/>
            <a:rect l="l" t="t" r="r" b="b"/>
            <a:pathLst>
              <a:path w="1950085" h="360045">
                <a:moveTo>
                  <a:pt x="0" y="287997"/>
                </a:moveTo>
                <a:lnTo>
                  <a:pt x="5680" y="315952"/>
                </a:lnTo>
                <a:lnTo>
                  <a:pt x="21148" y="338845"/>
                </a:lnTo>
                <a:lnTo>
                  <a:pt x="44041" y="354313"/>
                </a:lnTo>
                <a:lnTo>
                  <a:pt x="71996" y="359994"/>
                </a:lnTo>
                <a:lnTo>
                  <a:pt x="1877796" y="359994"/>
                </a:lnTo>
                <a:lnTo>
                  <a:pt x="1905759" y="354313"/>
                </a:lnTo>
                <a:lnTo>
                  <a:pt x="1928655" y="338845"/>
                </a:lnTo>
                <a:lnTo>
                  <a:pt x="1944124" y="315952"/>
                </a:lnTo>
                <a:lnTo>
                  <a:pt x="1949805" y="287997"/>
                </a:lnTo>
                <a:lnTo>
                  <a:pt x="1949805" y="71996"/>
                </a:lnTo>
                <a:lnTo>
                  <a:pt x="1944124" y="44041"/>
                </a:lnTo>
                <a:lnTo>
                  <a:pt x="1928655" y="21148"/>
                </a:lnTo>
                <a:lnTo>
                  <a:pt x="1905759" y="5680"/>
                </a:lnTo>
                <a:lnTo>
                  <a:pt x="1877796" y="0"/>
                </a:lnTo>
                <a:lnTo>
                  <a:pt x="71996" y="0"/>
                </a:lnTo>
                <a:lnTo>
                  <a:pt x="44041" y="5680"/>
                </a:lnTo>
                <a:lnTo>
                  <a:pt x="21148" y="21148"/>
                </a:lnTo>
                <a:lnTo>
                  <a:pt x="5680" y="44041"/>
                </a:lnTo>
                <a:lnTo>
                  <a:pt x="0" y="71996"/>
                </a:lnTo>
                <a:lnTo>
                  <a:pt x="0" y="287997"/>
                </a:lnTo>
                <a:close/>
              </a:path>
            </a:pathLst>
          </a:custGeom>
          <a:ln w="6349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>
            <a:extLst>
              <a:ext uri="{FF2B5EF4-FFF2-40B4-BE49-F238E27FC236}">
                <a16:creationId xmlns:a16="http://schemas.microsoft.com/office/drawing/2014/main" id="{DCD6D463-8CEF-6E45-AEFE-D74407B26A5E}"/>
              </a:ext>
            </a:extLst>
          </p:cNvPr>
          <p:cNvSpPr/>
          <p:nvPr/>
        </p:nvSpPr>
        <p:spPr>
          <a:xfrm>
            <a:off x="363181" y="9426493"/>
            <a:ext cx="4848225" cy="288290"/>
          </a:xfrm>
          <a:custGeom>
            <a:avLst/>
            <a:gdLst/>
            <a:ahLst/>
            <a:cxnLst/>
            <a:rect l="l" t="t" r="r" b="b"/>
            <a:pathLst>
              <a:path w="4848225" h="288290">
                <a:moveTo>
                  <a:pt x="4775733" y="0"/>
                </a:moveTo>
                <a:lnTo>
                  <a:pt x="71996" y="0"/>
                </a:lnTo>
                <a:lnTo>
                  <a:pt x="44041" y="5681"/>
                </a:lnTo>
                <a:lnTo>
                  <a:pt x="21148" y="21150"/>
                </a:lnTo>
                <a:lnTo>
                  <a:pt x="5680" y="44046"/>
                </a:lnTo>
                <a:lnTo>
                  <a:pt x="0" y="72008"/>
                </a:lnTo>
                <a:lnTo>
                  <a:pt x="0" y="216001"/>
                </a:lnTo>
                <a:lnTo>
                  <a:pt x="5680" y="243956"/>
                </a:lnTo>
                <a:lnTo>
                  <a:pt x="21148" y="266849"/>
                </a:lnTo>
                <a:lnTo>
                  <a:pt x="44041" y="282317"/>
                </a:lnTo>
                <a:lnTo>
                  <a:pt x="71996" y="287997"/>
                </a:lnTo>
                <a:lnTo>
                  <a:pt x="4775733" y="287997"/>
                </a:lnTo>
                <a:lnTo>
                  <a:pt x="4803688" y="282317"/>
                </a:lnTo>
                <a:lnTo>
                  <a:pt x="4826581" y="266849"/>
                </a:lnTo>
                <a:lnTo>
                  <a:pt x="4842048" y="243956"/>
                </a:lnTo>
                <a:lnTo>
                  <a:pt x="4847729" y="216001"/>
                </a:lnTo>
                <a:lnTo>
                  <a:pt x="4847729" y="72008"/>
                </a:lnTo>
                <a:lnTo>
                  <a:pt x="4842048" y="44046"/>
                </a:lnTo>
                <a:lnTo>
                  <a:pt x="4826581" y="21150"/>
                </a:lnTo>
                <a:lnTo>
                  <a:pt x="4803688" y="5681"/>
                </a:lnTo>
                <a:lnTo>
                  <a:pt x="4775733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>
            <a:extLst>
              <a:ext uri="{FF2B5EF4-FFF2-40B4-BE49-F238E27FC236}">
                <a16:creationId xmlns:a16="http://schemas.microsoft.com/office/drawing/2014/main" id="{903C187D-66B4-7F47-8B65-6823F106B6BE}"/>
              </a:ext>
            </a:extLst>
          </p:cNvPr>
          <p:cNvSpPr txBox="1"/>
          <p:nvPr/>
        </p:nvSpPr>
        <p:spPr>
          <a:xfrm>
            <a:off x="2078743" y="9477026"/>
            <a:ext cx="141668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8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croissance</a:t>
            </a:r>
            <a:endParaRPr sz="1000">
              <a:latin typeface="Arial"/>
              <a:cs typeface="Arial"/>
            </a:endParaRPr>
          </a:p>
        </p:txBody>
      </p:sp>
      <p:sp>
        <p:nvSpPr>
          <p:cNvPr id="95" name="object 95">
            <a:extLst>
              <a:ext uri="{FF2B5EF4-FFF2-40B4-BE49-F238E27FC236}">
                <a16:creationId xmlns:a16="http://schemas.microsoft.com/office/drawing/2014/main" id="{E332951A-5F9E-714E-9DE3-BA59BF32ABC2}"/>
              </a:ext>
            </a:extLst>
          </p:cNvPr>
          <p:cNvSpPr/>
          <p:nvPr/>
        </p:nvSpPr>
        <p:spPr>
          <a:xfrm>
            <a:off x="363175" y="9023467"/>
            <a:ext cx="6436995" cy="288290"/>
          </a:xfrm>
          <a:custGeom>
            <a:avLst/>
            <a:gdLst/>
            <a:ahLst/>
            <a:cxnLst/>
            <a:rect l="l" t="t" r="r" b="b"/>
            <a:pathLst>
              <a:path w="6436995" h="288290">
                <a:moveTo>
                  <a:pt x="6363487" y="0"/>
                </a:moveTo>
                <a:lnTo>
                  <a:pt x="73291" y="0"/>
                </a:lnTo>
                <a:lnTo>
                  <a:pt x="44834" y="5680"/>
                </a:lnTo>
                <a:lnTo>
                  <a:pt x="21529" y="21148"/>
                </a:lnTo>
                <a:lnTo>
                  <a:pt x="5783" y="44041"/>
                </a:lnTo>
                <a:lnTo>
                  <a:pt x="0" y="71996"/>
                </a:lnTo>
                <a:lnTo>
                  <a:pt x="0" y="216001"/>
                </a:lnTo>
                <a:lnTo>
                  <a:pt x="5783" y="243956"/>
                </a:lnTo>
                <a:lnTo>
                  <a:pt x="21529" y="266849"/>
                </a:lnTo>
                <a:lnTo>
                  <a:pt x="44834" y="282317"/>
                </a:lnTo>
                <a:lnTo>
                  <a:pt x="73291" y="287997"/>
                </a:lnTo>
                <a:lnTo>
                  <a:pt x="6363487" y="287997"/>
                </a:lnTo>
                <a:lnTo>
                  <a:pt x="6391954" y="282317"/>
                </a:lnTo>
                <a:lnTo>
                  <a:pt x="6415266" y="266849"/>
                </a:lnTo>
                <a:lnTo>
                  <a:pt x="6431019" y="243956"/>
                </a:lnTo>
                <a:lnTo>
                  <a:pt x="6436804" y="216001"/>
                </a:lnTo>
                <a:lnTo>
                  <a:pt x="6436804" y="71996"/>
                </a:lnTo>
                <a:lnTo>
                  <a:pt x="6431019" y="44041"/>
                </a:lnTo>
                <a:lnTo>
                  <a:pt x="6415266" y="21148"/>
                </a:lnTo>
                <a:lnTo>
                  <a:pt x="6391954" y="5680"/>
                </a:lnTo>
                <a:lnTo>
                  <a:pt x="6363487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>
            <a:extLst>
              <a:ext uri="{FF2B5EF4-FFF2-40B4-BE49-F238E27FC236}">
                <a16:creationId xmlns:a16="http://schemas.microsoft.com/office/drawing/2014/main" id="{496FD134-F765-C242-B5BD-80EA1450E2F1}"/>
              </a:ext>
            </a:extLst>
          </p:cNvPr>
          <p:cNvSpPr txBox="1"/>
          <p:nvPr/>
        </p:nvSpPr>
        <p:spPr>
          <a:xfrm>
            <a:off x="2155710" y="9061884"/>
            <a:ext cx="2850515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Modalités de développement</a:t>
            </a:r>
            <a:r>
              <a:rPr sz="1150" b="1" spc="-9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stratégique</a:t>
            </a:r>
            <a:endParaRPr sz="1150">
              <a:latin typeface="Arial"/>
              <a:cs typeface="Arial"/>
            </a:endParaRPr>
          </a:p>
        </p:txBody>
      </p:sp>
      <p:sp>
        <p:nvSpPr>
          <p:cNvPr id="97" name="object 97">
            <a:extLst>
              <a:ext uri="{FF2B5EF4-FFF2-40B4-BE49-F238E27FC236}">
                <a16:creationId xmlns:a16="http://schemas.microsoft.com/office/drawing/2014/main" id="{8A002E5A-2845-FA4C-B5A1-855AC12CD3AC}"/>
              </a:ext>
            </a:extLst>
          </p:cNvPr>
          <p:cNvSpPr txBox="1"/>
          <p:nvPr/>
        </p:nvSpPr>
        <p:spPr>
          <a:xfrm>
            <a:off x="482441" y="9855554"/>
            <a:ext cx="1262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Croissance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interne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98" name="object 98">
            <a:extLst>
              <a:ext uri="{FF2B5EF4-FFF2-40B4-BE49-F238E27FC236}">
                <a16:creationId xmlns:a16="http://schemas.microsoft.com/office/drawing/2014/main" id="{ADF6382B-C918-AF4B-A7B5-82EFDB10B008}"/>
              </a:ext>
            </a:extLst>
          </p:cNvPr>
          <p:cNvSpPr/>
          <p:nvPr/>
        </p:nvSpPr>
        <p:spPr>
          <a:xfrm>
            <a:off x="363175" y="9829532"/>
            <a:ext cx="1506220" cy="360045"/>
          </a:xfrm>
          <a:custGeom>
            <a:avLst/>
            <a:gdLst/>
            <a:ahLst/>
            <a:cxnLst/>
            <a:rect l="l" t="t" r="r" b="b"/>
            <a:pathLst>
              <a:path w="1506220" h="360045">
                <a:moveTo>
                  <a:pt x="0" y="287997"/>
                </a:moveTo>
                <a:lnTo>
                  <a:pt x="5095" y="315952"/>
                </a:lnTo>
                <a:lnTo>
                  <a:pt x="18967" y="338845"/>
                </a:lnTo>
                <a:lnTo>
                  <a:pt x="39497" y="354313"/>
                </a:lnTo>
                <a:lnTo>
                  <a:pt x="64566" y="359994"/>
                </a:lnTo>
                <a:lnTo>
                  <a:pt x="1441069" y="359994"/>
                </a:lnTo>
                <a:lnTo>
                  <a:pt x="1466145" y="354313"/>
                </a:lnTo>
                <a:lnTo>
                  <a:pt x="1486679" y="338845"/>
                </a:lnTo>
                <a:lnTo>
                  <a:pt x="1500553" y="315952"/>
                </a:lnTo>
                <a:lnTo>
                  <a:pt x="1505648" y="287997"/>
                </a:lnTo>
                <a:lnTo>
                  <a:pt x="1505648" y="71996"/>
                </a:lnTo>
                <a:lnTo>
                  <a:pt x="1500553" y="44041"/>
                </a:lnTo>
                <a:lnTo>
                  <a:pt x="1486679" y="21148"/>
                </a:lnTo>
                <a:lnTo>
                  <a:pt x="1466145" y="5680"/>
                </a:lnTo>
                <a:lnTo>
                  <a:pt x="1441069" y="0"/>
                </a:lnTo>
                <a:lnTo>
                  <a:pt x="64566" y="0"/>
                </a:lnTo>
                <a:lnTo>
                  <a:pt x="39497" y="5680"/>
                </a:lnTo>
                <a:lnTo>
                  <a:pt x="18967" y="21148"/>
                </a:lnTo>
                <a:lnTo>
                  <a:pt x="5095" y="44041"/>
                </a:lnTo>
                <a:lnTo>
                  <a:pt x="0" y="71996"/>
                </a:lnTo>
                <a:lnTo>
                  <a:pt x="0" y="287997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9" name="object 99">
            <a:extLst>
              <a:ext uri="{FF2B5EF4-FFF2-40B4-BE49-F238E27FC236}">
                <a16:creationId xmlns:a16="http://schemas.microsoft.com/office/drawing/2014/main" id="{AFF6726A-EB94-F945-A008-7448972D902A}"/>
              </a:ext>
            </a:extLst>
          </p:cNvPr>
          <p:cNvSpPr txBox="1"/>
          <p:nvPr/>
        </p:nvSpPr>
        <p:spPr>
          <a:xfrm>
            <a:off x="2151899" y="9855554"/>
            <a:ext cx="1262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Croissance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externe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100" name="object 100">
            <a:extLst>
              <a:ext uri="{FF2B5EF4-FFF2-40B4-BE49-F238E27FC236}">
                <a16:creationId xmlns:a16="http://schemas.microsoft.com/office/drawing/2014/main" id="{F68963F8-694D-0743-A296-CFBD4CB37AD4}"/>
              </a:ext>
            </a:extLst>
          </p:cNvPr>
          <p:cNvSpPr/>
          <p:nvPr/>
        </p:nvSpPr>
        <p:spPr>
          <a:xfrm>
            <a:off x="2032633" y="9829532"/>
            <a:ext cx="1506220" cy="360045"/>
          </a:xfrm>
          <a:custGeom>
            <a:avLst/>
            <a:gdLst/>
            <a:ahLst/>
            <a:cxnLst/>
            <a:rect l="l" t="t" r="r" b="b"/>
            <a:pathLst>
              <a:path w="1506220" h="360045">
                <a:moveTo>
                  <a:pt x="0" y="287997"/>
                </a:moveTo>
                <a:lnTo>
                  <a:pt x="5275" y="315952"/>
                </a:lnTo>
                <a:lnTo>
                  <a:pt x="19638" y="338845"/>
                </a:lnTo>
                <a:lnTo>
                  <a:pt x="40896" y="354313"/>
                </a:lnTo>
                <a:lnTo>
                  <a:pt x="66852" y="359994"/>
                </a:lnTo>
                <a:lnTo>
                  <a:pt x="1438795" y="359994"/>
                </a:lnTo>
                <a:lnTo>
                  <a:pt x="1464752" y="354313"/>
                </a:lnTo>
                <a:lnTo>
                  <a:pt x="1486009" y="338845"/>
                </a:lnTo>
                <a:lnTo>
                  <a:pt x="1500373" y="315952"/>
                </a:lnTo>
                <a:lnTo>
                  <a:pt x="1505648" y="287997"/>
                </a:lnTo>
                <a:lnTo>
                  <a:pt x="1505648" y="71996"/>
                </a:lnTo>
                <a:lnTo>
                  <a:pt x="1500373" y="44041"/>
                </a:lnTo>
                <a:lnTo>
                  <a:pt x="1486009" y="21148"/>
                </a:lnTo>
                <a:lnTo>
                  <a:pt x="1464752" y="5680"/>
                </a:lnTo>
                <a:lnTo>
                  <a:pt x="1438795" y="0"/>
                </a:lnTo>
                <a:lnTo>
                  <a:pt x="66852" y="0"/>
                </a:lnTo>
                <a:lnTo>
                  <a:pt x="40896" y="5680"/>
                </a:lnTo>
                <a:lnTo>
                  <a:pt x="19638" y="21148"/>
                </a:lnTo>
                <a:lnTo>
                  <a:pt x="5275" y="44041"/>
                </a:lnTo>
                <a:lnTo>
                  <a:pt x="0" y="71996"/>
                </a:lnTo>
                <a:lnTo>
                  <a:pt x="0" y="287997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>
            <a:extLst>
              <a:ext uri="{FF2B5EF4-FFF2-40B4-BE49-F238E27FC236}">
                <a16:creationId xmlns:a16="http://schemas.microsoft.com/office/drawing/2014/main" id="{7549D861-0169-2B42-A042-885440E97E27}"/>
              </a:ext>
            </a:extLst>
          </p:cNvPr>
          <p:cNvSpPr txBox="1"/>
          <p:nvPr/>
        </p:nvSpPr>
        <p:spPr>
          <a:xfrm>
            <a:off x="3821358" y="9855554"/>
            <a:ext cx="1262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Croissance</a:t>
            </a:r>
            <a:r>
              <a:rPr sz="900" spc="-3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conjointe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102" name="object 102">
            <a:extLst>
              <a:ext uri="{FF2B5EF4-FFF2-40B4-BE49-F238E27FC236}">
                <a16:creationId xmlns:a16="http://schemas.microsoft.com/office/drawing/2014/main" id="{FB6712FE-F68B-474D-9647-2B53D6297F95}"/>
              </a:ext>
            </a:extLst>
          </p:cNvPr>
          <p:cNvSpPr/>
          <p:nvPr/>
        </p:nvSpPr>
        <p:spPr>
          <a:xfrm>
            <a:off x="3702093" y="9829532"/>
            <a:ext cx="1506220" cy="360045"/>
          </a:xfrm>
          <a:custGeom>
            <a:avLst/>
            <a:gdLst/>
            <a:ahLst/>
            <a:cxnLst/>
            <a:rect l="l" t="t" r="r" b="b"/>
            <a:pathLst>
              <a:path w="1506220" h="360045">
                <a:moveTo>
                  <a:pt x="0" y="287997"/>
                </a:moveTo>
                <a:lnTo>
                  <a:pt x="6137" y="315952"/>
                </a:lnTo>
                <a:lnTo>
                  <a:pt x="22845" y="338845"/>
                </a:lnTo>
                <a:lnTo>
                  <a:pt x="47572" y="354313"/>
                </a:lnTo>
                <a:lnTo>
                  <a:pt x="77762" y="359994"/>
                </a:lnTo>
                <a:lnTo>
                  <a:pt x="1427886" y="359994"/>
                </a:lnTo>
                <a:lnTo>
                  <a:pt x="1458076" y="354313"/>
                </a:lnTo>
                <a:lnTo>
                  <a:pt x="1482802" y="338845"/>
                </a:lnTo>
                <a:lnTo>
                  <a:pt x="1499511" y="315952"/>
                </a:lnTo>
                <a:lnTo>
                  <a:pt x="1505648" y="287997"/>
                </a:lnTo>
                <a:lnTo>
                  <a:pt x="1505648" y="71996"/>
                </a:lnTo>
                <a:lnTo>
                  <a:pt x="1499511" y="44041"/>
                </a:lnTo>
                <a:lnTo>
                  <a:pt x="1482802" y="21148"/>
                </a:lnTo>
                <a:lnTo>
                  <a:pt x="1458076" y="5680"/>
                </a:lnTo>
                <a:lnTo>
                  <a:pt x="1427886" y="0"/>
                </a:lnTo>
                <a:lnTo>
                  <a:pt x="77762" y="0"/>
                </a:lnTo>
                <a:lnTo>
                  <a:pt x="47572" y="5680"/>
                </a:lnTo>
                <a:lnTo>
                  <a:pt x="22845" y="21148"/>
                </a:lnTo>
                <a:lnTo>
                  <a:pt x="6137" y="44041"/>
                </a:lnTo>
                <a:lnTo>
                  <a:pt x="0" y="71996"/>
                </a:lnTo>
                <a:lnTo>
                  <a:pt x="0" y="287997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>
            <a:extLst>
              <a:ext uri="{FF2B5EF4-FFF2-40B4-BE49-F238E27FC236}">
                <a16:creationId xmlns:a16="http://schemas.microsoft.com/office/drawing/2014/main" id="{2AF4647C-E049-0F40-B580-C5FD1843D70B}"/>
              </a:ext>
            </a:extLst>
          </p:cNvPr>
          <p:cNvSpPr txBox="1"/>
          <p:nvPr/>
        </p:nvSpPr>
        <p:spPr>
          <a:xfrm>
            <a:off x="5406904" y="9855554"/>
            <a:ext cx="12623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Internationalisation</a:t>
            </a:r>
            <a:endParaRPr sz="9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104" name="object 104">
            <a:extLst>
              <a:ext uri="{FF2B5EF4-FFF2-40B4-BE49-F238E27FC236}">
                <a16:creationId xmlns:a16="http://schemas.microsoft.com/office/drawing/2014/main" id="{32E30BB3-D73F-CB4D-AD7B-DF771921F0CC}"/>
              </a:ext>
            </a:extLst>
          </p:cNvPr>
          <p:cNvSpPr/>
          <p:nvPr/>
        </p:nvSpPr>
        <p:spPr>
          <a:xfrm>
            <a:off x="5287638" y="9829532"/>
            <a:ext cx="1506220" cy="360045"/>
          </a:xfrm>
          <a:custGeom>
            <a:avLst/>
            <a:gdLst/>
            <a:ahLst/>
            <a:cxnLst/>
            <a:rect l="l" t="t" r="r" b="b"/>
            <a:pathLst>
              <a:path w="1506220" h="360045">
                <a:moveTo>
                  <a:pt x="0" y="287997"/>
                </a:moveTo>
                <a:lnTo>
                  <a:pt x="6117" y="315952"/>
                </a:lnTo>
                <a:lnTo>
                  <a:pt x="22774" y="338845"/>
                </a:lnTo>
                <a:lnTo>
                  <a:pt x="47427" y="354313"/>
                </a:lnTo>
                <a:lnTo>
                  <a:pt x="77533" y="359994"/>
                </a:lnTo>
                <a:lnTo>
                  <a:pt x="1428127" y="359994"/>
                </a:lnTo>
                <a:lnTo>
                  <a:pt x="1458226" y="354313"/>
                </a:lnTo>
                <a:lnTo>
                  <a:pt x="1482875" y="338845"/>
                </a:lnTo>
                <a:lnTo>
                  <a:pt x="1499531" y="315952"/>
                </a:lnTo>
                <a:lnTo>
                  <a:pt x="1505648" y="287997"/>
                </a:lnTo>
                <a:lnTo>
                  <a:pt x="1505648" y="71996"/>
                </a:lnTo>
                <a:lnTo>
                  <a:pt x="1499531" y="44041"/>
                </a:lnTo>
                <a:lnTo>
                  <a:pt x="1482875" y="21148"/>
                </a:lnTo>
                <a:lnTo>
                  <a:pt x="1458226" y="5680"/>
                </a:lnTo>
                <a:lnTo>
                  <a:pt x="1428127" y="0"/>
                </a:ln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287997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5084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04B3BE9-9E44-B649-BDEB-4BFB6A04B0D5}"/>
              </a:ext>
            </a:extLst>
          </p:cNvPr>
          <p:cNvSpPr/>
          <p:nvPr/>
        </p:nvSpPr>
        <p:spPr>
          <a:xfrm>
            <a:off x="360555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D851E96B-DA7E-414D-96EB-A3D80EFC59A4}"/>
              </a:ext>
            </a:extLst>
          </p:cNvPr>
          <p:cNvSpPr txBox="1"/>
          <p:nvPr/>
        </p:nvSpPr>
        <p:spPr>
          <a:xfrm>
            <a:off x="423527" y="319538"/>
            <a:ext cx="44323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stratégiques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opérés par l’entreprise</a:t>
            </a:r>
            <a:r>
              <a:rPr sz="1600" b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étapes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 décision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4744B3CC-6B81-6645-B788-5B5A200C54A3}"/>
              </a:ext>
            </a:extLst>
          </p:cNvPr>
          <p:cNvSpPr/>
          <p:nvPr/>
        </p:nvSpPr>
        <p:spPr>
          <a:xfrm>
            <a:off x="360558" y="1474297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08996EA6-CBB9-6B43-AAC6-7EAD2F3E7BFC}"/>
              </a:ext>
            </a:extLst>
          </p:cNvPr>
          <p:cNvSpPr txBox="1"/>
          <p:nvPr/>
        </p:nvSpPr>
        <p:spPr>
          <a:xfrm>
            <a:off x="429766" y="1517448"/>
            <a:ext cx="176339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4659">
              <a:lnSpc>
                <a:spcPct val="100000"/>
              </a:lnSpc>
              <a:spcBef>
                <a:spcPts val="100"/>
              </a:spcBef>
            </a:pP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Trois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étapes</a:t>
            </a:r>
            <a:endParaRPr sz="115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dans la prise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décision  (H. Simon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J.</a:t>
            </a:r>
            <a:r>
              <a:rPr sz="115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March)</a:t>
            </a:r>
            <a:endParaRPr sz="1150">
              <a:latin typeface="Arial"/>
              <a:cs typeface="Arial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03E9E8F7-423C-5143-8E3C-7BD584755A63}"/>
              </a:ext>
            </a:extLst>
          </p:cNvPr>
          <p:cNvSpPr/>
          <p:nvPr/>
        </p:nvSpPr>
        <p:spPr>
          <a:xfrm>
            <a:off x="2304552" y="1474297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CAE06FCF-0709-EF4E-8980-0EE7E8B673AC}"/>
              </a:ext>
            </a:extLst>
          </p:cNvPr>
          <p:cNvSpPr txBox="1"/>
          <p:nvPr/>
        </p:nvSpPr>
        <p:spPr>
          <a:xfrm>
            <a:off x="2327851" y="1552423"/>
            <a:ext cx="42983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Recensement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stratégies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possibles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Détermination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conséquences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chacune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d’elles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Choix 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meilleure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tenu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contraintes (Herbert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Simon)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86754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F4997FE5-B61F-DF44-B762-06869B353E97}"/>
              </a:ext>
            </a:extLst>
          </p:cNvPr>
          <p:cNvSpPr/>
          <p:nvPr/>
        </p:nvSpPr>
        <p:spPr>
          <a:xfrm>
            <a:off x="360555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6009E135-E875-9442-8A70-71866A518B3B}"/>
              </a:ext>
            </a:extLst>
          </p:cNvPr>
          <p:cNvSpPr txBox="1"/>
          <p:nvPr/>
        </p:nvSpPr>
        <p:spPr>
          <a:xfrm>
            <a:off x="423527" y="319538"/>
            <a:ext cx="44323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stratégiques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opérés par l’entreprise</a:t>
            </a:r>
            <a:r>
              <a:rPr sz="1600" b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étapes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 décision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A9AFBA64-5174-4341-ABB6-6E15F3196925}"/>
              </a:ext>
            </a:extLst>
          </p:cNvPr>
          <p:cNvSpPr/>
          <p:nvPr/>
        </p:nvSpPr>
        <p:spPr>
          <a:xfrm>
            <a:off x="360558" y="1474297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7505C6EE-52E3-8344-BB33-857101C4ABF7}"/>
              </a:ext>
            </a:extLst>
          </p:cNvPr>
          <p:cNvSpPr txBox="1"/>
          <p:nvPr/>
        </p:nvSpPr>
        <p:spPr>
          <a:xfrm>
            <a:off x="429766" y="1517448"/>
            <a:ext cx="176339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4659">
              <a:lnSpc>
                <a:spcPct val="100000"/>
              </a:lnSpc>
              <a:spcBef>
                <a:spcPts val="100"/>
              </a:spcBef>
            </a:pP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Trois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étapes</a:t>
            </a:r>
            <a:endParaRPr sz="115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dans la prise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décision  (H. Simon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J.</a:t>
            </a:r>
            <a:r>
              <a:rPr sz="115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March)</a:t>
            </a:r>
            <a:endParaRPr sz="1150">
              <a:latin typeface="Arial"/>
              <a:cs typeface="Arial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58E823F6-85E6-724E-9784-3F2A0DF53E52}"/>
              </a:ext>
            </a:extLst>
          </p:cNvPr>
          <p:cNvSpPr/>
          <p:nvPr/>
        </p:nvSpPr>
        <p:spPr>
          <a:xfrm>
            <a:off x="2304552" y="1474297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1DC4A355-3B60-F940-85DA-30E18F01A544}"/>
              </a:ext>
            </a:extLst>
          </p:cNvPr>
          <p:cNvSpPr txBox="1"/>
          <p:nvPr/>
        </p:nvSpPr>
        <p:spPr>
          <a:xfrm>
            <a:off x="2327851" y="1552423"/>
            <a:ext cx="42983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Recensement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stratégies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possibles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Détermination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conséquences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chacune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d’elles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Choix 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meilleure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tenu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contraintes (Herbert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Simon)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823FE6CB-6B54-6B40-BAB0-C7E91229D69E}"/>
              </a:ext>
            </a:extLst>
          </p:cNvPr>
          <p:cNvSpPr/>
          <p:nvPr/>
        </p:nvSpPr>
        <p:spPr>
          <a:xfrm>
            <a:off x="360551" y="2164312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02D31A1A-4CA9-1247-BEEC-787AF56EAF18}"/>
              </a:ext>
            </a:extLst>
          </p:cNvPr>
          <p:cNvSpPr txBox="1"/>
          <p:nvPr/>
        </p:nvSpPr>
        <p:spPr>
          <a:xfrm>
            <a:off x="502749" y="2207463"/>
            <a:ext cx="161671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Choix entre stratégies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délibérée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émergente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(H.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Mintzberg)</a:t>
            </a:r>
            <a:endParaRPr sz="1150">
              <a:latin typeface="Arial"/>
              <a:cs typeface="Arial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BD52DB2B-BD99-8448-9191-E0A115A89969}"/>
              </a:ext>
            </a:extLst>
          </p:cNvPr>
          <p:cNvSpPr/>
          <p:nvPr/>
        </p:nvSpPr>
        <p:spPr>
          <a:xfrm>
            <a:off x="2304552" y="2164312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E028E950-CFC4-F34D-8211-19AD237DF0FE}"/>
              </a:ext>
            </a:extLst>
          </p:cNvPr>
          <p:cNvSpPr txBox="1"/>
          <p:nvPr/>
        </p:nvSpPr>
        <p:spPr>
          <a:xfrm>
            <a:off x="2327851" y="2242437"/>
            <a:ext cx="38112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délibérée est planifiée par 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  <a:p>
            <a:pPr marL="92075" marR="5080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émergente est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choisie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s’adapter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permanence  aux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modifications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8907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AC88999B-E2BF-A844-9782-7CDCAC442A01}"/>
              </a:ext>
            </a:extLst>
          </p:cNvPr>
          <p:cNvSpPr/>
          <p:nvPr/>
        </p:nvSpPr>
        <p:spPr>
          <a:xfrm>
            <a:off x="360555" y="295260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42DFBC03-725C-1348-B286-6240629A26FF}"/>
              </a:ext>
            </a:extLst>
          </p:cNvPr>
          <p:cNvSpPr txBox="1"/>
          <p:nvPr/>
        </p:nvSpPr>
        <p:spPr>
          <a:xfrm>
            <a:off x="423527" y="2980111"/>
            <a:ext cx="2082164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stratégies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globales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E3B023AA-740C-2B47-A189-5CECD87A6FE9}"/>
              </a:ext>
            </a:extLst>
          </p:cNvPr>
          <p:cNvSpPr/>
          <p:nvPr/>
        </p:nvSpPr>
        <p:spPr>
          <a:xfrm>
            <a:off x="360555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27BB5637-BA35-9E46-A646-1A2A1224E21A}"/>
              </a:ext>
            </a:extLst>
          </p:cNvPr>
          <p:cNvSpPr txBox="1"/>
          <p:nvPr/>
        </p:nvSpPr>
        <p:spPr>
          <a:xfrm>
            <a:off x="423527" y="319538"/>
            <a:ext cx="44323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stratégiques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opérés par l’entreprise</a:t>
            </a:r>
            <a:r>
              <a:rPr sz="1600" b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étapes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 décision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02C2FFAD-09F6-EA4F-94C6-4876F4ADF57C}"/>
              </a:ext>
            </a:extLst>
          </p:cNvPr>
          <p:cNvSpPr/>
          <p:nvPr/>
        </p:nvSpPr>
        <p:spPr>
          <a:xfrm>
            <a:off x="360558" y="1474297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5D3F5F29-3889-DE48-A495-6C7B585E2304}"/>
              </a:ext>
            </a:extLst>
          </p:cNvPr>
          <p:cNvSpPr txBox="1"/>
          <p:nvPr/>
        </p:nvSpPr>
        <p:spPr>
          <a:xfrm>
            <a:off x="429766" y="1517448"/>
            <a:ext cx="176339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4659">
              <a:lnSpc>
                <a:spcPct val="100000"/>
              </a:lnSpc>
              <a:spcBef>
                <a:spcPts val="100"/>
              </a:spcBef>
            </a:pP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Trois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étapes</a:t>
            </a:r>
            <a:endParaRPr sz="115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dans la prise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décision  (H. Simon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J.</a:t>
            </a:r>
            <a:r>
              <a:rPr sz="115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March)</a:t>
            </a:r>
            <a:endParaRPr sz="1150">
              <a:latin typeface="Arial"/>
              <a:cs typeface="Arial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555500DB-E651-2640-A230-21ADA5547B6C}"/>
              </a:ext>
            </a:extLst>
          </p:cNvPr>
          <p:cNvSpPr/>
          <p:nvPr/>
        </p:nvSpPr>
        <p:spPr>
          <a:xfrm>
            <a:off x="2304552" y="1474297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55B673D0-C7BA-004D-A10E-9514DA26EB77}"/>
              </a:ext>
            </a:extLst>
          </p:cNvPr>
          <p:cNvSpPr txBox="1"/>
          <p:nvPr/>
        </p:nvSpPr>
        <p:spPr>
          <a:xfrm>
            <a:off x="2327851" y="1552423"/>
            <a:ext cx="42983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Recensement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stratégies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possibles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Détermination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conséquences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chacune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d’elles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Choix 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meilleure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tenu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contraintes (Herbert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Simon)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DA2CFFFA-27DE-E446-BDDB-D44DBC638E7A}"/>
              </a:ext>
            </a:extLst>
          </p:cNvPr>
          <p:cNvSpPr/>
          <p:nvPr/>
        </p:nvSpPr>
        <p:spPr>
          <a:xfrm>
            <a:off x="360551" y="2164312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1324825B-74C0-8544-8D63-1C141A8E5E5A}"/>
              </a:ext>
            </a:extLst>
          </p:cNvPr>
          <p:cNvSpPr txBox="1"/>
          <p:nvPr/>
        </p:nvSpPr>
        <p:spPr>
          <a:xfrm>
            <a:off x="502749" y="2207463"/>
            <a:ext cx="161671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Choix entre stratégies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délibérée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émergente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(H.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Mintzberg)</a:t>
            </a:r>
            <a:endParaRPr sz="1150">
              <a:latin typeface="Arial"/>
              <a:cs typeface="Arial"/>
            </a:endParaRPr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071C70DA-DB3F-9E41-83C5-2CF6539DA473}"/>
              </a:ext>
            </a:extLst>
          </p:cNvPr>
          <p:cNvSpPr/>
          <p:nvPr/>
        </p:nvSpPr>
        <p:spPr>
          <a:xfrm>
            <a:off x="2304552" y="2164312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33738EBF-2C95-E741-9E62-0E2B85BB1BD2}"/>
              </a:ext>
            </a:extLst>
          </p:cNvPr>
          <p:cNvSpPr txBox="1"/>
          <p:nvPr/>
        </p:nvSpPr>
        <p:spPr>
          <a:xfrm>
            <a:off x="2327851" y="2242437"/>
            <a:ext cx="38112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délibérée est planifiée par 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  <a:p>
            <a:pPr marL="92075" marR="5080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émergente est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choisie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s’adapter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permanence  aux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modifications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84024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8D265DA-529D-A248-A84E-976B77F8C396}"/>
              </a:ext>
            </a:extLst>
          </p:cNvPr>
          <p:cNvSpPr/>
          <p:nvPr/>
        </p:nvSpPr>
        <p:spPr>
          <a:xfrm>
            <a:off x="360555" y="295260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4092F6B5-C320-4B4E-9FED-1EF824F2FE0B}"/>
              </a:ext>
            </a:extLst>
          </p:cNvPr>
          <p:cNvSpPr txBox="1"/>
          <p:nvPr/>
        </p:nvSpPr>
        <p:spPr>
          <a:xfrm>
            <a:off x="423527" y="2980111"/>
            <a:ext cx="2082164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stratégies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globales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EB1BF34A-4286-8E45-AF8C-43699891C075}"/>
              </a:ext>
            </a:extLst>
          </p:cNvPr>
          <p:cNvSpPr/>
          <p:nvPr/>
        </p:nvSpPr>
        <p:spPr>
          <a:xfrm>
            <a:off x="360555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CDBC011B-BAAB-A148-B43F-61F95738352B}"/>
              </a:ext>
            </a:extLst>
          </p:cNvPr>
          <p:cNvSpPr txBox="1"/>
          <p:nvPr/>
        </p:nvSpPr>
        <p:spPr>
          <a:xfrm>
            <a:off x="423527" y="319538"/>
            <a:ext cx="44323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stratégiques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opérés par l’entreprise</a:t>
            </a:r>
            <a:r>
              <a:rPr sz="1600" b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étapes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 décision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2B0A304A-D2C7-784B-A4A1-DF689D7C1ACC}"/>
              </a:ext>
            </a:extLst>
          </p:cNvPr>
          <p:cNvSpPr/>
          <p:nvPr/>
        </p:nvSpPr>
        <p:spPr>
          <a:xfrm>
            <a:off x="360558" y="1474297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EB5CECC5-F830-D042-8CD8-A58FEFBF2568}"/>
              </a:ext>
            </a:extLst>
          </p:cNvPr>
          <p:cNvSpPr txBox="1"/>
          <p:nvPr/>
        </p:nvSpPr>
        <p:spPr>
          <a:xfrm>
            <a:off x="429766" y="1517448"/>
            <a:ext cx="176339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4659">
              <a:lnSpc>
                <a:spcPct val="100000"/>
              </a:lnSpc>
              <a:spcBef>
                <a:spcPts val="100"/>
              </a:spcBef>
            </a:pP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Trois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étapes</a:t>
            </a:r>
            <a:endParaRPr sz="115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dans la prise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décision  (H. Simon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J.</a:t>
            </a:r>
            <a:r>
              <a:rPr sz="115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March)</a:t>
            </a:r>
            <a:endParaRPr sz="1150">
              <a:latin typeface="Arial"/>
              <a:cs typeface="Arial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D268C2BB-0F8E-C541-A534-27310128E4C3}"/>
              </a:ext>
            </a:extLst>
          </p:cNvPr>
          <p:cNvSpPr/>
          <p:nvPr/>
        </p:nvSpPr>
        <p:spPr>
          <a:xfrm>
            <a:off x="2304552" y="1474297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BFBD4A58-49AF-994A-A9A0-70B64EC358D7}"/>
              </a:ext>
            </a:extLst>
          </p:cNvPr>
          <p:cNvSpPr txBox="1"/>
          <p:nvPr/>
        </p:nvSpPr>
        <p:spPr>
          <a:xfrm>
            <a:off x="2327851" y="1552423"/>
            <a:ext cx="42983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Recensement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stratégies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possibles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Détermination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conséquences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chacune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d’elles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Choix 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meilleure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tenu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contraintes (Herbert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Simon)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D1B02838-7182-2940-8142-A708857AE74D}"/>
              </a:ext>
            </a:extLst>
          </p:cNvPr>
          <p:cNvSpPr/>
          <p:nvPr/>
        </p:nvSpPr>
        <p:spPr>
          <a:xfrm>
            <a:off x="360551" y="2164312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74694303-5391-A240-A3F0-E9E67AD40CD7}"/>
              </a:ext>
            </a:extLst>
          </p:cNvPr>
          <p:cNvSpPr txBox="1"/>
          <p:nvPr/>
        </p:nvSpPr>
        <p:spPr>
          <a:xfrm>
            <a:off x="502749" y="2207463"/>
            <a:ext cx="161671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Choix entre stratégies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délibérée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émergente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(H.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Mintzberg)</a:t>
            </a:r>
            <a:endParaRPr sz="1150">
              <a:latin typeface="Arial"/>
              <a:cs typeface="Arial"/>
            </a:endParaRPr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3ACC0A01-770B-3A43-B509-93B43A68D07F}"/>
              </a:ext>
            </a:extLst>
          </p:cNvPr>
          <p:cNvSpPr/>
          <p:nvPr/>
        </p:nvSpPr>
        <p:spPr>
          <a:xfrm>
            <a:off x="2304552" y="2164312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3DB4C98D-BEF1-7E4D-A238-DCB084FDAF49}"/>
              </a:ext>
            </a:extLst>
          </p:cNvPr>
          <p:cNvSpPr txBox="1"/>
          <p:nvPr/>
        </p:nvSpPr>
        <p:spPr>
          <a:xfrm>
            <a:off x="2327851" y="2242437"/>
            <a:ext cx="38112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délibérée est planifiée par 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  <a:p>
            <a:pPr marL="92075" marR="5080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émergente est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choisie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s’adapter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permanence  aux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modifications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95F9A5BC-1D35-6C4B-90CC-8777BFBCB20A}"/>
              </a:ext>
            </a:extLst>
          </p:cNvPr>
          <p:cNvSpPr/>
          <p:nvPr/>
        </p:nvSpPr>
        <p:spPr>
          <a:xfrm>
            <a:off x="1042003" y="4471501"/>
            <a:ext cx="4816475" cy="288290"/>
          </a:xfrm>
          <a:custGeom>
            <a:avLst/>
            <a:gdLst/>
            <a:ahLst/>
            <a:cxnLst/>
            <a:rect l="l" t="t" r="r" b="b"/>
            <a:pathLst>
              <a:path w="4816475" h="288289">
                <a:moveTo>
                  <a:pt x="4744135" y="0"/>
                </a:moveTo>
                <a:lnTo>
                  <a:pt x="72009" y="0"/>
                </a:lnTo>
                <a:lnTo>
                  <a:pt x="44046" y="5682"/>
                </a:lnTo>
                <a:lnTo>
                  <a:pt x="21150" y="21155"/>
                </a:lnTo>
                <a:lnTo>
                  <a:pt x="5681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9" y="287997"/>
                </a:lnTo>
                <a:lnTo>
                  <a:pt x="4744135" y="287997"/>
                </a:lnTo>
                <a:lnTo>
                  <a:pt x="4772092" y="282317"/>
                </a:lnTo>
                <a:lnTo>
                  <a:pt x="4794989" y="266849"/>
                </a:lnTo>
                <a:lnTo>
                  <a:pt x="4810461" y="243956"/>
                </a:lnTo>
                <a:lnTo>
                  <a:pt x="4816144" y="216001"/>
                </a:lnTo>
                <a:lnTo>
                  <a:pt x="4816144" y="72008"/>
                </a:lnTo>
                <a:lnTo>
                  <a:pt x="4810461" y="44051"/>
                </a:lnTo>
                <a:lnTo>
                  <a:pt x="4794989" y="21155"/>
                </a:lnTo>
                <a:lnTo>
                  <a:pt x="4772092" y="5682"/>
                </a:lnTo>
                <a:lnTo>
                  <a:pt x="474413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BB559CC2-0212-EE44-BDB4-FAB1B3B3CAEA}"/>
              </a:ext>
            </a:extLst>
          </p:cNvPr>
          <p:cNvSpPr txBox="1"/>
          <p:nvPr/>
        </p:nvSpPr>
        <p:spPr>
          <a:xfrm>
            <a:off x="2764219" y="4509918"/>
            <a:ext cx="136525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Stratégies</a:t>
            </a:r>
            <a:r>
              <a:rPr sz="115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globales</a:t>
            </a:r>
            <a:endParaRPr sz="11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1316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E53BC5B-4410-A64C-82D6-A8256F17DB2D}"/>
              </a:ext>
            </a:extLst>
          </p:cNvPr>
          <p:cNvSpPr/>
          <p:nvPr/>
        </p:nvSpPr>
        <p:spPr>
          <a:xfrm>
            <a:off x="360555" y="295260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532E3395-893D-564F-92D0-91F2DE1C2262}"/>
              </a:ext>
            </a:extLst>
          </p:cNvPr>
          <p:cNvSpPr txBox="1"/>
          <p:nvPr/>
        </p:nvSpPr>
        <p:spPr>
          <a:xfrm>
            <a:off x="423527" y="2980111"/>
            <a:ext cx="2082164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stratégies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globales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C7C4CA71-CAF1-5D45-AD35-F9A2D0C80074}"/>
              </a:ext>
            </a:extLst>
          </p:cNvPr>
          <p:cNvSpPr/>
          <p:nvPr/>
        </p:nvSpPr>
        <p:spPr>
          <a:xfrm>
            <a:off x="360555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6323A410-14BD-8542-BBCD-91A774DF146A}"/>
              </a:ext>
            </a:extLst>
          </p:cNvPr>
          <p:cNvSpPr txBox="1"/>
          <p:nvPr/>
        </p:nvSpPr>
        <p:spPr>
          <a:xfrm>
            <a:off x="423527" y="319538"/>
            <a:ext cx="44323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stratégiques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opérés par l’entreprise</a:t>
            </a:r>
            <a:r>
              <a:rPr sz="1600" b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étapes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 décision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700A69A4-812A-6542-897D-F771968C8EA1}"/>
              </a:ext>
            </a:extLst>
          </p:cNvPr>
          <p:cNvSpPr/>
          <p:nvPr/>
        </p:nvSpPr>
        <p:spPr>
          <a:xfrm>
            <a:off x="360558" y="1474297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D67944F1-476B-4C4B-A085-91A4C9AEB521}"/>
              </a:ext>
            </a:extLst>
          </p:cNvPr>
          <p:cNvSpPr txBox="1"/>
          <p:nvPr/>
        </p:nvSpPr>
        <p:spPr>
          <a:xfrm>
            <a:off x="429766" y="1517448"/>
            <a:ext cx="176339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4659">
              <a:lnSpc>
                <a:spcPct val="100000"/>
              </a:lnSpc>
              <a:spcBef>
                <a:spcPts val="100"/>
              </a:spcBef>
            </a:pP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Trois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étapes</a:t>
            </a:r>
            <a:endParaRPr sz="115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dans la prise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décision  (H. Simon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J.</a:t>
            </a:r>
            <a:r>
              <a:rPr sz="115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March)</a:t>
            </a:r>
            <a:endParaRPr sz="1150">
              <a:latin typeface="Arial"/>
              <a:cs typeface="Arial"/>
            </a:endParaRPr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AA96B82A-C144-664C-96FA-E0BC4AD93EFC}"/>
              </a:ext>
            </a:extLst>
          </p:cNvPr>
          <p:cNvSpPr/>
          <p:nvPr/>
        </p:nvSpPr>
        <p:spPr>
          <a:xfrm>
            <a:off x="2304552" y="1474297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AEBBFB4B-27F0-7F4E-ABDC-73F3C16ED37A}"/>
              </a:ext>
            </a:extLst>
          </p:cNvPr>
          <p:cNvSpPr txBox="1"/>
          <p:nvPr/>
        </p:nvSpPr>
        <p:spPr>
          <a:xfrm>
            <a:off x="2327851" y="1552423"/>
            <a:ext cx="42983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Recensement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stratégies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possibles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Détermination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conséquences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chacune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d’elles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Choix 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meilleure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tenu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contraintes (Herbert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Simon)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B54100AA-0CF5-B043-BA49-18DB9F79C903}"/>
              </a:ext>
            </a:extLst>
          </p:cNvPr>
          <p:cNvSpPr/>
          <p:nvPr/>
        </p:nvSpPr>
        <p:spPr>
          <a:xfrm>
            <a:off x="360551" y="2164312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CE57A5DD-062E-B246-894A-E74E53DAAC73}"/>
              </a:ext>
            </a:extLst>
          </p:cNvPr>
          <p:cNvSpPr txBox="1"/>
          <p:nvPr/>
        </p:nvSpPr>
        <p:spPr>
          <a:xfrm>
            <a:off x="502749" y="2207463"/>
            <a:ext cx="161671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Choix entre stratégies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délibérée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émergente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(H.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Mintzberg)</a:t>
            </a:r>
            <a:endParaRPr sz="1150">
              <a:latin typeface="Arial"/>
              <a:cs typeface="Arial"/>
            </a:endParaRPr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875CF6B9-725D-A84C-9D30-0DD6F0906EDB}"/>
              </a:ext>
            </a:extLst>
          </p:cNvPr>
          <p:cNvSpPr/>
          <p:nvPr/>
        </p:nvSpPr>
        <p:spPr>
          <a:xfrm>
            <a:off x="2304552" y="2164312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7A922195-7967-A549-8DE1-B4010E193B35}"/>
              </a:ext>
            </a:extLst>
          </p:cNvPr>
          <p:cNvSpPr txBox="1"/>
          <p:nvPr/>
        </p:nvSpPr>
        <p:spPr>
          <a:xfrm>
            <a:off x="2327851" y="2242437"/>
            <a:ext cx="38112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délibérée est planifiée par 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  <a:p>
            <a:pPr marL="92075" marR="5080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émergente est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choisie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s’adapter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permanence  aux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modifications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D8ED6FD6-C4A0-A146-B13C-14434A8F2564}"/>
              </a:ext>
            </a:extLst>
          </p:cNvPr>
          <p:cNvSpPr/>
          <p:nvPr/>
        </p:nvSpPr>
        <p:spPr>
          <a:xfrm>
            <a:off x="1042003" y="4471501"/>
            <a:ext cx="4816475" cy="288290"/>
          </a:xfrm>
          <a:custGeom>
            <a:avLst/>
            <a:gdLst/>
            <a:ahLst/>
            <a:cxnLst/>
            <a:rect l="l" t="t" r="r" b="b"/>
            <a:pathLst>
              <a:path w="4816475" h="288289">
                <a:moveTo>
                  <a:pt x="4744135" y="0"/>
                </a:moveTo>
                <a:lnTo>
                  <a:pt x="72009" y="0"/>
                </a:lnTo>
                <a:lnTo>
                  <a:pt x="44046" y="5682"/>
                </a:lnTo>
                <a:lnTo>
                  <a:pt x="21150" y="21155"/>
                </a:lnTo>
                <a:lnTo>
                  <a:pt x="5681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9" y="287997"/>
                </a:lnTo>
                <a:lnTo>
                  <a:pt x="4744135" y="287997"/>
                </a:lnTo>
                <a:lnTo>
                  <a:pt x="4772092" y="282317"/>
                </a:lnTo>
                <a:lnTo>
                  <a:pt x="4794989" y="266849"/>
                </a:lnTo>
                <a:lnTo>
                  <a:pt x="4810461" y="243956"/>
                </a:lnTo>
                <a:lnTo>
                  <a:pt x="4816144" y="216001"/>
                </a:lnTo>
                <a:lnTo>
                  <a:pt x="4816144" y="72008"/>
                </a:lnTo>
                <a:lnTo>
                  <a:pt x="4810461" y="44051"/>
                </a:lnTo>
                <a:lnTo>
                  <a:pt x="4794989" y="21155"/>
                </a:lnTo>
                <a:lnTo>
                  <a:pt x="4772092" y="5682"/>
                </a:lnTo>
                <a:lnTo>
                  <a:pt x="474413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F9785E09-53F1-E849-BE64-0B04014C1062}"/>
              </a:ext>
            </a:extLst>
          </p:cNvPr>
          <p:cNvSpPr txBox="1"/>
          <p:nvPr/>
        </p:nvSpPr>
        <p:spPr>
          <a:xfrm>
            <a:off x="2764219" y="4509918"/>
            <a:ext cx="136525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Stratégies</a:t>
            </a:r>
            <a:r>
              <a:rPr sz="115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globales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8900874A-998E-9A46-9446-796B75761640}"/>
              </a:ext>
            </a:extLst>
          </p:cNvPr>
          <p:cNvSpPr txBox="1"/>
          <p:nvPr/>
        </p:nvSpPr>
        <p:spPr>
          <a:xfrm>
            <a:off x="2891237" y="4038041"/>
            <a:ext cx="11182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Choix du ou des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DAS</a:t>
            </a:r>
            <a:endParaRPr sz="9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73817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CA7EF925-B096-0843-A0DF-3D8084621E53}"/>
              </a:ext>
            </a:extLst>
          </p:cNvPr>
          <p:cNvSpPr/>
          <p:nvPr/>
        </p:nvSpPr>
        <p:spPr>
          <a:xfrm>
            <a:off x="1816799" y="3838641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1227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A2C232BF-9A14-6649-9CDE-8A2BEBC974B8}"/>
              </a:ext>
            </a:extLst>
          </p:cNvPr>
          <p:cNvSpPr/>
          <p:nvPr/>
        </p:nvSpPr>
        <p:spPr>
          <a:xfrm>
            <a:off x="1754506" y="37725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A38FA57C-A012-9D4C-9390-0388B47FB821}"/>
              </a:ext>
            </a:extLst>
          </p:cNvPr>
          <p:cNvSpPr/>
          <p:nvPr/>
        </p:nvSpPr>
        <p:spPr>
          <a:xfrm>
            <a:off x="918404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4" h="161289">
                <a:moveTo>
                  <a:pt x="349783" y="1612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0E92FB31-F648-A647-9E8F-00AE8D036A58}"/>
              </a:ext>
            </a:extLst>
          </p:cNvPr>
          <p:cNvSpPr/>
          <p:nvPr/>
        </p:nvSpPr>
        <p:spPr>
          <a:xfrm>
            <a:off x="858394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86918" y="0"/>
                </a:moveTo>
                <a:lnTo>
                  <a:pt x="0" y="28524"/>
                </a:lnTo>
                <a:lnTo>
                  <a:pt x="34772" y="113131"/>
                </a:lnTo>
                <a:lnTo>
                  <a:pt x="869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EDF64B4B-A360-8643-8046-F3CF5F105A46}"/>
              </a:ext>
            </a:extLst>
          </p:cNvPr>
          <p:cNvSpPr/>
          <p:nvPr/>
        </p:nvSpPr>
        <p:spPr>
          <a:xfrm>
            <a:off x="2358325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89">
                <a:moveTo>
                  <a:pt x="0" y="161213"/>
                </a:moveTo>
                <a:lnTo>
                  <a:pt x="34978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3032A931-8794-6D44-9F3C-4AA022C40C43}"/>
              </a:ext>
            </a:extLst>
          </p:cNvPr>
          <p:cNvSpPr/>
          <p:nvPr/>
        </p:nvSpPr>
        <p:spPr>
          <a:xfrm>
            <a:off x="2681198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0" y="0"/>
                </a:moveTo>
                <a:lnTo>
                  <a:pt x="52146" y="113131"/>
                </a:lnTo>
                <a:lnTo>
                  <a:pt x="86918" y="28524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2AEE5374-85A6-2343-ADB0-EBEAD93AF17B}"/>
              </a:ext>
            </a:extLst>
          </p:cNvPr>
          <p:cNvSpPr/>
          <p:nvPr/>
        </p:nvSpPr>
        <p:spPr>
          <a:xfrm>
            <a:off x="1816799" y="4384708"/>
            <a:ext cx="0" cy="231140"/>
          </a:xfrm>
          <a:custGeom>
            <a:avLst/>
            <a:gdLst/>
            <a:ahLst/>
            <a:cxnLst/>
            <a:rect l="l" t="t" r="r" b="b"/>
            <a:pathLst>
              <a:path h="231139">
                <a:moveTo>
                  <a:pt x="0" y="23079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185AA2E6-EE5D-4047-B739-EF4242168ADF}"/>
              </a:ext>
            </a:extLst>
          </p:cNvPr>
          <p:cNvSpPr/>
          <p:nvPr/>
        </p:nvSpPr>
        <p:spPr>
          <a:xfrm>
            <a:off x="1754506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FB424C4D-CC07-BF4F-B00B-6C14000B5A21}"/>
              </a:ext>
            </a:extLst>
          </p:cNvPr>
          <p:cNvSpPr/>
          <p:nvPr/>
        </p:nvSpPr>
        <p:spPr>
          <a:xfrm>
            <a:off x="2590471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66992" y="0"/>
                </a:moveTo>
                <a:lnTo>
                  <a:pt x="0" y="62293"/>
                </a:lnTo>
                <a:lnTo>
                  <a:pt x="66992" y="124586"/>
                </a:lnTo>
                <a:lnTo>
                  <a:pt x="6699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482A8F3F-B8C1-ED4D-B47F-5299C542D925}"/>
              </a:ext>
            </a:extLst>
          </p:cNvPr>
          <p:cNvSpPr/>
          <p:nvPr/>
        </p:nvSpPr>
        <p:spPr>
          <a:xfrm>
            <a:off x="360555" y="295260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26B74A26-D5CE-1540-A22D-9D149D9ADB8E}"/>
              </a:ext>
            </a:extLst>
          </p:cNvPr>
          <p:cNvSpPr txBox="1"/>
          <p:nvPr/>
        </p:nvSpPr>
        <p:spPr>
          <a:xfrm>
            <a:off x="423527" y="2980111"/>
            <a:ext cx="2082164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stratégies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globales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008BB556-15F6-404C-A28A-235F1D8A8608}"/>
              </a:ext>
            </a:extLst>
          </p:cNvPr>
          <p:cNvSpPr/>
          <p:nvPr/>
        </p:nvSpPr>
        <p:spPr>
          <a:xfrm>
            <a:off x="360555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E4A18EED-76CB-7C46-8A79-66ED716352F0}"/>
              </a:ext>
            </a:extLst>
          </p:cNvPr>
          <p:cNvSpPr txBox="1"/>
          <p:nvPr/>
        </p:nvSpPr>
        <p:spPr>
          <a:xfrm>
            <a:off x="423527" y="319538"/>
            <a:ext cx="44323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stratégiques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opérés par l’entreprise</a:t>
            </a:r>
            <a:r>
              <a:rPr sz="1600" b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étapes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 décision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5CCC3F65-6728-2742-8745-C5C20BC33359}"/>
              </a:ext>
            </a:extLst>
          </p:cNvPr>
          <p:cNvSpPr/>
          <p:nvPr/>
        </p:nvSpPr>
        <p:spPr>
          <a:xfrm>
            <a:off x="360558" y="1474297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3CF2FB82-6F24-BF4C-8EAB-1B1D37BC4BB4}"/>
              </a:ext>
            </a:extLst>
          </p:cNvPr>
          <p:cNvSpPr txBox="1"/>
          <p:nvPr/>
        </p:nvSpPr>
        <p:spPr>
          <a:xfrm>
            <a:off x="429766" y="1517448"/>
            <a:ext cx="176339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4659">
              <a:lnSpc>
                <a:spcPct val="100000"/>
              </a:lnSpc>
              <a:spcBef>
                <a:spcPts val="100"/>
              </a:spcBef>
            </a:pP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Trois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étapes</a:t>
            </a:r>
            <a:endParaRPr sz="115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dans la prise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décision  (H. Simon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J.</a:t>
            </a:r>
            <a:r>
              <a:rPr sz="115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March)</a:t>
            </a:r>
            <a:endParaRPr sz="1150">
              <a:latin typeface="Arial"/>
              <a:cs typeface="Arial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49D9A4DA-15FC-8B49-880D-B060DBF5DD33}"/>
              </a:ext>
            </a:extLst>
          </p:cNvPr>
          <p:cNvSpPr/>
          <p:nvPr/>
        </p:nvSpPr>
        <p:spPr>
          <a:xfrm>
            <a:off x="2304552" y="1474297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BD2A8B4F-2E16-4A4B-8760-57DAC86B97B7}"/>
              </a:ext>
            </a:extLst>
          </p:cNvPr>
          <p:cNvSpPr txBox="1"/>
          <p:nvPr/>
        </p:nvSpPr>
        <p:spPr>
          <a:xfrm>
            <a:off x="2327851" y="1552423"/>
            <a:ext cx="42983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Recensement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stratégies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possibles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Détermination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conséquences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chacune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d’elles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Choix 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meilleure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tenu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contraintes (Herbert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Simon)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65E0273F-395D-AE40-9D03-89BE756F0F2C}"/>
              </a:ext>
            </a:extLst>
          </p:cNvPr>
          <p:cNvSpPr/>
          <p:nvPr/>
        </p:nvSpPr>
        <p:spPr>
          <a:xfrm>
            <a:off x="360551" y="2164312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4C6F2952-98B1-AA4C-BC4E-5F2AA257C35C}"/>
              </a:ext>
            </a:extLst>
          </p:cNvPr>
          <p:cNvSpPr txBox="1"/>
          <p:nvPr/>
        </p:nvSpPr>
        <p:spPr>
          <a:xfrm>
            <a:off x="502749" y="2207463"/>
            <a:ext cx="161671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Choix entre stratégies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délibérée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émergente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(H.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Mintzberg)</a:t>
            </a:r>
            <a:endParaRPr sz="1150">
              <a:latin typeface="Arial"/>
              <a:cs typeface="Arial"/>
            </a:endParaRPr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A9DE9594-92ED-6844-9406-C02B9AE472C6}"/>
              </a:ext>
            </a:extLst>
          </p:cNvPr>
          <p:cNvSpPr/>
          <p:nvPr/>
        </p:nvSpPr>
        <p:spPr>
          <a:xfrm>
            <a:off x="2304552" y="2164312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825D2074-63EB-BF46-9864-2AFFD97A0149}"/>
              </a:ext>
            </a:extLst>
          </p:cNvPr>
          <p:cNvSpPr txBox="1"/>
          <p:nvPr/>
        </p:nvSpPr>
        <p:spPr>
          <a:xfrm>
            <a:off x="2327851" y="2242437"/>
            <a:ext cx="38112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délibérée est planifiée par 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  <a:p>
            <a:pPr marL="92075" marR="5080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émergente est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choisie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s’adapter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permanence  aux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modifications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4B3EBD16-D4FC-BB4F-B47C-DD70AFC1E8C0}"/>
              </a:ext>
            </a:extLst>
          </p:cNvPr>
          <p:cNvSpPr/>
          <p:nvPr/>
        </p:nvSpPr>
        <p:spPr>
          <a:xfrm>
            <a:off x="1042475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30" h="396239">
                <a:moveTo>
                  <a:pt x="147599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0" y="351957"/>
                </a:lnTo>
                <a:lnTo>
                  <a:pt x="21148" y="374850"/>
                </a:lnTo>
                <a:lnTo>
                  <a:pt x="44041" y="390317"/>
                </a:lnTo>
                <a:lnTo>
                  <a:pt x="71996" y="395998"/>
                </a:lnTo>
                <a:lnTo>
                  <a:pt x="1475994" y="395998"/>
                </a:lnTo>
                <a:lnTo>
                  <a:pt x="1503951" y="390317"/>
                </a:lnTo>
                <a:lnTo>
                  <a:pt x="1526847" y="374850"/>
                </a:lnTo>
                <a:lnTo>
                  <a:pt x="1542320" y="351957"/>
                </a:lnTo>
                <a:lnTo>
                  <a:pt x="1548003" y="324002"/>
                </a:lnTo>
                <a:lnTo>
                  <a:pt x="1548003" y="72008"/>
                </a:lnTo>
                <a:lnTo>
                  <a:pt x="1542320" y="44051"/>
                </a:lnTo>
                <a:lnTo>
                  <a:pt x="1526847" y="21155"/>
                </a:lnTo>
                <a:lnTo>
                  <a:pt x="1503951" y="5682"/>
                </a:lnTo>
                <a:lnTo>
                  <a:pt x="1475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2B7EE77A-B87E-7A48-B696-160F3F4D449C}"/>
              </a:ext>
            </a:extLst>
          </p:cNvPr>
          <p:cNvSpPr txBox="1"/>
          <p:nvPr/>
        </p:nvSpPr>
        <p:spPr>
          <a:xfrm>
            <a:off x="1183966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Spécialisation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8016B9FB-AEC6-4D4B-B8E5-243DA4122B01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3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541C5487-7B48-B84B-A39D-B797DAF1FB33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94E0ECD1-14C8-3A4B-B360-08C427469955}"/>
              </a:ext>
            </a:extLst>
          </p:cNvPr>
          <p:cNvSpPr txBox="1"/>
          <p:nvPr/>
        </p:nvSpPr>
        <p:spPr>
          <a:xfrm>
            <a:off x="522245" y="3399416"/>
            <a:ext cx="1701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" marR="5080" indent="-22860">
              <a:lnSpc>
                <a:spcPct val="100000"/>
              </a:lnSpc>
              <a:spcBef>
                <a:spcPts val="100"/>
              </a:spcBef>
              <a:tabLst>
                <a:tab pos="888365" algn="l"/>
                <a:tab pos="100584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Pénétration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Développement 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	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produits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6593DC06-0521-3142-97D9-6730346A4EF2}"/>
              </a:ext>
            </a:extLst>
          </p:cNvPr>
          <p:cNvSpPr/>
          <p:nvPr/>
        </p:nvSpPr>
        <p:spPr>
          <a:xfrm>
            <a:off x="1333649" y="3337386"/>
            <a:ext cx="965835" cy="432434"/>
          </a:xfrm>
          <a:custGeom>
            <a:avLst/>
            <a:gdLst/>
            <a:ahLst/>
            <a:cxnLst/>
            <a:rect l="l" t="t" r="r" b="b"/>
            <a:pathLst>
              <a:path w="965835" h="432435">
                <a:moveTo>
                  <a:pt x="0" y="360006"/>
                </a:moveTo>
                <a:lnTo>
                  <a:pt x="6186" y="387961"/>
                </a:lnTo>
                <a:lnTo>
                  <a:pt x="23031" y="410854"/>
                </a:lnTo>
                <a:lnTo>
                  <a:pt x="47963" y="426322"/>
                </a:lnTo>
                <a:lnTo>
                  <a:pt x="78409" y="432003"/>
                </a:lnTo>
                <a:lnTo>
                  <a:pt x="887234" y="432003"/>
                </a:lnTo>
                <a:lnTo>
                  <a:pt x="917681" y="426322"/>
                </a:lnTo>
                <a:lnTo>
                  <a:pt x="942613" y="410854"/>
                </a:lnTo>
                <a:lnTo>
                  <a:pt x="959458" y="387961"/>
                </a:lnTo>
                <a:lnTo>
                  <a:pt x="965644" y="360006"/>
                </a:lnTo>
                <a:lnTo>
                  <a:pt x="965644" y="72008"/>
                </a:lnTo>
                <a:lnTo>
                  <a:pt x="959458" y="44051"/>
                </a:lnTo>
                <a:lnTo>
                  <a:pt x="942613" y="21155"/>
                </a:lnTo>
                <a:lnTo>
                  <a:pt x="917681" y="5682"/>
                </a:lnTo>
                <a:lnTo>
                  <a:pt x="887234" y="0"/>
                </a:lnTo>
                <a:lnTo>
                  <a:pt x="78409" y="0"/>
                </a:lnTo>
                <a:lnTo>
                  <a:pt x="47963" y="5682"/>
                </a:lnTo>
                <a:lnTo>
                  <a:pt x="23031" y="21155"/>
                </a:lnTo>
                <a:lnTo>
                  <a:pt x="6186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3AB6100B-45B8-974E-9B89-7ED4A1B0BE68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17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78ABB68E-2C6C-AB44-A8D6-B9839103D216}"/>
              </a:ext>
            </a:extLst>
          </p:cNvPr>
          <p:cNvSpPr txBox="1"/>
          <p:nvPr/>
        </p:nvSpPr>
        <p:spPr>
          <a:xfrm>
            <a:off x="2515355" y="3399416"/>
            <a:ext cx="565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415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Extension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C4AF985F-2FFF-9D4B-BA70-D963C94EC095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2063925D-CA30-CC4C-A223-D2E763EF37B4}"/>
              </a:ext>
            </a:extLst>
          </p:cNvPr>
          <p:cNvSpPr/>
          <p:nvPr/>
        </p:nvSpPr>
        <p:spPr>
          <a:xfrm>
            <a:off x="1042003" y="4471501"/>
            <a:ext cx="4816475" cy="288290"/>
          </a:xfrm>
          <a:custGeom>
            <a:avLst/>
            <a:gdLst/>
            <a:ahLst/>
            <a:cxnLst/>
            <a:rect l="l" t="t" r="r" b="b"/>
            <a:pathLst>
              <a:path w="4816475" h="288289">
                <a:moveTo>
                  <a:pt x="4744135" y="0"/>
                </a:moveTo>
                <a:lnTo>
                  <a:pt x="72009" y="0"/>
                </a:lnTo>
                <a:lnTo>
                  <a:pt x="44046" y="5682"/>
                </a:lnTo>
                <a:lnTo>
                  <a:pt x="21150" y="21155"/>
                </a:lnTo>
                <a:lnTo>
                  <a:pt x="5681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9" y="287997"/>
                </a:lnTo>
                <a:lnTo>
                  <a:pt x="4744135" y="287997"/>
                </a:lnTo>
                <a:lnTo>
                  <a:pt x="4772092" y="282317"/>
                </a:lnTo>
                <a:lnTo>
                  <a:pt x="4794989" y="266849"/>
                </a:lnTo>
                <a:lnTo>
                  <a:pt x="4810461" y="243956"/>
                </a:lnTo>
                <a:lnTo>
                  <a:pt x="4816144" y="216001"/>
                </a:lnTo>
                <a:lnTo>
                  <a:pt x="4816144" y="72008"/>
                </a:lnTo>
                <a:lnTo>
                  <a:pt x="4810461" y="44051"/>
                </a:lnTo>
                <a:lnTo>
                  <a:pt x="4794989" y="21155"/>
                </a:lnTo>
                <a:lnTo>
                  <a:pt x="4772092" y="5682"/>
                </a:lnTo>
                <a:lnTo>
                  <a:pt x="474413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FC1FE15B-5E4B-9640-A962-4C304E040E1E}"/>
              </a:ext>
            </a:extLst>
          </p:cNvPr>
          <p:cNvSpPr txBox="1"/>
          <p:nvPr/>
        </p:nvSpPr>
        <p:spPr>
          <a:xfrm>
            <a:off x="2764219" y="4509918"/>
            <a:ext cx="136525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Stratégies</a:t>
            </a:r>
            <a:r>
              <a:rPr sz="115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globales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3F4D87E9-CBCF-8040-8E85-F2D7A9416A1A}"/>
              </a:ext>
            </a:extLst>
          </p:cNvPr>
          <p:cNvSpPr txBox="1"/>
          <p:nvPr/>
        </p:nvSpPr>
        <p:spPr>
          <a:xfrm>
            <a:off x="2643852" y="4025341"/>
            <a:ext cx="1365250" cy="1778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500" u="sng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   </a:t>
            </a:r>
            <a:r>
              <a:rPr sz="1500" u="sng" spc="-187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</a:t>
            </a:r>
            <a:r>
              <a:rPr sz="1500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500" spc="187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Choix du ou des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DAS</a:t>
            </a:r>
            <a:endParaRPr sz="9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934136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1F0F67A5-29E0-5E43-BEBD-AB49F35DAAE8}"/>
              </a:ext>
            </a:extLst>
          </p:cNvPr>
          <p:cNvSpPr/>
          <p:nvPr/>
        </p:nvSpPr>
        <p:spPr>
          <a:xfrm>
            <a:off x="1816799" y="3838641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1227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35F2ACC3-599C-984C-B0D2-0EAE2D30B7A2}"/>
              </a:ext>
            </a:extLst>
          </p:cNvPr>
          <p:cNvSpPr/>
          <p:nvPr/>
        </p:nvSpPr>
        <p:spPr>
          <a:xfrm>
            <a:off x="1754506" y="37725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C4752F02-4CFC-524C-9265-163FCF100907}"/>
              </a:ext>
            </a:extLst>
          </p:cNvPr>
          <p:cNvSpPr/>
          <p:nvPr/>
        </p:nvSpPr>
        <p:spPr>
          <a:xfrm>
            <a:off x="918404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4" h="161289">
                <a:moveTo>
                  <a:pt x="349783" y="1612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E3370ECB-4D87-F54C-B8A5-80464504E005}"/>
              </a:ext>
            </a:extLst>
          </p:cNvPr>
          <p:cNvSpPr/>
          <p:nvPr/>
        </p:nvSpPr>
        <p:spPr>
          <a:xfrm>
            <a:off x="858394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86918" y="0"/>
                </a:moveTo>
                <a:lnTo>
                  <a:pt x="0" y="28524"/>
                </a:lnTo>
                <a:lnTo>
                  <a:pt x="34772" y="113131"/>
                </a:lnTo>
                <a:lnTo>
                  <a:pt x="869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8026B83C-85DB-2645-9124-99C1535979E4}"/>
              </a:ext>
            </a:extLst>
          </p:cNvPr>
          <p:cNvSpPr/>
          <p:nvPr/>
        </p:nvSpPr>
        <p:spPr>
          <a:xfrm>
            <a:off x="2358325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89">
                <a:moveTo>
                  <a:pt x="0" y="161213"/>
                </a:moveTo>
                <a:lnTo>
                  <a:pt x="34978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FC47D53A-0A38-0547-8253-07D45FA53C9A}"/>
              </a:ext>
            </a:extLst>
          </p:cNvPr>
          <p:cNvSpPr/>
          <p:nvPr/>
        </p:nvSpPr>
        <p:spPr>
          <a:xfrm>
            <a:off x="2681198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0" y="0"/>
                </a:moveTo>
                <a:lnTo>
                  <a:pt x="52146" y="113131"/>
                </a:lnTo>
                <a:lnTo>
                  <a:pt x="86918" y="28524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8836B858-F658-F74F-ADC4-553602336436}"/>
              </a:ext>
            </a:extLst>
          </p:cNvPr>
          <p:cNvSpPr/>
          <p:nvPr/>
        </p:nvSpPr>
        <p:spPr>
          <a:xfrm>
            <a:off x="1816799" y="4384708"/>
            <a:ext cx="0" cy="231140"/>
          </a:xfrm>
          <a:custGeom>
            <a:avLst/>
            <a:gdLst/>
            <a:ahLst/>
            <a:cxnLst/>
            <a:rect l="l" t="t" r="r" b="b"/>
            <a:pathLst>
              <a:path h="231139">
                <a:moveTo>
                  <a:pt x="0" y="23079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5F96E43D-4DE6-EC40-A31F-4A7A14BE1B17}"/>
              </a:ext>
            </a:extLst>
          </p:cNvPr>
          <p:cNvSpPr/>
          <p:nvPr/>
        </p:nvSpPr>
        <p:spPr>
          <a:xfrm>
            <a:off x="1754506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C5F07656-D19D-3544-94DE-BB94F946B1ED}"/>
              </a:ext>
            </a:extLst>
          </p:cNvPr>
          <p:cNvSpPr/>
          <p:nvPr/>
        </p:nvSpPr>
        <p:spPr>
          <a:xfrm>
            <a:off x="5084145" y="4384708"/>
            <a:ext cx="0" cy="231140"/>
          </a:xfrm>
          <a:custGeom>
            <a:avLst/>
            <a:gdLst/>
            <a:ahLst/>
            <a:cxnLst/>
            <a:rect l="l" t="t" r="r" b="b"/>
            <a:pathLst>
              <a:path h="231139">
                <a:moveTo>
                  <a:pt x="0" y="23079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DE32C478-6404-1B41-A6EA-084115F01926}"/>
              </a:ext>
            </a:extLst>
          </p:cNvPr>
          <p:cNvSpPr/>
          <p:nvPr/>
        </p:nvSpPr>
        <p:spPr>
          <a:xfrm>
            <a:off x="5021851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BA76CCBE-12AF-834A-9D42-E9A19994375B}"/>
              </a:ext>
            </a:extLst>
          </p:cNvPr>
          <p:cNvSpPr/>
          <p:nvPr/>
        </p:nvSpPr>
        <p:spPr>
          <a:xfrm>
            <a:off x="4083507" y="4123434"/>
            <a:ext cx="162560" cy="0"/>
          </a:xfrm>
          <a:custGeom>
            <a:avLst/>
            <a:gdLst/>
            <a:ahLst/>
            <a:cxnLst/>
            <a:rect l="l" t="t" r="r" b="b"/>
            <a:pathLst>
              <a:path w="162560">
                <a:moveTo>
                  <a:pt x="0" y="0"/>
                </a:moveTo>
                <a:lnTo>
                  <a:pt x="16239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FD152844-37E3-5A48-998C-7E9CBD03444E}"/>
              </a:ext>
            </a:extLst>
          </p:cNvPr>
          <p:cNvSpPr/>
          <p:nvPr/>
        </p:nvSpPr>
        <p:spPr>
          <a:xfrm>
            <a:off x="4244980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D2DADFE3-18A1-664B-BFE9-87EB0421DCC8}"/>
              </a:ext>
            </a:extLst>
          </p:cNvPr>
          <p:cNvSpPr/>
          <p:nvPr/>
        </p:nvSpPr>
        <p:spPr>
          <a:xfrm>
            <a:off x="2590471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66992" y="0"/>
                </a:moveTo>
                <a:lnTo>
                  <a:pt x="0" y="62293"/>
                </a:lnTo>
                <a:lnTo>
                  <a:pt x="66992" y="124586"/>
                </a:lnTo>
                <a:lnTo>
                  <a:pt x="6699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4A75F8E6-AF54-6046-AB2E-84CF0A7D55F6}"/>
              </a:ext>
            </a:extLst>
          </p:cNvPr>
          <p:cNvSpPr/>
          <p:nvPr/>
        </p:nvSpPr>
        <p:spPr>
          <a:xfrm>
            <a:off x="360555" y="295260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FE94B990-11E3-004F-B579-29561E42563E}"/>
              </a:ext>
            </a:extLst>
          </p:cNvPr>
          <p:cNvSpPr txBox="1"/>
          <p:nvPr/>
        </p:nvSpPr>
        <p:spPr>
          <a:xfrm>
            <a:off x="423527" y="2980111"/>
            <a:ext cx="2082164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stratégies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globales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4E3D4085-267D-B148-A3BE-B7DFDAFA5ED3}"/>
              </a:ext>
            </a:extLst>
          </p:cNvPr>
          <p:cNvSpPr/>
          <p:nvPr/>
        </p:nvSpPr>
        <p:spPr>
          <a:xfrm>
            <a:off x="360555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8CA96741-2910-C14C-A245-40B4C7AA946A}"/>
              </a:ext>
            </a:extLst>
          </p:cNvPr>
          <p:cNvSpPr txBox="1"/>
          <p:nvPr/>
        </p:nvSpPr>
        <p:spPr>
          <a:xfrm>
            <a:off x="423527" y="319538"/>
            <a:ext cx="44323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stratégiques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opérés par l’entreprise</a:t>
            </a:r>
            <a:r>
              <a:rPr sz="1600" b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étapes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 décision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AA7746C2-D0D5-0A45-94FE-6CED4D5F4CFC}"/>
              </a:ext>
            </a:extLst>
          </p:cNvPr>
          <p:cNvSpPr/>
          <p:nvPr/>
        </p:nvSpPr>
        <p:spPr>
          <a:xfrm>
            <a:off x="360558" y="1474297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E082C802-4727-9749-A4D8-260ABF053677}"/>
              </a:ext>
            </a:extLst>
          </p:cNvPr>
          <p:cNvSpPr txBox="1"/>
          <p:nvPr/>
        </p:nvSpPr>
        <p:spPr>
          <a:xfrm>
            <a:off x="429766" y="1517448"/>
            <a:ext cx="176339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4659">
              <a:lnSpc>
                <a:spcPct val="100000"/>
              </a:lnSpc>
              <a:spcBef>
                <a:spcPts val="100"/>
              </a:spcBef>
            </a:pP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Trois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étapes</a:t>
            </a:r>
            <a:endParaRPr sz="115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dans la prise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décision  (H. Simon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J.</a:t>
            </a:r>
            <a:r>
              <a:rPr sz="115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March)</a:t>
            </a:r>
            <a:endParaRPr sz="1150">
              <a:latin typeface="Arial"/>
              <a:cs typeface="Arial"/>
            </a:endParaRPr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4D19D61F-63C0-064B-97DA-1D659F61A217}"/>
              </a:ext>
            </a:extLst>
          </p:cNvPr>
          <p:cNvSpPr/>
          <p:nvPr/>
        </p:nvSpPr>
        <p:spPr>
          <a:xfrm>
            <a:off x="2304552" y="1474297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BA3D3D99-45F4-D94C-8427-3743D3C53159}"/>
              </a:ext>
            </a:extLst>
          </p:cNvPr>
          <p:cNvSpPr txBox="1"/>
          <p:nvPr/>
        </p:nvSpPr>
        <p:spPr>
          <a:xfrm>
            <a:off x="2327851" y="1552423"/>
            <a:ext cx="42983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Recensement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stratégies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possibles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Détermination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conséquences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chacune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d’elles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Choix 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meilleure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tenu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contraintes (Herbert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Simon)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B3F3EFCA-32E0-0943-9D06-A064D9521A15}"/>
              </a:ext>
            </a:extLst>
          </p:cNvPr>
          <p:cNvSpPr/>
          <p:nvPr/>
        </p:nvSpPr>
        <p:spPr>
          <a:xfrm>
            <a:off x="360551" y="2164312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B71D2C3B-68DB-544B-8DA8-8E35C0A1BC80}"/>
              </a:ext>
            </a:extLst>
          </p:cNvPr>
          <p:cNvSpPr txBox="1"/>
          <p:nvPr/>
        </p:nvSpPr>
        <p:spPr>
          <a:xfrm>
            <a:off x="502749" y="2207463"/>
            <a:ext cx="161671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Choix entre stratégies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délibérée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émergente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(H.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Mintzberg)</a:t>
            </a:r>
            <a:endParaRPr sz="1150">
              <a:latin typeface="Arial"/>
              <a:cs typeface="Arial"/>
            </a:endParaRPr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13EFB9AD-752B-3144-BE0B-3705903F7E83}"/>
              </a:ext>
            </a:extLst>
          </p:cNvPr>
          <p:cNvSpPr/>
          <p:nvPr/>
        </p:nvSpPr>
        <p:spPr>
          <a:xfrm>
            <a:off x="2304552" y="2164312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1F6E26B7-739F-334D-B5BF-11DDB8644A30}"/>
              </a:ext>
            </a:extLst>
          </p:cNvPr>
          <p:cNvSpPr txBox="1"/>
          <p:nvPr/>
        </p:nvSpPr>
        <p:spPr>
          <a:xfrm>
            <a:off x="2327851" y="2242437"/>
            <a:ext cx="38112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délibérée est planifiée par 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  <a:p>
            <a:pPr marL="92075" marR="5080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émergente est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choisie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s’adapter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permanence  aux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modifications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C5EAADB5-AD83-8746-AFA8-A363347FA654}"/>
              </a:ext>
            </a:extLst>
          </p:cNvPr>
          <p:cNvSpPr/>
          <p:nvPr/>
        </p:nvSpPr>
        <p:spPr>
          <a:xfrm>
            <a:off x="4310140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29" h="396239">
                <a:moveTo>
                  <a:pt x="1476006" y="0"/>
                </a:moveTo>
                <a:lnTo>
                  <a:pt x="72009" y="0"/>
                </a:lnTo>
                <a:lnTo>
                  <a:pt x="44051" y="5682"/>
                </a:lnTo>
                <a:lnTo>
                  <a:pt x="21155" y="21155"/>
                </a:lnTo>
                <a:lnTo>
                  <a:pt x="5682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2" y="351957"/>
                </a:lnTo>
                <a:lnTo>
                  <a:pt x="21155" y="374850"/>
                </a:lnTo>
                <a:lnTo>
                  <a:pt x="44051" y="390317"/>
                </a:lnTo>
                <a:lnTo>
                  <a:pt x="72009" y="395998"/>
                </a:lnTo>
                <a:lnTo>
                  <a:pt x="1476006" y="395998"/>
                </a:lnTo>
                <a:lnTo>
                  <a:pt x="1503963" y="390317"/>
                </a:lnTo>
                <a:lnTo>
                  <a:pt x="1526860" y="374850"/>
                </a:lnTo>
                <a:lnTo>
                  <a:pt x="1542332" y="351957"/>
                </a:lnTo>
                <a:lnTo>
                  <a:pt x="1548015" y="324002"/>
                </a:lnTo>
                <a:lnTo>
                  <a:pt x="1548015" y="72008"/>
                </a:lnTo>
                <a:lnTo>
                  <a:pt x="1542332" y="44051"/>
                </a:lnTo>
                <a:lnTo>
                  <a:pt x="1526860" y="21155"/>
                </a:lnTo>
                <a:lnTo>
                  <a:pt x="1503963" y="5682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75D8ED74-3939-FB45-82D7-EFFA4AE8BB0D}"/>
              </a:ext>
            </a:extLst>
          </p:cNvPr>
          <p:cNvSpPr txBox="1"/>
          <p:nvPr/>
        </p:nvSpPr>
        <p:spPr>
          <a:xfrm>
            <a:off x="4451630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Diversification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356D44DB-50BB-874F-90EC-1F8C58A1CD29}"/>
              </a:ext>
            </a:extLst>
          </p:cNvPr>
          <p:cNvSpPr/>
          <p:nvPr/>
        </p:nvSpPr>
        <p:spPr>
          <a:xfrm>
            <a:off x="1042475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30" h="396239">
                <a:moveTo>
                  <a:pt x="147599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0" y="351957"/>
                </a:lnTo>
                <a:lnTo>
                  <a:pt x="21148" y="374850"/>
                </a:lnTo>
                <a:lnTo>
                  <a:pt x="44041" y="390317"/>
                </a:lnTo>
                <a:lnTo>
                  <a:pt x="71996" y="395998"/>
                </a:lnTo>
                <a:lnTo>
                  <a:pt x="1475994" y="395998"/>
                </a:lnTo>
                <a:lnTo>
                  <a:pt x="1503951" y="390317"/>
                </a:lnTo>
                <a:lnTo>
                  <a:pt x="1526847" y="374850"/>
                </a:lnTo>
                <a:lnTo>
                  <a:pt x="1542320" y="351957"/>
                </a:lnTo>
                <a:lnTo>
                  <a:pt x="1548003" y="324002"/>
                </a:lnTo>
                <a:lnTo>
                  <a:pt x="1548003" y="72008"/>
                </a:lnTo>
                <a:lnTo>
                  <a:pt x="1542320" y="44051"/>
                </a:lnTo>
                <a:lnTo>
                  <a:pt x="1526847" y="21155"/>
                </a:lnTo>
                <a:lnTo>
                  <a:pt x="1503951" y="5682"/>
                </a:lnTo>
                <a:lnTo>
                  <a:pt x="1475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4EEAA9C6-AACE-A844-8163-D50712A163F2}"/>
              </a:ext>
            </a:extLst>
          </p:cNvPr>
          <p:cNvSpPr txBox="1"/>
          <p:nvPr/>
        </p:nvSpPr>
        <p:spPr>
          <a:xfrm>
            <a:off x="1183966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Spécialisation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965829AD-C235-164E-8BD4-A6AD7E27D8FE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3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0EF85B58-D66C-0642-8978-A69EB3E12BAF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2FB8FD4C-27DE-704C-AE91-CC8FEB1DEDC8}"/>
              </a:ext>
            </a:extLst>
          </p:cNvPr>
          <p:cNvSpPr txBox="1"/>
          <p:nvPr/>
        </p:nvSpPr>
        <p:spPr>
          <a:xfrm>
            <a:off x="522245" y="3399416"/>
            <a:ext cx="1701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" marR="5080" indent="-22860">
              <a:lnSpc>
                <a:spcPct val="100000"/>
              </a:lnSpc>
              <a:spcBef>
                <a:spcPts val="100"/>
              </a:spcBef>
              <a:tabLst>
                <a:tab pos="888365" algn="l"/>
                <a:tab pos="100584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Pénétration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Développement 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	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produits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14E43D70-E59E-BB4D-8AF7-6FAAEC1154F1}"/>
              </a:ext>
            </a:extLst>
          </p:cNvPr>
          <p:cNvSpPr/>
          <p:nvPr/>
        </p:nvSpPr>
        <p:spPr>
          <a:xfrm>
            <a:off x="1333649" y="3337386"/>
            <a:ext cx="965835" cy="432434"/>
          </a:xfrm>
          <a:custGeom>
            <a:avLst/>
            <a:gdLst/>
            <a:ahLst/>
            <a:cxnLst/>
            <a:rect l="l" t="t" r="r" b="b"/>
            <a:pathLst>
              <a:path w="965835" h="432435">
                <a:moveTo>
                  <a:pt x="0" y="360006"/>
                </a:moveTo>
                <a:lnTo>
                  <a:pt x="6186" y="387961"/>
                </a:lnTo>
                <a:lnTo>
                  <a:pt x="23031" y="410854"/>
                </a:lnTo>
                <a:lnTo>
                  <a:pt x="47963" y="426322"/>
                </a:lnTo>
                <a:lnTo>
                  <a:pt x="78409" y="432003"/>
                </a:lnTo>
                <a:lnTo>
                  <a:pt x="887234" y="432003"/>
                </a:lnTo>
                <a:lnTo>
                  <a:pt x="917681" y="426322"/>
                </a:lnTo>
                <a:lnTo>
                  <a:pt x="942613" y="410854"/>
                </a:lnTo>
                <a:lnTo>
                  <a:pt x="959458" y="387961"/>
                </a:lnTo>
                <a:lnTo>
                  <a:pt x="965644" y="360006"/>
                </a:lnTo>
                <a:lnTo>
                  <a:pt x="965644" y="72008"/>
                </a:lnTo>
                <a:lnTo>
                  <a:pt x="959458" y="44051"/>
                </a:lnTo>
                <a:lnTo>
                  <a:pt x="942613" y="21155"/>
                </a:lnTo>
                <a:lnTo>
                  <a:pt x="917681" y="5682"/>
                </a:lnTo>
                <a:lnTo>
                  <a:pt x="887234" y="0"/>
                </a:lnTo>
                <a:lnTo>
                  <a:pt x="78409" y="0"/>
                </a:lnTo>
                <a:lnTo>
                  <a:pt x="47963" y="5682"/>
                </a:lnTo>
                <a:lnTo>
                  <a:pt x="23031" y="21155"/>
                </a:lnTo>
                <a:lnTo>
                  <a:pt x="6186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E192B487-12E0-3042-8843-65BA0CBD1F29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17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0B7CE7D0-CD1C-4F44-8661-4558789DC82F}"/>
              </a:ext>
            </a:extLst>
          </p:cNvPr>
          <p:cNvSpPr txBox="1"/>
          <p:nvPr/>
        </p:nvSpPr>
        <p:spPr>
          <a:xfrm>
            <a:off x="2515355" y="3399416"/>
            <a:ext cx="565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415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Extension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241F7B9A-32C0-E849-A58B-50DE72BFD335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9E92DDFE-4187-804B-9014-E928FD3876E7}"/>
              </a:ext>
            </a:extLst>
          </p:cNvPr>
          <p:cNvSpPr/>
          <p:nvPr/>
        </p:nvSpPr>
        <p:spPr>
          <a:xfrm>
            <a:off x="1042003" y="4471501"/>
            <a:ext cx="4816475" cy="288290"/>
          </a:xfrm>
          <a:custGeom>
            <a:avLst/>
            <a:gdLst/>
            <a:ahLst/>
            <a:cxnLst/>
            <a:rect l="l" t="t" r="r" b="b"/>
            <a:pathLst>
              <a:path w="4816475" h="288289">
                <a:moveTo>
                  <a:pt x="4744135" y="0"/>
                </a:moveTo>
                <a:lnTo>
                  <a:pt x="72009" y="0"/>
                </a:lnTo>
                <a:lnTo>
                  <a:pt x="44046" y="5682"/>
                </a:lnTo>
                <a:lnTo>
                  <a:pt x="21150" y="21155"/>
                </a:lnTo>
                <a:lnTo>
                  <a:pt x="5681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9" y="287997"/>
                </a:lnTo>
                <a:lnTo>
                  <a:pt x="4744135" y="287997"/>
                </a:lnTo>
                <a:lnTo>
                  <a:pt x="4772092" y="282317"/>
                </a:lnTo>
                <a:lnTo>
                  <a:pt x="4794989" y="266849"/>
                </a:lnTo>
                <a:lnTo>
                  <a:pt x="4810461" y="243956"/>
                </a:lnTo>
                <a:lnTo>
                  <a:pt x="4816144" y="216001"/>
                </a:lnTo>
                <a:lnTo>
                  <a:pt x="4816144" y="72008"/>
                </a:lnTo>
                <a:lnTo>
                  <a:pt x="4810461" y="44051"/>
                </a:lnTo>
                <a:lnTo>
                  <a:pt x="4794989" y="21155"/>
                </a:lnTo>
                <a:lnTo>
                  <a:pt x="4772092" y="5682"/>
                </a:lnTo>
                <a:lnTo>
                  <a:pt x="474413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F6C850CD-FCAA-3E45-971C-F82D4BD82637}"/>
              </a:ext>
            </a:extLst>
          </p:cNvPr>
          <p:cNvSpPr txBox="1"/>
          <p:nvPr/>
        </p:nvSpPr>
        <p:spPr>
          <a:xfrm>
            <a:off x="2764219" y="4509918"/>
            <a:ext cx="136525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Stratégies</a:t>
            </a:r>
            <a:r>
              <a:rPr sz="115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globales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508DD9E8-E398-954E-B9FE-665D25A08B72}"/>
              </a:ext>
            </a:extLst>
          </p:cNvPr>
          <p:cNvSpPr txBox="1"/>
          <p:nvPr/>
        </p:nvSpPr>
        <p:spPr>
          <a:xfrm>
            <a:off x="2643845" y="4025341"/>
            <a:ext cx="1365250" cy="1778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500" u="sng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   </a:t>
            </a:r>
            <a:r>
              <a:rPr sz="1500" u="sng" spc="-187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</a:t>
            </a:r>
            <a:r>
              <a:rPr sz="1500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500" spc="187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Choix du ou des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DAS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EA932485-38A9-9E48-AFA9-3343D889ECEE}"/>
              </a:ext>
            </a:extLst>
          </p:cNvPr>
          <p:cNvSpPr/>
          <p:nvPr/>
        </p:nvSpPr>
        <p:spPr>
          <a:xfrm>
            <a:off x="5913551" y="3340565"/>
            <a:ext cx="179705" cy="978535"/>
          </a:xfrm>
          <a:custGeom>
            <a:avLst/>
            <a:gdLst/>
            <a:ahLst/>
            <a:cxnLst/>
            <a:rect l="l" t="t" r="r" b="b"/>
            <a:pathLst>
              <a:path w="179704" h="978535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399884"/>
                </a:lnTo>
                <a:lnTo>
                  <a:pt x="96785" y="434916"/>
                </a:lnTo>
                <a:lnTo>
                  <a:pt x="116073" y="463521"/>
                </a:lnTo>
                <a:lnTo>
                  <a:pt x="144678" y="482805"/>
                </a:lnTo>
                <a:lnTo>
                  <a:pt x="179705" y="489877"/>
                </a:lnTo>
                <a:lnTo>
                  <a:pt x="179705" y="489038"/>
                </a:lnTo>
                <a:lnTo>
                  <a:pt x="144678" y="496110"/>
                </a:lnTo>
                <a:lnTo>
                  <a:pt x="116073" y="515394"/>
                </a:lnTo>
                <a:lnTo>
                  <a:pt x="96785" y="543999"/>
                </a:lnTo>
                <a:lnTo>
                  <a:pt x="89712" y="579031"/>
                </a:lnTo>
                <a:lnTo>
                  <a:pt x="90004" y="888072"/>
                </a:lnTo>
                <a:lnTo>
                  <a:pt x="82931" y="923099"/>
                </a:lnTo>
                <a:lnTo>
                  <a:pt x="63642" y="951704"/>
                </a:lnTo>
                <a:lnTo>
                  <a:pt x="35033" y="970992"/>
                </a:lnTo>
                <a:lnTo>
                  <a:pt x="0" y="9780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19909ADB-82DE-0447-AA23-5C2B22703EB5}"/>
              </a:ext>
            </a:extLst>
          </p:cNvPr>
          <p:cNvSpPr txBox="1"/>
          <p:nvPr/>
        </p:nvSpPr>
        <p:spPr>
          <a:xfrm>
            <a:off x="6142038" y="3659927"/>
            <a:ext cx="3835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92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Igor  Anso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41552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36108F1B-9391-0346-A9DE-C20049BC280C}"/>
              </a:ext>
            </a:extLst>
          </p:cNvPr>
          <p:cNvSpPr/>
          <p:nvPr/>
        </p:nvSpPr>
        <p:spPr>
          <a:xfrm>
            <a:off x="1816799" y="3838641"/>
            <a:ext cx="0" cy="123189"/>
          </a:xfrm>
          <a:custGeom>
            <a:avLst/>
            <a:gdLst/>
            <a:ahLst/>
            <a:cxnLst/>
            <a:rect l="l" t="t" r="r" b="b"/>
            <a:pathLst>
              <a:path h="123189">
                <a:moveTo>
                  <a:pt x="0" y="12278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E12C871F-085E-BA4A-9AEF-FDCDA1058BF2}"/>
              </a:ext>
            </a:extLst>
          </p:cNvPr>
          <p:cNvSpPr/>
          <p:nvPr/>
        </p:nvSpPr>
        <p:spPr>
          <a:xfrm>
            <a:off x="1754506" y="3772555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>
            <a:extLst>
              <a:ext uri="{FF2B5EF4-FFF2-40B4-BE49-F238E27FC236}">
                <a16:creationId xmlns:a16="http://schemas.microsoft.com/office/drawing/2014/main" id="{E16AA9FB-18CB-914F-9274-1A90B891B5EB}"/>
              </a:ext>
            </a:extLst>
          </p:cNvPr>
          <p:cNvSpPr/>
          <p:nvPr/>
        </p:nvSpPr>
        <p:spPr>
          <a:xfrm>
            <a:off x="918404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4" h="161289">
                <a:moveTo>
                  <a:pt x="349783" y="161213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>
            <a:extLst>
              <a:ext uri="{FF2B5EF4-FFF2-40B4-BE49-F238E27FC236}">
                <a16:creationId xmlns:a16="http://schemas.microsoft.com/office/drawing/2014/main" id="{F7A63F12-973E-2E48-98EA-453009A944D1}"/>
              </a:ext>
            </a:extLst>
          </p:cNvPr>
          <p:cNvSpPr/>
          <p:nvPr/>
        </p:nvSpPr>
        <p:spPr>
          <a:xfrm>
            <a:off x="858394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86918" y="0"/>
                </a:moveTo>
                <a:lnTo>
                  <a:pt x="0" y="28524"/>
                </a:lnTo>
                <a:lnTo>
                  <a:pt x="34772" y="113131"/>
                </a:lnTo>
                <a:lnTo>
                  <a:pt x="86918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9A257F7F-23C4-B446-88E3-0F56A8B75EA2}"/>
              </a:ext>
            </a:extLst>
          </p:cNvPr>
          <p:cNvSpPr/>
          <p:nvPr/>
        </p:nvSpPr>
        <p:spPr>
          <a:xfrm>
            <a:off x="2358325" y="3800211"/>
            <a:ext cx="349885" cy="161290"/>
          </a:xfrm>
          <a:custGeom>
            <a:avLst/>
            <a:gdLst/>
            <a:ahLst/>
            <a:cxnLst/>
            <a:rect l="l" t="t" r="r" b="b"/>
            <a:pathLst>
              <a:path w="349885" h="161289">
                <a:moveTo>
                  <a:pt x="0" y="161213"/>
                </a:moveTo>
                <a:lnTo>
                  <a:pt x="349783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FF2B5EF4-FFF2-40B4-BE49-F238E27FC236}">
                <a16:creationId xmlns:a16="http://schemas.microsoft.com/office/drawing/2014/main" id="{05C520BA-A627-A247-A344-74E9A1919A99}"/>
              </a:ext>
            </a:extLst>
          </p:cNvPr>
          <p:cNvSpPr/>
          <p:nvPr/>
        </p:nvSpPr>
        <p:spPr>
          <a:xfrm>
            <a:off x="2681198" y="3744031"/>
            <a:ext cx="86995" cy="113664"/>
          </a:xfrm>
          <a:custGeom>
            <a:avLst/>
            <a:gdLst/>
            <a:ahLst/>
            <a:cxnLst/>
            <a:rect l="l" t="t" r="r" b="b"/>
            <a:pathLst>
              <a:path w="86994" h="113664">
                <a:moveTo>
                  <a:pt x="0" y="0"/>
                </a:moveTo>
                <a:lnTo>
                  <a:pt x="52146" y="113131"/>
                </a:lnTo>
                <a:lnTo>
                  <a:pt x="86918" y="28524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>
            <a:extLst>
              <a:ext uri="{FF2B5EF4-FFF2-40B4-BE49-F238E27FC236}">
                <a16:creationId xmlns:a16="http://schemas.microsoft.com/office/drawing/2014/main" id="{5822E240-5148-AE45-B818-736AFA14A523}"/>
              </a:ext>
            </a:extLst>
          </p:cNvPr>
          <p:cNvSpPr/>
          <p:nvPr/>
        </p:nvSpPr>
        <p:spPr>
          <a:xfrm>
            <a:off x="1816799" y="4384708"/>
            <a:ext cx="0" cy="231140"/>
          </a:xfrm>
          <a:custGeom>
            <a:avLst/>
            <a:gdLst/>
            <a:ahLst/>
            <a:cxnLst/>
            <a:rect l="l" t="t" r="r" b="b"/>
            <a:pathLst>
              <a:path h="231139">
                <a:moveTo>
                  <a:pt x="0" y="23079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>
            <a:extLst>
              <a:ext uri="{FF2B5EF4-FFF2-40B4-BE49-F238E27FC236}">
                <a16:creationId xmlns:a16="http://schemas.microsoft.com/office/drawing/2014/main" id="{582F79C0-84F1-564B-A864-EF4AA8941D22}"/>
              </a:ext>
            </a:extLst>
          </p:cNvPr>
          <p:cNvSpPr/>
          <p:nvPr/>
        </p:nvSpPr>
        <p:spPr>
          <a:xfrm>
            <a:off x="1754506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4" h="67310">
                <a:moveTo>
                  <a:pt x="62293" y="0"/>
                </a:moveTo>
                <a:lnTo>
                  <a:pt x="0" y="66992"/>
                </a:lnTo>
                <a:lnTo>
                  <a:pt x="124587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>
            <a:extLst>
              <a:ext uri="{FF2B5EF4-FFF2-40B4-BE49-F238E27FC236}">
                <a16:creationId xmlns:a16="http://schemas.microsoft.com/office/drawing/2014/main" id="{B259827D-34CE-7241-865C-79EAD8BF34F4}"/>
              </a:ext>
            </a:extLst>
          </p:cNvPr>
          <p:cNvSpPr/>
          <p:nvPr/>
        </p:nvSpPr>
        <p:spPr>
          <a:xfrm>
            <a:off x="5084145" y="4384708"/>
            <a:ext cx="0" cy="231140"/>
          </a:xfrm>
          <a:custGeom>
            <a:avLst/>
            <a:gdLst/>
            <a:ahLst/>
            <a:cxnLst/>
            <a:rect l="l" t="t" r="r" b="b"/>
            <a:pathLst>
              <a:path h="231139">
                <a:moveTo>
                  <a:pt x="0" y="230797"/>
                </a:moveTo>
                <a:lnTo>
                  <a:pt x="0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>
            <a:extLst>
              <a:ext uri="{FF2B5EF4-FFF2-40B4-BE49-F238E27FC236}">
                <a16:creationId xmlns:a16="http://schemas.microsoft.com/office/drawing/2014/main" id="{38C65B8A-9B19-B34A-B54B-671CFF09248F}"/>
              </a:ext>
            </a:extLst>
          </p:cNvPr>
          <p:cNvSpPr/>
          <p:nvPr/>
        </p:nvSpPr>
        <p:spPr>
          <a:xfrm>
            <a:off x="5021851" y="4318631"/>
            <a:ext cx="125095" cy="67310"/>
          </a:xfrm>
          <a:custGeom>
            <a:avLst/>
            <a:gdLst/>
            <a:ahLst/>
            <a:cxnLst/>
            <a:rect l="l" t="t" r="r" b="b"/>
            <a:pathLst>
              <a:path w="125095" h="67310">
                <a:moveTo>
                  <a:pt x="62293" y="0"/>
                </a:moveTo>
                <a:lnTo>
                  <a:pt x="0" y="66992"/>
                </a:lnTo>
                <a:lnTo>
                  <a:pt x="124586" y="66992"/>
                </a:lnTo>
                <a:lnTo>
                  <a:pt x="62293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>
            <a:extLst>
              <a:ext uri="{FF2B5EF4-FFF2-40B4-BE49-F238E27FC236}">
                <a16:creationId xmlns:a16="http://schemas.microsoft.com/office/drawing/2014/main" id="{9C9C8713-F8DB-134C-9A9B-3E000485AF55}"/>
              </a:ext>
            </a:extLst>
          </p:cNvPr>
          <p:cNvSpPr/>
          <p:nvPr/>
        </p:nvSpPr>
        <p:spPr>
          <a:xfrm>
            <a:off x="4083507" y="4123434"/>
            <a:ext cx="162560" cy="0"/>
          </a:xfrm>
          <a:custGeom>
            <a:avLst/>
            <a:gdLst/>
            <a:ahLst/>
            <a:cxnLst/>
            <a:rect l="l" t="t" r="r" b="b"/>
            <a:pathLst>
              <a:path w="162560">
                <a:moveTo>
                  <a:pt x="0" y="0"/>
                </a:moveTo>
                <a:lnTo>
                  <a:pt x="162392" y="0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E9DB7AA9-8CBE-2846-B8C8-E52C824F233C}"/>
              </a:ext>
            </a:extLst>
          </p:cNvPr>
          <p:cNvSpPr/>
          <p:nvPr/>
        </p:nvSpPr>
        <p:spPr>
          <a:xfrm>
            <a:off x="4244980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0" y="0"/>
                </a:moveTo>
                <a:lnTo>
                  <a:pt x="0" y="124586"/>
                </a:lnTo>
                <a:lnTo>
                  <a:pt x="66992" y="62293"/>
                </a:lnTo>
                <a:lnTo>
                  <a:pt x="0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>
            <a:extLst>
              <a:ext uri="{FF2B5EF4-FFF2-40B4-BE49-F238E27FC236}">
                <a16:creationId xmlns:a16="http://schemas.microsoft.com/office/drawing/2014/main" id="{8166E4EE-6FC6-2347-BE8B-71CB0F3098B1}"/>
              </a:ext>
            </a:extLst>
          </p:cNvPr>
          <p:cNvSpPr/>
          <p:nvPr/>
        </p:nvSpPr>
        <p:spPr>
          <a:xfrm>
            <a:off x="2590471" y="4061141"/>
            <a:ext cx="67310" cy="125095"/>
          </a:xfrm>
          <a:custGeom>
            <a:avLst/>
            <a:gdLst/>
            <a:ahLst/>
            <a:cxnLst/>
            <a:rect l="l" t="t" r="r" b="b"/>
            <a:pathLst>
              <a:path w="67310" h="125095">
                <a:moveTo>
                  <a:pt x="66992" y="0"/>
                </a:moveTo>
                <a:lnTo>
                  <a:pt x="0" y="62293"/>
                </a:lnTo>
                <a:lnTo>
                  <a:pt x="66992" y="124586"/>
                </a:lnTo>
                <a:lnTo>
                  <a:pt x="66992" y="0"/>
                </a:lnTo>
                <a:close/>
              </a:path>
            </a:pathLst>
          </a:custGeom>
          <a:solidFill>
            <a:srgbClr val="6C8C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D71AC15F-4434-924D-922C-4681D19C42B2}"/>
              </a:ext>
            </a:extLst>
          </p:cNvPr>
          <p:cNvSpPr/>
          <p:nvPr/>
        </p:nvSpPr>
        <p:spPr>
          <a:xfrm>
            <a:off x="360555" y="2952609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>
            <a:extLst>
              <a:ext uri="{FF2B5EF4-FFF2-40B4-BE49-F238E27FC236}">
                <a16:creationId xmlns:a16="http://schemas.microsoft.com/office/drawing/2014/main" id="{DA97636F-F1D8-6F4B-933F-D2143ED4AD98}"/>
              </a:ext>
            </a:extLst>
          </p:cNvPr>
          <p:cNvSpPr txBox="1"/>
          <p:nvPr/>
        </p:nvSpPr>
        <p:spPr>
          <a:xfrm>
            <a:off x="423527" y="2980111"/>
            <a:ext cx="2082164" cy="223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7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2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stratégies</a:t>
            </a:r>
            <a:r>
              <a:rPr sz="1300" b="1" spc="-8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globales</a:t>
            </a:r>
            <a:endParaRPr sz="1300">
              <a:latin typeface="Arial"/>
              <a:cs typeface="Arial"/>
            </a:endParaRPr>
          </a:p>
        </p:txBody>
      </p:sp>
      <p:sp>
        <p:nvSpPr>
          <p:cNvPr id="17" name="object 17">
            <a:extLst>
              <a:ext uri="{FF2B5EF4-FFF2-40B4-BE49-F238E27FC236}">
                <a16:creationId xmlns:a16="http://schemas.microsoft.com/office/drawing/2014/main" id="{82B0EF89-D458-374F-A022-8782940D70B2}"/>
              </a:ext>
            </a:extLst>
          </p:cNvPr>
          <p:cNvSpPr/>
          <p:nvPr/>
        </p:nvSpPr>
        <p:spPr>
          <a:xfrm>
            <a:off x="360555" y="1090794"/>
            <a:ext cx="251993" cy="2520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>
            <a:extLst>
              <a:ext uri="{FF2B5EF4-FFF2-40B4-BE49-F238E27FC236}">
                <a16:creationId xmlns:a16="http://schemas.microsoft.com/office/drawing/2014/main" id="{775C2C01-3CE9-514F-A849-4CF86021F4B7}"/>
              </a:ext>
            </a:extLst>
          </p:cNvPr>
          <p:cNvSpPr txBox="1"/>
          <p:nvPr/>
        </p:nvSpPr>
        <p:spPr>
          <a:xfrm>
            <a:off x="423527" y="319538"/>
            <a:ext cx="4432300" cy="102743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178560" marR="5080">
              <a:lnSpc>
                <a:spcPct val="104200"/>
              </a:lnSpc>
              <a:spcBef>
                <a:spcPts val="20"/>
              </a:spcBef>
            </a:pP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Quels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sont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les </a:t>
            </a:r>
            <a:r>
              <a:rPr sz="1600" b="1" spc="-5" dirty="0">
                <a:solidFill>
                  <a:srgbClr val="005AAA"/>
                </a:solidFill>
                <a:latin typeface="Arial"/>
                <a:cs typeface="Arial"/>
              </a:rPr>
              <a:t>choix stratégiques 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opérés par l’entreprise</a:t>
            </a:r>
            <a:r>
              <a:rPr sz="1600" b="1" spc="-2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5AAA"/>
                </a:solidFill>
                <a:latin typeface="Arial"/>
                <a:cs typeface="Arial"/>
              </a:rPr>
              <a:t>?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tabLst>
                <a:tab pos="242570" algn="l"/>
              </a:tabLst>
            </a:pPr>
            <a:r>
              <a:rPr sz="2250" b="1" spc="-67" baseline="1851" dirty="0">
                <a:solidFill>
                  <a:srgbClr val="FFFFFF"/>
                </a:solidFill>
                <a:latin typeface="Arial"/>
                <a:cs typeface="Arial"/>
              </a:rPr>
              <a:t>1	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Les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étapes </a:t>
            </a:r>
            <a:r>
              <a:rPr sz="1300" b="1" dirty="0">
                <a:solidFill>
                  <a:srgbClr val="80C342"/>
                </a:solidFill>
                <a:latin typeface="Arial"/>
                <a:cs typeface="Arial"/>
              </a:rPr>
              <a:t>de la décision</a:t>
            </a:r>
            <a:r>
              <a:rPr sz="1300" b="1" spc="-15" dirty="0">
                <a:solidFill>
                  <a:srgbClr val="80C342"/>
                </a:solidFill>
                <a:latin typeface="Arial"/>
                <a:cs typeface="Arial"/>
              </a:rPr>
              <a:t> </a:t>
            </a:r>
            <a:r>
              <a:rPr sz="1300" b="1" spc="-5" dirty="0">
                <a:solidFill>
                  <a:srgbClr val="80C342"/>
                </a:solidFill>
                <a:latin typeface="Arial"/>
                <a:cs typeface="Arial"/>
              </a:rPr>
              <a:t>stratégique</a:t>
            </a:r>
            <a:endParaRPr sz="1300">
              <a:latin typeface="Arial"/>
              <a:cs typeface="Arial"/>
            </a:endParaRPr>
          </a:p>
        </p:txBody>
      </p:sp>
      <p:sp>
        <p:nvSpPr>
          <p:cNvPr id="19" name="object 19">
            <a:extLst>
              <a:ext uri="{FF2B5EF4-FFF2-40B4-BE49-F238E27FC236}">
                <a16:creationId xmlns:a16="http://schemas.microsoft.com/office/drawing/2014/main" id="{F2D7C073-11BB-3744-9399-22925E107398}"/>
              </a:ext>
            </a:extLst>
          </p:cNvPr>
          <p:cNvSpPr/>
          <p:nvPr/>
        </p:nvSpPr>
        <p:spPr>
          <a:xfrm>
            <a:off x="360558" y="1474297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>
            <a:extLst>
              <a:ext uri="{FF2B5EF4-FFF2-40B4-BE49-F238E27FC236}">
                <a16:creationId xmlns:a16="http://schemas.microsoft.com/office/drawing/2014/main" id="{F9EFCFB6-683E-D547-8945-76D4890C3A1B}"/>
              </a:ext>
            </a:extLst>
          </p:cNvPr>
          <p:cNvSpPr txBox="1"/>
          <p:nvPr/>
        </p:nvSpPr>
        <p:spPr>
          <a:xfrm>
            <a:off x="429766" y="1517448"/>
            <a:ext cx="1763395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4659">
              <a:lnSpc>
                <a:spcPct val="100000"/>
              </a:lnSpc>
              <a:spcBef>
                <a:spcPts val="100"/>
              </a:spcBef>
            </a:pPr>
            <a:r>
              <a:rPr sz="1150" b="1" spc="-20" dirty="0">
                <a:solidFill>
                  <a:srgbClr val="FFFFFF"/>
                </a:solidFill>
                <a:latin typeface="Arial"/>
                <a:cs typeface="Arial"/>
              </a:rPr>
              <a:t>Trois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étapes</a:t>
            </a:r>
            <a:endParaRPr sz="1150">
              <a:latin typeface="Arial"/>
              <a:cs typeface="Arial"/>
            </a:endParaRPr>
          </a:p>
          <a:p>
            <a:pPr marL="12700" marR="5080" algn="ctr">
              <a:lnSpc>
                <a:spcPct val="100000"/>
              </a:lnSpc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dans la prise</a:t>
            </a:r>
            <a:r>
              <a:rPr sz="1150" b="1" spc="-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de</a:t>
            </a:r>
            <a:r>
              <a:rPr sz="1150" b="1" spc="-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décision  (H. Simon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 J.</a:t>
            </a:r>
            <a:r>
              <a:rPr sz="115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March)</a:t>
            </a:r>
            <a:endParaRPr sz="1150">
              <a:latin typeface="Arial"/>
              <a:cs typeface="Arial"/>
            </a:endParaRPr>
          </a:p>
        </p:txBody>
      </p:sp>
      <p:sp>
        <p:nvSpPr>
          <p:cNvPr id="21" name="object 21">
            <a:extLst>
              <a:ext uri="{FF2B5EF4-FFF2-40B4-BE49-F238E27FC236}">
                <a16:creationId xmlns:a16="http://schemas.microsoft.com/office/drawing/2014/main" id="{D51F1925-8D78-794A-B039-B2EF9FBFF768}"/>
              </a:ext>
            </a:extLst>
          </p:cNvPr>
          <p:cNvSpPr/>
          <p:nvPr/>
        </p:nvSpPr>
        <p:spPr>
          <a:xfrm>
            <a:off x="2304552" y="1474297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>
            <a:extLst>
              <a:ext uri="{FF2B5EF4-FFF2-40B4-BE49-F238E27FC236}">
                <a16:creationId xmlns:a16="http://schemas.microsoft.com/office/drawing/2014/main" id="{523D793A-729A-1C48-A427-079B1982DA66}"/>
              </a:ext>
            </a:extLst>
          </p:cNvPr>
          <p:cNvSpPr txBox="1"/>
          <p:nvPr/>
        </p:nvSpPr>
        <p:spPr>
          <a:xfrm>
            <a:off x="2327851" y="1552423"/>
            <a:ext cx="4298315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Recensement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stratégies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 possibles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Détermination des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conséquences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chacune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d’elles</a:t>
            </a:r>
            <a:endParaRPr sz="1000">
              <a:latin typeface="Arial"/>
              <a:cs typeface="Arial"/>
            </a:endParaRPr>
          </a:p>
          <a:p>
            <a:pPr marL="92075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Choix de 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meilleure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décision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compte tenu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contraintes (Herbert</a:t>
            </a:r>
            <a:r>
              <a:rPr sz="1000" spc="-7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Simon)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3" name="object 23">
            <a:extLst>
              <a:ext uri="{FF2B5EF4-FFF2-40B4-BE49-F238E27FC236}">
                <a16:creationId xmlns:a16="http://schemas.microsoft.com/office/drawing/2014/main" id="{A4D5E034-957C-A343-A158-01EA3768589D}"/>
              </a:ext>
            </a:extLst>
          </p:cNvPr>
          <p:cNvSpPr/>
          <p:nvPr/>
        </p:nvSpPr>
        <p:spPr>
          <a:xfrm>
            <a:off x="360551" y="2164312"/>
            <a:ext cx="1908175" cy="648335"/>
          </a:xfrm>
          <a:custGeom>
            <a:avLst/>
            <a:gdLst/>
            <a:ahLst/>
            <a:cxnLst/>
            <a:rect l="l" t="t" r="r" b="b"/>
            <a:pathLst>
              <a:path w="1908175" h="648335">
                <a:moveTo>
                  <a:pt x="1830463" y="0"/>
                </a:moveTo>
                <a:lnTo>
                  <a:pt x="77533" y="0"/>
                </a:lnTo>
                <a:lnTo>
                  <a:pt x="47427" y="5680"/>
                </a:lnTo>
                <a:lnTo>
                  <a:pt x="22774" y="21148"/>
                </a:lnTo>
                <a:lnTo>
                  <a:pt x="6117" y="44041"/>
                </a:lnTo>
                <a:lnTo>
                  <a:pt x="0" y="71996"/>
                </a:lnTo>
                <a:lnTo>
                  <a:pt x="0" y="575995"/>
                </a:lnTo>
                <a:lnTo>
                  <a:pt x="6117" y="603950"/>
                </a:lnTo>
                <a:lnTo>
                  <a:pt x="22774" y="626843"/>
                </a:lnTo>
                <a:lnTo>
                  <a:pt x="47427" y="642311"/>
                </a:lnTo>
                <a:lnTo>
                  <a:pt x="77533" y="647992"/>
                </a:lnTo>
                <a:lnTo>
                  <a:pt x="1830463" y="647992"/>
                </a:lnTo>
                <a:lnTo>
                  <a:pt x="1860569" y="642311"/>
                </a:lnTo>
                <a:lnTo>
                  <a:pt x="1885222" y="626843"/>
                </a:lnTo>
                <a:lnTo>
                  <a:pt x="1901879" y="603950"/>
                </a:lnTo>
                <a:lnTo>
                  <a:pt x="1907997" y="575995"/>
                </a:lnTo>
                <a:lnTo>
                  <a:pt x="1907997" y="71996"/>
                </a:lnTo>
                <a:lnTo>
                  <a:pt x="1901879" y="44041"/>
                </a:lnTo>
                <a:lnTo>
                  <a:pt x="1885222" y="21148"/>
                </a:lnTo>
                <a:lnTo>
                  <a:pt x="1860569" y="5680"/>
                </a:lnTo>
                <a:lnTo>
                  <a:pt x="183046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>
            <a:extLst>
              <a:ext uri="{FF2B5EF4-FFF2-40B4-BE49-F238E27FC236}">
                <a16:creationId xmlns:a16="http://schemas.microsoft.com/office/drawing/2014/main" id="{790445C6-349D-8545-BB6B-757AE1C4023E}"/>
              </a:ext>
            </a:extLst>
          </p:cNvPr>
          <p:cNvSpPr txBox="1"/>
          <p:nvPr/>
        </p:nvSpPr>
        <p:spPr>
          <a:xfrm>
            <a:off x="502749" y="2207463"/>
            <a:ext cx="1616710" cy="5511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0"/>
              </a:spcBef>
            </a:pP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Choix entre stratégies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délibérée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sz="11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spc="-5" dirty="0">
                <a:solidFill>
                  <a:srgbClr val="FFFFFF"/>
                </a:solidFill>
                <a:latin typeface="Arial"/>
                <a:cs typeface="Arial"/>
              </a:rPr>
              <a:t>émergente 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(H.</a:t>
            </a:r>
            <a:r>
              <a:rPr sz="1150" b="1" spc="-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Mintzberg)</a:t>
            </a:r>
            <a:endParaRPr sz="1150">
              <a:latin typeface="Arial"/>
              <a:cs typeface="Arial"/>
            </a:endParaRPr>
          </a:p>
        </p:txBody>
      </p:sp>
      <p:sp>
        <p:nvSpPr>
          <p:cNvPr id="25" name="object 25">
            <a:extLst>
              <a:ext uri="{FF2B5EF4-FFF2-40B4-BE49-F238E27FC236}">
                <a16:creationId xmlns:a16="http://schemas.microsoft.com/office/drawing/2014/main" id="{0FF7953A-2C9E-7542-8BA5-7281305DE2B2}"/>
              </a:ext>
            </a:extLst>
          </p:cNvPr>
          <p:cNvSpPr/>
          <p:nvPr/>
        </p:nvSpPr>
        <p:spPr>
          <a:xfrm>
            <a:off x="2304552" y="2164312"/>
            <a:ext cx="4392295" cy="648335"/>
          </a:xfrm>
          <a:custGeom>
            <a:avLst/>
            <a:gdLst/>
            <a:ahLst/>
            <a:cxnLst/>
            <a:rect l="l" t="t" r="r" b="b"/>
            <a:pathLst>
              <a:path w="4392295" h="648335">
                <a:moveTo>
                  <a:pt x="4322038" y="0"/>
                </a:moveTo>
                <a:lnTo>
                  <a:pt x="69964" y="0"/>
                </a:lnTo>
                <a:lnTo>
                  <a:pt x="42798" y="5680"/>
                </a:lnTo>
                <a:lnTo>
                  <a:pt x="20551" y="21148"/>
                </a:lnTo>
                <a:lnTo>
                  <a:pt x="5520" y="44041"/>
                </a:lnTo>
                <a:lnTo>
                  <a:pt x="0" y="71996"/>
                </a:lnTo>
                <a:lnTo>
                  <a:pt x="0" y="575995"/>
                </a:lnTo>
                <a:lnTo>
                  <a:pt x="5520" y="603950"/>
                </a:lnTo>
                <a:lnTo>
                  <a:pt x="20551" y="626843"/>
                </a:lnTo>
                <a:lnTo>
                  <a:pt x="42798" y="642311"/>
                </a:lnTo>
                <a:lnTo>
                  <a:pt x="69964" y="647992"/>
                </a:lnTo>
                <a:lnTo>
                  <a:pt x="4322038" y="647992"/>
                </a:lnTo>
                <a:lnTo>
                  <a:pt x="4349204" y="642311"/>
                </a:lnTo>
                <a:lnTo>
                  <a:pt x="4371451" y="626843"/>
                </a:lnTo>
                <a:lnTo>
                  <a:pt x="4386482" y="603950"/>
                </a:lnTo>
                <a:lnTo>
                  <a:pt x="4392002" y="575995"/>
                </a:lnTo>
                <a:lnTo>
                  <a:pt x="4392002" y="71996"/>
                </a:lnTo>
                <a:lnTo>
                  <a:pt x="4386482" y="44041"/>
                </a:lnTo>
                <a:lnTo>
                  <a:pt x="4371451" y="21148"/>
                </a:lnTo>
                <a:lnTo>
                  <a:pt x="4349204" y="5680"/>
                </a:lnTo>
                <a:lnTo>
                  <a:pt x="4322038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>
            <a:extLst>
              <a:ext uri="{FF2B5EF4-FFF2-40B4-BE49-F238E27FC236}">
                <a16:creationId xmlns:a16="http://schemas.microsoft.com/office/drawing/2014/main" id="{90C1ADF0-95D0-C146-84A2-7DD70AF56BBB}"/>
              </a:ext>
            </a:extLst>
          </p:cNvPr>
          <p:cNvSpPr txBox="1"/>
          <p:nvPr/>
        </p:nvSpPr>
        <p:spPr>
          <a:xfrm>
            <a:off x="2327851" y="2242437"/>
            <a:ext cx="3811270" cy="482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2075" indent="-79375">
              <a:lnSpc>
                <a:spcPct val="100000"/>
              </a:lnSpc>
              <a:spcBef>
                <a:spcPts val="100"/>
              </a:spcBef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délibérée est planifiée par les</a:t>
            </a:r>
            <a:r>
              <a:rPr sz="10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dirigeants</a:t>
            </a:r>
            <a:endParaRPr sz="1000">
              <a:latin typeface="Arial"/>
              <a:cs typeface="Arial"/>
            </a:endParaRPr>
          </a:p>
          <a:p>
            <a:pPr marL="92075" marR="5080" indent="-79375">
              <a:lnSpc>
                <a:spcPct val="100000"/>
              </a:lnSpc>
              <a:buChar char="•"/>
              <a:tabLst>
                <a:tab pos="92710" algn="l"/>
              </a:tabLst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La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stratégie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émergente est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choisie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pour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s’adapter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en permanence  aux 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modifications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1000" spc="-1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l’environnement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object 27">
            <a:extLst>
              <a:ext uri="{FF2B5EF4-FFF2-40B4-BE49-F238E27FC236}">
                <a16:creationId xmlns:a16="http://schemas.microsoft.com/office/drawing/2014/main" id="{6C3623E9-B44A-8243-BE7C-8BA46D7A029C}"/>
              </a:ext>
            </a:extLst>
          </p:cNvPr>
          <p:cNvSpPr/>
          <p:nvPr/>
        </p:nvSpPr>
        <p:spPr>
          <a:xfrm>
            <a:off x="4310140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29" h="396239">
                <a:moveTo>
                  <a:pt x="1476006" y="0"/>
                </a:moveTo>
                <a:lnTo>
                  <a:pt x="72009" y="0"/>
                </a:lnTo>
                <a:lnTo>
                  <a:pt x="44051" y="5682"/>
                </a:lnTo>
                <a:lnTo>
                  <a:pt x="21155" y="21155"/>
                </a:lnTo>
                <a:lnTo>
                  <a:pt x="5682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2" y="351957"/>
                </a:lnTo>
                <a:lnTo>
                  <a:pt x="21155" y="374850"/>
                </a:lnTo>
                <a:lnTo>
                  <a:pt x="44051" y="390317"/>
                </a:lnTo>
                <a:lnTo>
                  <a:pt x="72009" y="395998"/>
                </a:lnTo>
                <a:lnTo>
                  <a:pt x="1476006" y="395998"/>
                </a:lnTo>
                <a:lnTo>
                  <a:pt x="1503963" y="390317"/>
                </a:lnTo>
                <a:lnTo>
                  <a:pt x="1526860" y="374850"/>
                </a:lnTo>
                <a:lnTo>
                  <a:pt x="1542332" y="351957"/>
                </a:lnTo>
                <a:lnTo>
                  <a:pt x="1548015" y="324002"/>
                </a:lnTo>
                <a:lnTo>
                  <a:pt x="1548015" y="72008"/>
                </a:lnTo>
                <a:lnTo>
                  <a:pt x="1542332" y="44051"/>
                </a:lnTo>
                <a:lnTo>
                  <a:pt x="1526860" y="21155"/>
                </a:lnTo>
                <a:lnTo>
                  <a:pt x="1503963" y="5682"/>
                </a:lnTo>
                <a:lnTo>
                  <a:pt x="1476006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>
            <a:extLst>
              <a:ext uri="{FF2B5EF4-FFF2-40B4-BE49-F238E27FC236}">
                <a16:creationId xmlns:a16="http://schemas.microsoft.com/office/drawing/2014/main" id="{7EAB8B01-AAF5-2643-A487-793B954E557D}"/>
              </a:ext>
            </a:extLst>
          </p:cNvPr>
          <p:cNvSpPr txBox="1"/>
          <p:nvPr/>
        </p:nvSpPr>
        <p:spPr>
          <a:xfrm>
            <a:off x="4451630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spc="-5" dirty="0">
                <a:solidFill>
                  <a:srgbClr val="231F20"/>
                </a:solidFill>
                <a:latin typeface="Arial"/>
                <a:cs typeface="Arial"/>
              </a:rPr>
              <a:t>Diversification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>
            <a:extLst>
              <a:ext uri="{FF2B5EF4-FFF2-40B4-BE49-F238E27FC236}">
                <a16:creationId xmlns:a16="http://schemas.microsoft.com/office/drawing/2014/main" id="{89E24B49-7D57-8546-8422-FE2A17EA9680}"/>
              </a:ext>
            </a:extLst>
          </p:cNvPr>
          <p:cNvSpPr/>
          <p:nvPr/>
        </p:nvSpPr>
        <p:spPr>
          <a:xfrm>
            <a:off x="1042475" y="3925430"/>
            <a:ext cx="1548130" cy="396240"/>
          </a:xfrm>
          <a:custGeom>
            <a:avLst/>
            <a:gdLst/>
            <a:ahLst/>
            <a:cxnLst/>
            <a:rect l="l" t="t" r="r" b="b"/>
            <a:pathLst>
              <a:path w="1548130" h="396239">
                <a:moveTo>
                  <a:pt x="1475994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24002"/>
                </a:lnTo>
                <a:lnTo>
                  <a:pt x="5680" y="351957"/>
                </a:lnTo>
                <a:lnTo>
                  <a:pt x="21148" y="374850"/>
                </a:lnTo>
                <a:lnTo>
                  <a:pt x="44041" y="390317"/>
                </a:lnTo>
                <a:lnTo>
                  <a:pt x="71996" y="395998"/>
                </a:lnTo>
                <a:lnTo>
                  <a:pt x="1475994" y="395998"/>
                </a:lnTo>
                <a:lnTo>
                  <a:pt x="1503951" y="390317"/>
                </a:lnTo>
                <a:lnTo>
                  <a:pt x="1526847" y="374850"/>
                </a:lnTo>
                <a:lnTo>
                  <a:pt x="1542320" y="351957"/>
                </a:lnTo>
                <a:lnTo>
                  <a:pt x="1548003" y="324002"/>
                </a:lnTo>
                <a:lnTo>
                  <a:pt x="1548003" y="72008"/>
                </a:lnTo>
                <a:lnTo>
                  <a:pt x="1542320" y="44051"/>
                </a:lnTo>
                <a:lnTo>
                  <a:pt x="1526847" y="21155"/>
                </a:lnTo>
                <a:lnTo>
                  <a:pt x="1503951" y="5682"/>
                </a:lnTo>
                <a:lnTo>
                  <a:pt x="1475994" y="0"/>
                </a:lnTo>
                <a:close/>
              </a:path>
            </a:pathLst>
          </a:custGeom>
          <a:solidFill>
            <a:srgbClr val="FDB91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>
            <a:extLst>
              <a:ext uri="{FF2B5EF4-FFF2-40B4-BE49-F238E27FC236}">
                <a16:creationId xmlns:a16="http://schemas.microsoft.com/office/drawing/2014/main" id="{164C00D8-3BE1-484A-AAF8-98E3CBB1F181}"/>
              </a:ext>
            </a:extLst>
          </p:cNvPr>
          <p:cNvSpPr txBox="1"/>
          <p:nvPr/>
        </p:nvSpPr>
        <p:spPr>
          <a:xfrm>
            <a:off x="1183966" y="3961385"/>
            <a:ext cx="1262380" cy="3124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19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Spécialisation</a:t>
            </a:r>
            <a:endParaRPr sz="1000">
              <a:latin typeface="Arial"/>
              <a:cs typeface="Arial"/>
            </a:endParaRPr>
          </a:p>
          <a:p>
            <a:pPr algn="ctr">
              <a:lnSpc>
                <a:spcPts val="1070"/>
              </a:lnSpc>
              <a:tabLst>
                <a:tab pos="664845" algn="l"/>
                <a:tab pos="823594" algn="l"/>
              </a:tabLst>
            </a:pPr>
            <a:r>
              <a:rPr sz="900" i="1" spc="-20" dirty="0">
                <a:solidFill>
                  <a:srgbClr val="231F20"/>
                </a:solidFill>
                <a:latin typeface="Arial"/>
                <a:cs typeface="Arial"/>
              </a:rPr>
              <a:t>A</a:t>
            </a:r>
            <a:r>
              <a:rPr sz="900" i="1" dirty="0">
                <a:solidFill>
                  <a:srgbClr val="231F20"/>
                </a:solidFill>
                <a:latin typeface="Arial"/>
                <a:cs typeface="Arial"/>
              </a:rPr>
              <a:t>vantages	/	</a:t>
            </a:r>
            <a:r>
              <a:rPr sz="900" i="1" spc="-5" dirty="0">
                <a:solidFill>
                  <a:srgbClr val="231F20"/>
                </a:solidFill>
                <a:latin typeface="Arial"/>
                <a:cs typeface="Arial"/>
              </a:rPr>
              <a:t>Risques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>
            <a:extLst>
              <a:ext uri="{FF2B5EF4-FFF2-40B4-BE49-F238E27FC236}">
                <a16:creationId xmlns:a16="http://schemas.microsoft.com/office/drawing/2014/main" id="{83F019A9-9339-D94B-AFBE-9D901B053479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30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>
            <a:extLst>
              <a:ext uri="{FF2B5EF4-FFF2-40B4-BE49-F238E27FC236}">
                <a16:creationId xmlns:a16="http://schemas.microsoft.com/office/drawing/2014/main" id="{BD393927-CF9B-0F4A-9690-D66D029E3CD8}"/>
              </a:ext>
            </a:extLst>
          </p:cNvPr>
          <p:cNvSpPr/>
          <p:nvPr/>
        </p:nvSpPr>
        <p:spPr>
          <a:xfrm>
            <a:off x="388028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30" y="432003"/>
                </a:lnTo>
                <a:lnTo>
                  <a:pt x="842685" y="426322"/>
                </a:lnTo>
                <a:lnTo>
                  <a:pt x="865578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8" y="21155"/>
                </a:lnTo>
                <a:lnTo>
                  <a:pt x="842685" y="5682"/>
                </a:lnTo>
                <a:lnTo>
                  <a:pt x="814730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>
            <a:extLst>
              <a:ext uri="{FF2B5EF4-FFF2-40B4-BE49-F238E27FC236}">
                <a16:creationId xmlns:a16="http://schemas.microsoft.com/office/drawing/2014/main" id="{80416A70-1B23-1446-AA09-DA0992FC8A7F}"/>
              </a:ext>
            </a:extLst>
          </p:cNvPr>
          <p:cNvSpPr txBox="1"/>
          <p:nvPr/>
        </p:nvSpPr>
        <p:spPr>
          <a:xfrm>
            <a:off x="522245" y="3399416"/>
            <a:ext cx="17018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4925" marR="5080" indent="-22860">
              <a:lnSpc>
                <a:spcPct val="100000"/>
              </a:lnSpc>
              <a:spcBef>
                <a:spcPts val="100"/>
              </a:spcBef>
              <a:tabLst>
                <a:tab pos="888365" algn="l"/>
                <a:tab pos="1005840" algn="l"/>
              </a:tabLst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Pénétration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Développement  de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		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produits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>
            <a:extLst>
              <a:ext uri="{FF2B5EF4-FFF2-40B4-BE49-F238E27FC236}">
                <a16:creationId xmlns:a16="http://schemas.microsoft.com/office/drawing/2014/main" id="{F1732075-E2D6-B246-BDD9-2C70C78E4471}"/>
              </a:ext>
            </a:extLst>
          </p:cNvPr>
          <p:cNvSpPr/>
          <p:nvPr/>
        </p:nvSpPr>
        <p:spPr>
          <a:xfrm>
            <a:off x="1333649" y="3337386"/>
            <a:ext cx="965835" cy="432434"/>
          </a:xfrm>
          <a:custGeom>
            <a:avLst/>
            <a:gdLst/>
            <a:ahLst/>
            <a:cxnLst/>
            <a:rect l="l" t="t" r="r" b="b"/>
            <a:pathLst>
              <a:path w="965835" h="432435">
                <a:moveTo>
                  <a:pt x="0" y="360006"/>
                </a:moveTo>
                <a:lnTo>
                  <a:pt x="6186" y="387961"/>
                </a:lnTo>
                <a:lnTo>
                  <a:pt x="23031" y="410854"/>
                </a:lnTo>
                <a:lnTo>
                  <a:pt x="47963" y="426322"/>
                </a:lnTo>
                <a:lnTo>
                  <a:pt x="78409" y="432003"/>
                </a:lnTo>
                <a:lnTo>
                  <a:pt x="887234" y="432003"/>
                </a:lnTo>
                <a:lnTo>
                  <a:pt x="917681" y="426322"/>
                </a:lnTo>
                <a:lnTo>
                  <a:pt x="942613" y="410854"/>
                </a:lnTo>
                <a:lnTo>
                  <a:pt x="959458" y="387961"/>
                </a:lnTo>
                <a:lnTo>
                  <a:pt x="965644" y="360006"/>
                </a:lnTo>
                <a:lnTo>
                  <a:pt x="965644" y="72008"/>
                </a:lnTo>
                <a:lnTo>
                  <a:pt x="959458" y="44051"/>
                </a:lnTo>
                <a:lnTo>
                  <a:pt x="942613" y="21155"/>
                </a:lnTo>
                <a:lnTo>
                  <a:pt x="917681" y="5682"/>
                </a:lnTo>
                <a:lnTo>
                  <a:pt x="887234" y="0"/>
                </a:lnTo>
                <a:lnTo>
                  <a:pt x="78409" y="0"/>
                </a:lnTo>
                <a:lnTo>
                  <a:pt x="47963" y="5682"/>
                </a:lnTo>
                <a:lnTo>
                  <a:pt x="23031" y="21155"/>
                </a:lnTo>
                <a:lnTo>
                  <a:pt x="6186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>
            <a:extLst>
              <a:ext uri="{FF2B5EF4-FFF2-40B4-BE49-F238E27FC236}">
                <a16:creationId xmlns:a16="http://schemas.microsoft.com/office/drawing/2014/main" id="{5282F8FA-B496-924B-88F9-6CBE91483ADD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814717" y="0"/>
                </a:move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>
            <a:extLst>
              <a:ext uri="{FF2B5EF4-FFF2-40B4-BE49-F238E27FC236}">
                <a16:creationId xmlns:a16="http://schemas.microsoft.com/office/drawing/2014/main" id="{006DB807-AFE9-0948-AB0E-6B6C2F0A9F09}"/>
              </a:ext>
            </a:extLst>
          </p:cNvPr>
          <p:cNvSpPr txBox="1"/>
          <p:nvPr/>
        </p:nvSpPr>
        <p:spPr>
          <a:xfrm>
            <a:off x="2515355" y="3399416"/>
            <a:ext cx="56578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8415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Extension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9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marché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object 37">
            <a:extLst>
              <a:ext uri="{FF2B5EF4-FFF2-40B4-BE49-F238E27FC236}">
                <a16:creationId xmlns:a16="http://schemas.microsoft.com/office/drawing/2014/main" id="{256DD4F5-3B2A-0E43-A230-1C116C9C931D}"/>
              </a:ext>
            </a:extLst>
          </p:cNvPr>
          <p:cNvSpPr/>
          <p:nvPr/>
        </p:nvSpPr>
        <p:spPr>
          <a:xfrm>
            <a:off x="2358842" y="3337386"/>
            <a:ext cx="887094" cy="432434"/>
          </a:xfrm>
          <a:custGeom>
            <a:avLst/>
            <a:gdLst/>
            <a:ahLst/>
            <a:cxnLst/>
            <a:rect l="l" t="t" r="r" b="b"/>
            <a:pathLst>
              <a:path w="887094" h="432435">
                <a:moveTo>
                  <a:pt x="0" y="360006"/>
                </a:moveTo>
                <a:lnTo>
                  <a:pt x="5680" y="387961"/>
                </a:lnTo>
                <a:lnTo>
                  <a:pt x="21148" y="410854"/>
                </a:lnTo>
                <a:lnTo>
                  <a:pt x="44041" y="426322"/>
                </a:lnTo>
                <a:lnTo>
                  <a:pt x="71996" y="432003"/>
                </a:lnTo>
                <a:lnTo>
                  <a:pt x="814717" y="432003"/>
                </a:lnTo>
                <a:lnTo>
                  <a:pt x="842680" y="426322"/>
                </a:lnTo>
                <a:lnTo>
                  <a:pt x="865576" y="410854"/>
                </a:lnTo>
                <a:lnTo>
                  <a:pt x="881045" y="387961"/>
                </a:lnTo>
                <a:lnTo>
                  <a:pt x="886726" y="360006"/>
                </a:lnTo>
                <a:lnTo>
                  <a:pt x="886726" y="72008"/>
                </a:lnTo>
                <a:lnTo>
                  <a:pt x="881045" y="44051"/>
                </a:lnTo>
                <a:lnTo>
                  <a:pt x="865576" y="21155"/>
                </a:lnTo>
                <a:lnTo>
                  <a:pt x="842680" y="5682"/>
                </a:lnTo>
                <a:lnTo>
                  <a:pt x="814717" y="0"/>
                </a:lnTo>
                <a:lnTo>
                  <a:pt x="71996" y="0"/>
                </a:lnTo>
                <a:lnTo>
                  <a:pt x="44041" y="5682"/>
                </a:lnTo>
                <a:lnTo>
                  <a:pt x="21148" y="21155"/>
                </a:lnTo>
                <a:lnTo>
                  <a:pt x="5680" y="44051"/>
                </a:lnTo>
                <a:lnTo>
                  <a:pt x="0" y="72008"/>
                </a:lnTo>
                <a:lnTo>
                  <a:pt x="0" y="360006"/>
                </a:lnTo>
                <a:close/>
              </a:path>
            </a:pathLst>
          </a:custGeom>
          <a:ln w="6350">
            <a:solidFill>
              <a:srgbClr val="FDB9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>
            <a:extLst>
              <a:ext uri="{FF2B5EF4-FFF2-40B4-BE49-F238E27FC236}">
                <a16:creationId xmlns:a16="http://schemas.microsoft.com/office/drawing/2014/main" id="{AC033540-1053-A74D-A058-57AAA63492F7}"/>
              </a:ext>
            </a:extLst>
          </p:cNvPr>
          <p:cNvSpPr/>
          <p:nvPr/>
        </p:nvSpPr>
        <p:spPr>
          <a:xfrm>
            <a:off x="1042003" y="4471501"/>
            <a:ext cx="4816475" cy="288290"/>
          </a:xfrm>
          <a:custGeom>
            <a:avLst/>
            <a:gdLst/>
            <a:ahLst/>
            <a:cxnLst/>
            <a:rect l="l" t="t" r="r" b="b"/>
            <a:pathLst>
              <a:path w="4816475" h="288289">
                <a:moveTo>
                  <a:pt x="4744135" y="0"/>
                </a:moveTo>
                <a:lnTo>
                  <a:pt x="72009" y="0"/>
                </a:lnTo>
                <a:lnTo>
                  <a:pt x="44046" y="5682"/>
                </a:lnTo>
                <a:lnTo>
                  <a:pt x="21150" y="21155"/>
                </a:lnTo>
                <a:lnTo>
                  <a:pt x="5681" y="44051"/>
                </a:lnTo>
                <a:lnTo>
                  <a:pt x="0" y="72008"/>
                </a:lnTo>
                <a:lnTo>
                  <a:pt x="0" y="216001"/>
                </a:lnTo>
                <a:lnTo>
                  <a:pt x="5681" y="243956"/>
                </a:lnTo>
                <a:lnTo>
                  <a:pt x="21150" y="266849"/>
                </a:lnTo>
                <a:lnTo>
                  <a:pt x="44046" y="282317"/>
                </a:lnTo>
                <a:lnTo>
                  <a:pt x="72009" y="287997"/>
                </a:lnTo>
                <a:lnTo>
                  <a:pt x="4744135" y="287997"/>
                </a:lnTo>
                <a:lnTo>
                  <a:pt x="4772092" y="282317"/>
                </a:lnTo>
                <a:lnTo>
                  <a:pt x="4794989" y="266849"/>
                </a:lnTo>
                <a:lnTo>
                  <a:pt x="4810461" y="243956"/>
                </a:lnTo>
                <a:lnTo>
                  <a:pt x="4816144" y="216001"/>
                </a:lnTo>
                <a:lnTo>
                  <a:pt x="4816144" y="72008"/>
                </a:lnTo>
                <a:lnTo>
                  <a:pt x="4810461" y="44051"/>
                </a:lnTo>
                <a:lnTo>
                  <a:pt x="4794989" y="21155"/>
                </a:lnTo>
                <a:lnTo>
                  <a:pt x="4772092" y="5682"/>
                </a:lnTo>
                <a:lnTo>
                  <a:pt x="4744135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>
            <a:extLst>
              <a:ext uri="{FF2B5EF4-FFF2-40B4-BE49-F238E27FC236}">
                <a16:creationId xmlns:a16="http://schemas.microsoft.com/office/drawing/2014/main" id="{E0FD6A1B-EA72-E149-987B-7F27E4B4790C}"/>
              </a:ext>
            </a:extLst>
          </p:cNvPr>
          <p:cNvSpPr txBox="1"/>
          <p:nvPr/>
        </p:nvSpPr>
        <p:spPr>
          <a:xfrm>
            <a:off x="2764219" y="4509918"/>
            <a:ext cx="1365250" cy="200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Stratégies</a:t>
            </a:r>
            <a:r>
              <a:rPr sz="1150" b="1" spc="-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150" b="1" dirty="0">
                <a:solidFill>
                  <a:srgbClr val="FFFFFF"/>
                </a:solidFill>
                <a:latin typeface="Arial"/>
                <a:cs typeface="Arial"/>
              </a:rPr>
              <a:t>globales</a:t>
            </a:r>
            <a:endParaRPr sz="1150">
              <a:latin typeface="Arial"/>
              <a:cs typeface="Arial"/>
            </a:endParaRPr>
          </a:p>
        </p:txBody>
      </p:sp>
      <p:sp>
        <p:nvSpPr>
          <p:cNvPr id="40" name="object 40">
            <a:extLst>
              <a:ext uri="{FF2B5EF4-FFF2-40B4-BE49-F238E27FC236}">
                <a16:creationId xmlns:a16="http://schemas.microsoft.com/office/drawing/2014/main" id="{1F5933B1-96E6-184A-8A1B-93BE7130C3F6}"/>
              </a:ext>
            </a:extLst>
          </p:cNvPr>
          <p:cNvSpPr txBox="1"/>
          <p:nvPr/>
        </p:nvSpPr>
        <p:spPr>
          <a:xfrm>
            <a:off x="2643845" y="4025341"/>
            <a:ext cx="1365250" cy="177800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500" u="sng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   </a:t>
            </a:r>
            <a:r>
              <a:rPr sz="1500" u="sng" spc="-187" baseline="27777" dirty="0">
                <a:solidFill>
                  <a:srgbClr val="231F20"/>
                </a:solidFill>
                <a:uFill>
                  <a:solidFill>
                    <a:srgbClr val="6C8CC7"/>
                  </a:solidFill>
                </a:uFill>
                <a:latin typeface="Arial"/>
                <a:cs typeface="Arial"/>
              </a:rPr>
              <a:t> </a:t>
            </a:r>
            <a:r>
              <a:rPr sz="1500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1500" spc="187" baseline="27777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Choix du ou des</a:t>
            </a:r>
            <a:r>
              <a:rPr sz="900" spc="-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DAS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object 41">
            <a:extLst>
              <a:ext uri="{FF2B5EF4-FFF2-40B4-BE49-F238E27FC236}">
                <a16:creationId xmlns:a16="http://schemas.microsoft.com/office/drawing/2014/main" id="{78E2D747-C309-C24A-B101-BD63D51F7DBF}"/>
              </a:ext>
            </a:extLst>
          </p:cNvPr>
          <p:cNvSpPr txBox="1"/>
          <p:nvPr/>
        </p:nvSpPr>
        <p:spPr>
          <a:xfrm>
            <a:off x="2929411" y="4944936"/>
            <a:ext cx="10420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1925" marR="5080" indent="-149860">
              <a:lnSpc>
                <a:spcPct val="100000"/>
              </a:lnSpc>
              <a:spcBef>
                <a:spcPts val="100"/>
              </a:spcBef>
            </a:pP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Choix des</a:t>
            </a:r>
            <a:r>
              <a:rPr sz="900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231F20"/>
                </a:solidFill>
                <a:latin typeface="Arial"/>
                <a:cs typeface="Arial"/>
              </a:rPr>
              <a:t>frontières 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de</a:t>
            </a:r>
            <a:r>
              <a:rPr sz="900" spc="-2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900" spc="-5" dirty="0">
                <a:solidFill>
                  <a:srgbClr val="231F20"/>
                </a:solidFill>
                <a:latin typeface="Arial"/>
                <a:cs typeface="Arial"/>
              </a:rPr>
              <a:t>l’entreprise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object 42">
            <a:extLst>
              <a:ext uri="{FF2B5EF4-FFF2-40B4-BE49-F238E27FC236}">
                <a16:creationId xmlns:a16="http://schemas.microsoft.com/office/drawing/2014/main" id="{6BC19E9C-0AD3-324B-9E70-BB7A631C9966}"/>
              </a:ext>
            </a:extLst>
          </p:cNvPr>
          <p:cNvSpPr/>
          <p:nvPr/>
        </p:nvSpPr>
        <p:spPr>
          <a:xfrm>
            <a:off x="5913551" y="3340565"/>
            <a:ext cx="179705" cy="978535"/>
          </a:xfrm>
          <a:custGeom>
            <a:avLst/>
            <a:gdLst/>
            <a:ahLst/>
            <a:cxnLst/>
            <a:rect l="l" t="t" r="r" b="b"/>
            <a:pathLst>
              <a:path w="179704" h="978535">
                <a:moveTo>
                  <a:pt x="0" y="0"/>
                </a:moveTo>
                <a:lnTo>
                  <a:pt x="35033" y="7073"/>
                </a:lnTo>
                <a:lnTo>
                  <a:pt x="63642" y="26362"/>
                </a:lnTo>
                <a:lnTo>
                  <a:pt x="82931" y="54971"/>
                </a:lnTo>
                <a:lnTo>
                  <a:pt x="90004" y="90004"/>
                </a:lnTo>
                <a:lnTo>
                  <a:pt x="89712" y="399884"/>
                </a:lnTo>
                <a:lnTo>
                  <a:pt x="96785" y="434916"/>
                </a:lnTo>
                <a:lnTo>
                  <a:pt x="116073" y="463521"/>
                </a:lnTo>
                <a:lnTo>
                  <a:pt x="144678" y="482805"/>
                </a:lnTo>
                <a:lnTo>
                  <a:pt x="179705" y="489877"/>
                </a:lnTo>
                <a:lnTo>
                  <a:pt x="179705" y="489038"/>
                </a:lnTo>
                <a:lnTo>
                  <a:pt x="144678" y="496110"/>
                </a:lnTo>
                <a:lnTo>
                  <a:pt x="116073" y="515394"/>
                </a:lnTo>
                <a:lnTo>
                  <a:pt x="96785" y="543999"/>
                </a:lnTo>
                <a:lnTo>
                  <a:pt x="89712" y="579031"/>
                </a:lnTo>
                <a:lnTo>
                  <a:pt x="90004" y="888072"/>
                </a:lnTo>
                <a:lnTo>
                  <a:pt x="82931" y="923099"/>
                </a:lnTo>
                <a:lnTo>
                  <a:pt x="63642" y="951704"/>
                </a:lnTo>
                <a:lnTo>
                  <a:pt x="35033" y="970992"/>
                </a:lnTo>
                <a:lnTo>
                  <a:pt x="0" y="978065"/>
                </a:lnTo>
              </a:path>
            </a:pathLst>
          </a:custGeom>
          <a:ln w="12700">
            <a:solidFill>
              <a:srgbClr val="6C8CC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>
            <a:extLst>
              <a:ext uri="{FF2B5EF4-FFF2-40B4-BE49-F238E27FC236}">
                <a16:creationId xmlns:a16="http://schemas.microsoft.com/office/drawing/2014/main" id="{9F30E6DC-8371-784D-889B-5FF1226E0A98}"/>
              </a:ext>
            </a:extLst>
          </p:cNvPr>
          <p:cNvSpPr txBox="1"/>
          <p:nvPr/>
        </p:nvSpPr>
        <p:spPr>
          <a:xfrm>
            <a:off x="6142038" y="3659927"/>
            <a:ext cx="38354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9215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Igor  Anso</a:t>
            </a:r>
            <a:r>
              <a:rPr sz="1000" spc="-2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r>
              <a:rPr sz="1000" dirty="0">
                <a:solidFill>
                  <a:srgbClr val="231F20"/>
                </a:solidFill>
                <a:latin typeface="Arial"/>
                <a:cs typeface="Arial"/>
              </a:rPr>
              <a:t>f</a:t>
            </a:r>
            <a:endParaRPr sz="1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1804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1943</Words>
  <Application>Microsoft Macintosh PowerPoint</Application>
  <PresentationFormat>Personnalisé</PresentationFormat>
  <Paragraphs>493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 New Roman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Christine Bossard</cp:lastModifiedBy>
  <cp:revision>1</cp:revision>
  <dcterms:created xsi:type="dcterms:W3CDTF">2019-07-20T14:29:24Z</dcterms:created>
  <dcterms:modified xsi:type="dcterms:W3CDTF">2019-07-20T14:36:59Z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2019-07-20T00:00:00Z</vt:filetime>
  </property>
  <property fmtid="{D5CDD505-2E9C-101B-9397-08002B2CF9AE}" pid="3" name="Creator">
    <vt:lpwstr>Adobe InDesign CC 14.0 (Macintosh)</vt:lpwstr>
  </property>
  <property fmtid="{D5CDD505-2E9C-101B-9397-08002B2CF9AE}" pid="4" name="LastSaved">
    <vt:filetime>2019-07-20T00:00:00Z</vt:filetime>
  </property>
</Properties>
</file>