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200900" cy="10693400"/>
  <p:notesSz cx="72009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4"/>
    <p:restoredTop sz="94647"/>
  </p:normalViewPr>
  <p:slideViewPr>
    <p:cSldViewPr>
      <p:cViewPr>
        <p:scale>
          <a:sx n="100" d="100"/>
          <a:sy n="100" d="100"/>
        </p:scale>
        <p:origin x="3312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1CA6B9C-C80D-8643-9AD0-63C4B3B366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944862"/>
            <a:ext cx="230428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B770350-88AB-5547-B192-A7FEBE8DB0A5}"/>
              </a:ext>
            </a:extLst>
          </p:cNvPr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86E8F3C-8764-AB49-B6AF-B9762CF08A45}"/>
              </a:ext>
            </a:extLst>
          </p:cNvPr>
          <p:cNvSpPr txBox="1"/>
          <p:nvPr/>
        </p:nvSpPr>
        <p:spPr>
          <a:xfrm>
            <a:off x="427045" y="319538"/>
            <a:ext cx="5414645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8474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bk object 16">
            <a:extLst>
              <a:ext uri="{FF2B5EF4-FFF2-40B4-BE49-F238E27FC236}">
                <a16:creationId xmlns:a16="http://schemas.microsoft.com/office/drawing/2014/main" id="{E5FBAA1C-B91A-FA4D-9E82-922FF9EE6CBF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17">
            <a:extLst>
              <a:ext uri="{FF2B5EF4-FFF2-40B4-BE49-F238E27FC236}">
                <a16:creationId xmlns:a16="http://schemas.microsoft.com/office/drawing/2014/main" id="{1554AB29-8883-1844-BA71-DCF3F7DD2BB1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18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075" y="548972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6472" y="4571818"/>
            <a:ext cx="0" cy="764540"/>
          </a:xfrm>
          <a:custGeom>
            <a:avLst/>
            <a:gdLst/>
            <a:ahLst/>
            <a:cxnLst/>
            <a:rect l="l" t="t" r="r" b="b"/>
            <a:pathLst>
              <a:path h="764539">
                <a:moveTo>
                  <a:pt x="0" y="0"/>
                </a:moveTo>
                <a:lnTo>
                  <a:pt x="0" y="76448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6349" y="5464440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94" y="16875"/>
                </a:lnTo>
                <a:lnTo>
                  <a:pt x="2680157" y="54000"/>
                </a:lnTo>
                <a:lnTo>
                  <a:pt x="2691969" y="91125"/>
                </a:lnTo>
                <a:lnTo>
                  <a:pt x="2693657" y="108000"/>
                </a:lnTo>
                <a:lnTo>
                  <a:pt x="2693682" y="826103"/>
                </a:lnTo>
                <a:lnTo>
                  <a:pt x="2693855" y="1194858"/>
                </a:lnTo>
                <a:lnTo>
                  <a:pt x="2694327" y="1330716"/>
                </a:lnTo>
                <a:lnTo>
                  <a:pt x="2695244" y="1350124"/>
                </a:lnTo>
                <a:lnTo>
                  <a:pt x="2689089" y="1385156"/>
                </a:lnTo>
                <a:lnTo>
                  <a:pt x="2670271" y="1413760"/>
                </a:lnTo>
                <a:lnTo>
                  <a:pt x="2641836" y="1433045"/>
                </a:lnTo>
                <a:lnTo>
                  <a:pt x="2606827" y="1440116"/>
                </a:lnTo>
                <a:lnTo>
                  <a:pt x="1449489" y="1439824"/>
                </a:lnTo>
                <a:lnTo>
                  <a:pt x="1414457" y="1446897"/>
                </a:lnTo>
                <a:lnTo>
                  <a:pt x="1385852" y="1466186"/>
                </a:lnTo>
                <a:lnTo>
                  <a:pt x="1366568" y="1494795"/>
                </a:lnTo>
                <a:lnTo>
                  <a:pt x="1359496" y="1529829"/>
                </a:lnTo>
                <a:lnTo>
                  <a:pt x="1360335" y="1529829"/>
                </a:lnTo>
                <a:lnTo>
                  <a:pt x="1353263" y="1494795"/>
                </a:lnTo>
                <a:lnTo>
                  <a:pt x="1333979" y="1466186"/>
                </a:lnTo>
                <a:lnTo>
                  <a:pt x="1305374" y="1446897"/>
                </a:lnTo>
                <a:lnTo>
                  <a:pt x="1270342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0365" y="5129829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57679" y="5159187"/>
            <a:ext cx="1924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50365" y="5129829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0365" y="5556707"/>
            <a:ext cx="2340610" cy="393700"/>
          </a:xfrm>
          <a:custGeom>
            <a:avLst/>
            <a:gdLst/>
            <a:ahLst/>
            <a:cxnLst/>
            <a:rect l="l" t="t" r="r" b="b"/>
            <a:pathLst>
              <a:path w="2340610" h="393700">
                <a:moveTo>
                  <a:pt x="2267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1449"/>
                </a:lnTo>
                <a:lnTo>
                  <a:pt x="5680" y="349406"/>
                </a:lnTo>
                <a:lnTo>
                  <a:pt x="21148" y="372303"/>
                </a:lnTo>
                <a:lnTo>
                  <a:pt x="44041" y="387775"/>
                </a:lnTo>
                <a:lnTo>
                  <a:pt x="71996" y="393458"/>
                </a:lnTo>
                <a:lnTo>
                  <a:pt x="2267991" y="393458"/>
                </a:lnTo>
                <a:lnTo>
                  <a:pt x="2295953" y="387775"/>
                </a:lnTo>
                <a:lnTo>
                  <a:pt x="2318850" y="372303"/>
                </a:lnTo>
                <a:lnTo>
                  <a:pt x="2334319" y="349406"/>
                </a:lnTo>
                <a:lnTo>
                  <a:pt x="2340000" y="321449"/>
                </a:lnTo>
                <a:lnTo>
                  <a:pt x="2340000" y="72008"/>
                </a:lnTo>
                <a:lnTo>
                  <a:pt x="2334319" y="44051"/>
                </a:lnTo>
                <a:lnTo>
                  <a:pt x="2318850" y="21155"/>
                </a:lnTo>
                <a:lnTo>
                  <a:pt x="2295953" y="5682"/>
                </a:lnTo>
                <a:lnTo>
                  <a:pt x="226799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68470" y="5129829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2304008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3" y="240767"/>
                </a:lnTo>
                <a:lnTo>
                  <a:pt x="2354856" y="227456"/>
                </a:lnTo>
                <a:lnTo>
                  <a:pt x="2370324" y="207754"/>
                </a:lnTo>
                <a:lnTo>
                  <a:pt x="2376004" y="183692"/>
                </a:lnTo>
                <a:lnTo>
                  <a:pt x="2376004" y="61963"/>
                </a:lnTo>
                <a:lnTo>
                  <a:pt x="2370324" y="37901"/>
                </a:lnTo>
                <a:lnTo>
                  <a:pt x="2354856" y="18199"/>
                </a:lnTo>
                <a:lnTo>
                  <a:pt x="2331963" y="4888"/>
                </a:lnTo>
                <a:lnTo>
                  <a:pt x="230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09691" y="5159187"/>
            <a:ext cx="1882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168470" y="5129829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3" y="240767"/>
                </a:lnTo>
                <a:lnTo>
                  <a:pt x="2354856" y="227456"/>
                </a:lnTo>
                <a:lnTo>
                  <a:pt x="2370324" y="207754"/>
                </a:lnTo>
                <a:lnTo>
                  <a:pt x="2376004" y="183692"/>
                </a:lnTo>
                <a:lnTo>
                  <a:pt x="2376004" y="61963"/>
                </a:lnTo>
                <a:lnTo>
                  <a:pt x="2370324" y="37901"/>
                </a:lnTo>
                <a:lnTo>
                  <a:pt x="2354856" y="18199"/>
                </a:lnTo>
                <a:lnTo>
                  <a:pt x="2331963" y="4888"/>
                </a:lnTo>
                <a:lnTo>
                  <a:pt x="2304008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27045" y="3955522"/>
            <a:ext cx="4177665" cy="603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36738" y="4695679"/>
            <a:ext cx="1959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5689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168470" y="4685347"/>
            <a:ext cx="2376170" cy="360045"/>
          </a:xfrm>
          <a:custGeom>
            <a:avLst/>
            <a:gdLst/>
            <a:ahLst/>
            <a:cxnLst/>
            <a:rect l="l" t="t" r="r" b="b"/>
            <a:pathLst>
              <a:path w="2376170" h="360045">
                <a:moveTo>
                  <a:pt x="2304008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304008" y="360006"/>
                </a:lnTo>
                <a:lnTo>
                  <a:pt x="2331963" y="355348"/>
                </a:lnTo>
                <a:lnTo>
                  <a:pt x="2354856" y="342663"/>
                </a:lnTo>
                <a:lnTo>
                  <a:pt x="2370324" y="323889"/>
                </a:lnTo>
                <a:lnTo>
                  <a:pt x="2376004" y="300964"/>
                </a:lnTo>
                <a:lnTo>
                  <a:pt x="2376004" y="59042"/>
                </a:lnTo>
                <a:lnTo>
                  <a:pt x="2370324" y="36117"/>
                </a:lnTo>
                <a:lnTo>
                  <a:pt x="2354856" y="17343"/>
                </a:lnTo>
                <a:lnTo>
                  <a:pt x="2331963" y="4658"/>
                </a:lnTo>
                <a:lnTo>
                  <a:pt x="230400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561011" y="4695679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par DAS de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6737" y="5668045"/>
            <a:ext cx="2199640" cy="1487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52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 l’outil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PESTEL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557530" indent="-7175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P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olitique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conomique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ocio-culturel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echnologique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cologique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égal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couplée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avec opportunités et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>
            <a:extLst>
              <a:ext uri="{FF2B5EF4-FFF2-40B4-BE49-F238E27FC236}">
                <a16:creationId xmlns:a16="http://schemas.microsoft.com/office/drawing/2014/main" id="{748A7B40-4896-A442-8E18-ECF6C8D1156D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17">
            <a:extLst>
              <a:ext uri="{FF2B5EF4-FFF2-40B4-BE49-F238E27FC236}">
                <a16:creationId xmlns:a16="http://schemas.microsoft.com/office/drawing/2014/main" id="{5DA5B048-617E-9B4C-B65F-29EB03CE7963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075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6472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94179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11133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87" y="16875"/>
                </a:lnTo>
                <a:lnTo>
                  <a:pt x="2680146" y="54000"/>
                </a:lnTo>
                <a:lnTo>
                  <a:pt x="2691957" y="91125"/>
                </a:lnTo>
                <a:lnTo>
                  <a:pt x="2693644" y="108000"/>
                </a:lnTo>
                <a:lnTo>
                  <a:pt x="2693669" y="826103"/>
                </a:lnTo>
                <a:lnTo>
                  <a:pt x="2693843" y="1194858"/>
                </a:lnTo>
                <a:lnTo>
                  <a:pt x="2694314" y="1330716"/>
                </a:lnTo>
                <a:lnTo>
                  <a:pt x="2695232" y="1350124"/>
                </a:lnTo>
                <a:lnTo>
                  <a:pt x="2689078" y="1385156"/>
                </a:lnTo>
                <a:lnTo>
                  <a:pt x="2670265" y="1413760"/>
                </a:lnTo>
                <a:lnTo>
                  <a:pt x="2641834" y="1433045"/>
                </a:lnTo>
                <a:lnTo>
                  <a:pt x="2606827" y="1440116"/>
                </a:lnTo>
                <a:lnTo>
                  <a:pt x="1440840" y="1439824"/>
                </a:lnTo>
                <a:lnTo>
                  <a:pt x="1405806" y="1446897"/>
                </a:lnTo>
                <a:lnTo>
                  <a:pt x="1377197" y="1466186"/>
                </a:lnTo>
                <a:lnTo>
                  <a:pt x="1357908" y="1494795"/>
                </a:lnTo>
                <a:lnTo>
                  <a:pt x="1350835" y="1529829"/>
                </a:lnTo>
                <a:lnTo>
                  <a:pt x="1351686" y="1529829"/>
                </a:lnTo>
                <a:lnTo>
                  <a:pt x="1344613" y="1494795"/>
                </a:lnTo>
                <a:lnTo>
                  <a:pt x="1325325" y="1466186"/>
                </a:lnTo>
                <a:lnTo>
                  <a:pt x="1296720" y="1446897"/>
                </a:lnTo>
                <a:lnTo>
                  <a:pt x="1261694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349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94" y="16875"/>
                </a:lnTo>
                <a:lnTo>
                  <a:pt x="2680157" y="54000"/>
                </a:lnTo>
                <a:lnTo>
                  <a:pt x="2691969" y="91125"/>
                </a:lnTo>
                <a:lnTo>
                  <a:pt x="2693657" y="108000"/>
                </a:lnTo>
                <a:lnTo>
                  <a:pt x="2693682" y="826103"/>
                </a:lnTo>
                <a:lnTo>
                  <a:pt x="2693855" y="1194858"/>
                </a:lnTo>
                <a:lnTo>
                  <a:pt x="2694327" y="1330716"/>
                </a:lnTo>
                <a:lnTo>
                  <a:pt x="2695244" y="1350124"/>
                </a:lnTo>
                <a:lnTo>
                  <a:pt x="2689089" y="1385156"/>
                </a:lnTo>
                <a:lnTo>
                  <a:pt x="2670271" y="1413760"/>
                </a:lnTo>
                <a:lnTo>
                  <a:pt x="2641836" y="1433045"/>
                </a:lnTo>
                <a:lnTo>
                  <a:pt x="2606827" y="1440116"/>
                </a:lnTo>
                <a:lnTo>
                  <a:pt x="1449489" y="1439824"/>
                </a:lnTo>
                <a:lnTo>
                  <a:pt x="1414457" y="1446897"/>
                </a:lnTo>
                <a:lnTo>
                  <a:pt x="1385852" y="1466186"/>
                </a:lnTo>
                <a:lnTo>
                  <a:pt x="1366568" y="1494795"/>
                </a:lnTo>
                <a:lnTo>
                  <a:pt x="1359496" y="1529829"/>
                </a:lnTo>
                <a:lnTo>
                  <a:pt x="1360335" y="1529829"/>
                </a:lnTo>
                <a:lnTo>
                  <a:pt x="1353263" y="1494795"/>
                </a:lnTo>
                <a:lnTo>
                  <a:pt x="1333979" y="1466186"/>
                </a:lnTo>
                <a:lnTo>
                  <a:pt x="1305374" y="1446897"/>
                </a:lnTo>
                <a:lnTo>
                  <a:pt x="1270342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57679" y="5159187"/>
            <a:ext cx="1924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0365" y="5556707"/>
            <a:ext cx="2340610" cy="393700"/>
          </a:xfrm>
          <a:custGeom>
            <a:avLst/>
            <a:gdLst/>
            <a:ahLst/>
            <a:cxnLst/>
            <a:rect l="l" t="t" r="r" b="b"/>
            <a:pathLst>
              <a:path w="2340610" h="393700">
                <a:moveTo>
                  <a:pt x="2267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1449"/>
                </a:lnTo>
                <a:lnTo>
                  <a:pt x="5680" y="349406"/>
                </a:lnTo>
                <a:lnTo>
                  <a:pt x="21148" y="372303"/>
                </a:lnTo>
                <a:lnTo>
                  <a:pt x="44041" y="387775"/>
                </a:lnTo>
                <a:lnTo>
                  <a:pt x="71996" y="393458"/>
                </a:lnTo>
                <a:lnTo>
                  <a:pt x="2267991" y="393458"/>
                </a:lnTo>
                <a:lnTo>
                  <a:pt x="2295953" y="387775"/>
                </a:lnTo>
                <a:lnTo>
                  <a:pt x="2318850" y="372303"/>
                </a:lnTo>
                <a:lnTo>
                  <a:pt x="2334319" y="349406"/>
                </a:lnTo>
                <a:lnTo>
                  <a:pt x="2340000" y="321449"/>
                </a:lnTo>
                <a:lnTo>
                  <a:pt x="2340000" y="72008"/>
                </a:lnTo>
                <a:lnTo>
                  <a:pt x="2334319" y="44051"/>
                </a:lnTo>
                <a:lnTo>
                  <a:pt x="2318850" y="21155"/>
                </a:lnTo>
                <a:lnTo>
                  <a:pt x="2295953" y="5682"/>
                </a:lnTo>
                <a:lnTo>
                  <a:pt x="226799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93524" y="5668045"/>
            <a:ext cx="1448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 l’outil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PESTEL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2304008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09691" y="5159187"/>
            <a:ext cx="1882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0471" y="5556707"/>
            <a:ext cx="2592070" cy="393700"/>
          </a:xfrm>
          <a:custGeom>
            <a:avLst/>
            <a:gdLst/>
            <a:ahLst/>
            <a:cxnLst/>
            <a:rect l="l" t="t" r="r" b="b"/>
            <a:pathLst>
              <a:path w="2592070" h="393700">
                <a:moveTo>
                  <a:pt x="2513457" y="0"/>
                </a:moveTo>
                <a:lnTo>
                  <a:pt x="78549" y="0"/>
                </a:lnTo>
                <a:lnTo>
                  <a:pt x="48048" y="5682"/>
                </a:lnTo>
                <a:lnTo>
                  <a:pt x="23072" y="21155"/>
                </a:lnTo>
                <a:lnTo>
                  <a:pt x="6197" y="44051"/>
                </a:lnTo>
                <a:lnTo>
                  <a:pt x="0" y="72008"/>
                </a:lnTo>
                <a:lnTo>
                  <a:pt x="0" y="321449"/>
                </a:lnTo>
                <a:lnTo>
                  <a:pt x="6197" y="349406"/>
                </a:lnTo>
                <a:lnTo>
                  <a:pt x="23072" y="372303"/>
                </a:lnTo>
                <a:lnTo>
                  <a:pt x="48048" y="387775"/>
                </a:lnTo>
                <a:lnTo>
                  <a:pt x="78549" y="393458"/>
                </a:lnTo>
                <a:lnTo>
                  <a:pt x="2513457" y="393458"/>
                </a:lnTo>
                <a:lnTo>
                  <a:pt x="2543955" y="387775"/>
                </a:lnTo>
                <a:lnTo>
                  <a:pt x="2568927" y="372303"/>
                </a:lnTo>
                <a:lnTo>
                  <a:pt x="2585798" y="349406"/>
                </a:lnTo>
                <a:lnTo>
                  <a:pt x="2591993" y="321449"/>
                </a:lnTo>
                <a:lnTo>
                  <a:pt x="2591993" y="72008"/>
                </a:lnTo>
                <a:lnTo>
                  <a:pt x="2585798" y="44051"/>
                </a:lnTo>
                <a:lnTo>
                  <a:pt x="2568927" y="21155"/>
                </a:lnTo>
                <a:lnTo>
                  <a:pt x="2543955" y="5682"/>
                </a:lnTo>
                <a:lnTo>
                  <a:pt x="25134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95951" y="5599465"/>
            <a:ext cx="2315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1355" marR="5080" indent="-66929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5 forces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+ 1  de Michael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Porter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27045" y="3955522"/>
            <a:ext cx="4177665" cy="603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36737" y="4695679"/>
            <a:ext cx="1959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5689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68470" y="4685347"/>
            <a:ext cx="2376170" cy="360045"/>
          </a:xfrm>
          <a:custGeom>
            <a:avLst/>
            <a:gdLst/>
            <a:ahLst/>
            <a:cxnLst/>
            <a:rect l="l" t="t" r="r" b="b"/>
            <a:pathLst>
              <a:path w="2376170" h="360045">
                <a:moveTo>
                  <a:pt x="2304008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304008" y="360006"/>
                </a:lnTo>
                <a:lnTo>
                  <a:pt x="2331961" y="355348"/>
                </a:lnTo>
                <a:lnTo>
                  <a:pt x="2354849" y="342663"/>
                </a:lnTo>
                <a:lnTo>
                  <a:pt x="2370313" y="323889"/>
                </a:lnTo>
                <a:lnTo>
                  <a:pt x="2375992" y="300964"/>
                </a:lnTo>
                <a:lnTo>
                  <a:pt x="2375992" y="59042"/>
                </a:lnTo>
                <a:lnTo>
                  <a:pt x="2370313" y="36117"/>
                </a:lnTo>
                <a:lnTo>
                  <a:pt x="2354849" y="17343"/>
                </a:lnTo>
                <a:lnTo>
                  <a:pt x="2331961" y="4658"/>
                </a:lnTo>
                <a:lnTo>
                  <a:pt x="230400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561011" y="4695679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par DAS de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00091" y="5998121"/>
            <a:ext cx="8470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P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olitique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conomique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ocio-culturel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echnologique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égal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9035" y="5998121"/>
            <a:ext cx="21304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Intensité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concurrentielle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fournisseurs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Produits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substitution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Entrants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potentiels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• + 1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l’État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6737" y="6977918"/>
            <a:ext cx="21996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couplée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avec opportunités et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78918" y="6977918"/>
            <a:ext cx="2355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 faut montrer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l’influence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chaque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l’entreprise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étudiée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k object 16">
            <a:extLst>
              <a:ext uri="{FF2B5EF4-FFF2-40B4-BE49-F238E27FC236}">
                <a16:creationId xmlns:a16="http://schemas.microsoft.com/office/drawing/2014/main" id="{F42CBD62-6B8F-3148-9A35-E9DEE48C420A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17">
            <a:extLst>
              <a:ext uri="{FF2B5EF4-FFF2-40B4-BE49-F238E27FC236}">
                <a16:creationId xmlns:a16="http://schemas.microsoft.com/office/drawing/2014/main" id="{ABCA8263-8B3D-0B4C-9066-CC3839B1C6E8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075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6472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94179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11133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87" y="16875"/>
                </a:lnTo>
                <a:lnTo>
                  <a:pt x="2680146" y="54000"/>
                </a:lnTo>
                <a:lnTo>
                  <a:pt x="2691957" y="91125"/>
                </a:lnTo>
                <a:lnTo>
                  <a:pt x="2693644" y="108000"/>
                </a:lnTo>
                <a:lnTo>
                  <a:pt x="2693669" y="826103"/>
                </a:lnTo>
                <a:lnTo>
                  <a:pt x="2693843" y="1194858"/>
                </a:lnTo>
                <a:lnTo>
                  <a:pt x="2694314" y="1330716"/>
                </a:lnTo>
                <a:lnTo>
                  <a:pt x="2695232" y="1350124"/>
                </a:lnTo>
                <a:lnTo>
                  <a:pt x="2689078" y="1385156"/>
                </a:lnTo>
                <a:lnTo>
                  <a:pt x="2670265" y="1413760"/>
                </a:lnTo>
                <a:lnTo>
                  <a:pt x="2641834" y="1433045"/>
                </a:lnTo>
                <a:lnTo>
                  <a:pt x="2606827" y="1440116"/>
                </a:lnTo>
                <a:lnTo>
                  <a:pt x="1440840" y="1439824"/>
                </a:lnTo>
                <a:lnTo>
                  <a:pt x="1405806" y="1446897"/>
                </a:lnTo>
                <a:lnTo>
                  <a:pt x="1377197" y="1466186"/>
                </a:lnTo>
                <a:lnTo>
                  <a:pt x="1357908" y="1494795"/>
                </a:lnTo>
                <a:lnTo>
                  <a:pt x="1350835" y="1529829"/>
                </a:lnTo>
                <a:lnTo>
                  <a:pt x="1351686" y="1529829"/>
                </a:lnTo>
                <a:lnTo>
                  <a:pt x="1344613" y="1494795"/>
                </a:lnTo>
                <a:lnTo>
                  <a:pt x="1325325" y="1466186"/>
                </a:lnTo>
                <a:lnTo>
                  <a:pt x="1296720" y="1446897"/>
                </a:lnTo>
                <a:lnTo>
                  <a:pt x="1261694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349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94" y="16875"/>
                </a:lnTo>
                <a:lnTo>
                  <a:pt x="2680157" y="54000"/>
                </a:lnTo>
                <a:lnTo>
                  <a:pt x="2691969" y="91125"/>
                </a:lnTo>
                <a:lnTo>
                  <a:pt x="2693657" y="108000"/>
                </a:lnTo>
                <a:lnTo>
                  <a:pt x="2693682" y="826103"/>
                </a:lnTo>
                <a:lnTo>
                  <a:pt x="2693855" y="1194858"/>
                </a:lnTo>
                <a:lnTo>
                  <a:pt x="2694327" y="1330716"/>
                </a:lnTo>
                <a:lnTo>
                  <a:pt x="2695244" y="1350124"/>
                </a:lnTo>
                <a:lnTo>
                  <a:pt x="2689089" y="1385156"/>
                </a:lnTo>
                <a:lnTo>
                  <a:pt x="2670271" y="1413760"/>
                </a:lnTo>
                <a:lnTo>
                  <a:pt x="2641836" y="1433045"/>
                </a:lnTo>
                <a:lnTo>
                  <a:pt x="2606827" y="1440116"/>
                </a:lnTo>
                <a:lnTo>
                  <a:pt x="1449489" y="1439824"/>
                </a:lnTo>
                <a:lnTo>
                  <a:pt x="1414457" y="1446897"/>
                </a:lnTo>
                <a:lnTo>
                  <a:pt x="1385852" y="1466186"/>
                </a:lnTo>
                <a:lnTo>
                  <a:pt x="1366568" y="1494795"/>
                </a:lnTo>
                <a:lnTo>
                  <a:pt x="1359496" y="1529829"/>
                </a:lnTo>
                <a:lnTo>
                  <a:pt x="1360335" y="1529829"/>
                </a:lnTo>
                <a:lnTo>
                  <a:pt x="1353263" y="1494795"/>
                </a:lnTo>
                <a:lnTo>
                  <a:pt x="1333979" y="1466186"/>
                </a:lnTo>
                <a:lnTo>
                  <a:pt x="1305374" y="1446897"/>
                </a:lnTo>
                <a:lnTo>
                  <a:pt x="1270342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57679" y="5159187"/>
            <a:ext cx="1924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0365" y="5556707"/>
            <a:ext cx="2340610" cy="393700"/>
          </a:xfrm>
          <a:custGeom>
            <a:avLst/>
            <a:gdLst/>
            <a:ahLst/>
            <a:cxnLst/>
            <a:rect l="l" t="t" r="r" b="b"/>
            <a:pathLst>
              <a:path w="2340610" h="393700">
                <a:moveTo>
                  <a:pt x="2267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1449"/>
                </a:lnTo>
                <a:lnTo>
                  <a:pt x="5680" y="349406"/>
                </a:lnTo>
                <a:lnTo>
                  <a:pt x="21148" y="372303"/>
                </a:lnTo>
                <a:lnTo>
                  <a:pt x="44041" y="387775"/>
                </a:lnTo>
                <a:lnTo>
                  <a:pt x="71996" y="393458"/>
                </a:lnTo>
                <a:lnTo>
                  <a:pt x="2267991" y="393458"/>
                </a:lnTo>
                <a:lnTo>
                  <a:pt x="2295953" y="387775"/>
                </a:lnTo>
                <a:lnTo>
                  <a:pt x="2318850" y="372303"/>
                </a:lnTo>
                <a:lnTo>
                  <a:pt x="2334319" y="349406"/>
                </a:lnTo>
                <a:lnTo>
                  <a:pt x="2340000" y="321449"/>
                </a:lnTo>
                <a:lnTo>
                  <a:pt x="2340000" y="72008"/>
                </a:lnTo>
                <a:lnTo>
                  <a:pt x="2334319" y="44051"/>
                </a:lnTo>
                <a:lnTo>
                  <a:pt x="2318850" y="21155"/>
                </a:lnTo>
                <a:lnTo>
                  <a:pt x="2295953" y="5682"/>
                </a:lnTo>
                <a:lnTo>
                  <a:pt x="226799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93524" y="5668045"/>
            <a:ext cx="1448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 l’outil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PESTEL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2304008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09691" y="5159187"/>
            <a:ext cx="1882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0471" y="5556707"/>
            <a:ext cx="2592070" cy="393700"/>
          </a:xfrm>
          <a:custGeom>
            <a:avLst/>
            <a:gdLst/>
            <a:ahLst/>
            <a:cxnLst/>
            <a:rect l="l" t="t" r="r" b="b"/>
            <a:pathLst>
              <a:path w="2592070" h="393700">
                <a:moveTo>
                  <a:pt x="2513457" y="0"/>
                </a:moveTo>
                <a:lnTo>
                  <a:pt x="78549" y="0"/>
                </a:lnTo>
                <a:lnTo>
                  <a:pt x="48048" y="5682"/>
                </a:lnTo>
                <a:lnTo>
                  <a:pt x="23072" y="21155"/>
                </a:lnTo>
                <a:lnTo>
                  <a:pt x="6197" y="44051"/>
                </a:lnTo>
                <a:lnTo>
                  <a:pt x="0" y="72008"/>
                </a:lnTo>
                <a:lnTo>
                  <a:pt x="0" y="321449"/>
                </a:lnTo>
                <a:lnTo>
                  <a:pt x="6197" y="349406"/>
                </a:lnTo>
                <a:lnTo>
                  <a:pt x="23072" y="372303"/>
                </a:lnTo>
                <a:lnTo>
                  <a:pt x="48048" y="387775"/>
                </a:lnTo>
                <a:lnTo>
                  <a:pt x="78549" y="393458"/>
                </a:lnTo>
                <a:lnTo>
                  <a:pt x="2513457" y="393458"/>
                </a:lnTo>
                <a:lnTo>
                  <a:pt x="2543955" y="387775"/>
                </a:lnTo>
                <a:lnTo>
                  <a:pt x="2568927" y="372303"/>
                </a:lnTo>
                <a:lnTo>
                  <a:pt x="2585798" y="349406"/>
                </a:lnTo>
                <a:lnTo>
                  <a:pt x="2591993" y="321449"/>
                </a:lnTo>
                <a:lnTo>
                  <a:pt x="2591993" y="72008"/>
                </a:lnTo>
                <a:lnTo>
                  <a:pt x="2585798" y="44051"/>
                </a:lnTo>
                <a:lnTo>
                  <a:pt x="2568927" y="21155"/>
                </a:lnTo>
                <a:lnTo>
                  <a:pt x="2543955" y="5682"/>
                </a:lnTo>
                <a:lnTo>
                  <a:pt x="25134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95951" y="5599465"/>
            <a:ext cx="2315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1355" marR="5080" indent="-66929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5 forces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+ 1  de Michael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Porter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27045" y="3955522"/>
            <a:ext cx="4177665" cy="603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36737" y="4695679"/>
            <a:ext cx="1959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5689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68470" y="4685347"/>
            <a:ext cx="2376170" cy="360045"/>
          </a:xfrm>
          <a:custGeom>
            <a:avLst/>
            <a:gdLst/>
            <a:ahLst/>
            <a:cxnLst/>
            <a:rect l="l" t="t" r="r" b="b"/>
            <a:pathLst>
              <a:path w="2376170" h="360045">
                <a:moveTo>
                  <a:pt x="2304008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304008" y="360006"/>
                </a:lnTo>
                <a:lnTo>
                  <a:pt x="2331961" y="355348"/>
                </a:lnTo>
                <a:lnTo>
                  <a:pt x="2354849" y="342663"/>
                </a:lnTo>
                <a:lnTo>
                  <a:pt x="2370313" y="323889"/>
                </a:lnTo>
                <a:lnTo>
                  <a:pt x="2375992" y="300964"/>
                </a:lnTo>
                <a:lnTo>
                  <a:pt x="2375992" y="59042"/>
                </a:lnTo>
                <a:lnTo>
                  <a:pt x="2370313" y="36117"/>
                </a:lnTo>
                <a:lnTo>
                  <a:pt x="2354849" y="17343"/>
                </a:lnTo>
                <a:lnTo>
                  <a:pt x="2331961" y="4658"/>
                </a:lnTo>
                <a:lnTo>
                  <a:pt x="230400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561011" y="4695679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par DAS de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00091" y="5998121"/>
            <a:ext cx="8470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P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olitique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conomique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ocio-culturel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echnologique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égal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9035" y="5998121"/>
            <a:ext cx="21304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Intensité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concurrentielle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fournisseurs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Produits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substitution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Entrants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potentiels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• + 1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l’État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6737" y="6977918"/>
            <a:ext cx="21996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couplée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avec opportunités et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78918" y="6977918"/>
            <a:ext cx="2355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 faut montrer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l’influence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chaque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l’entreprise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étudiée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7369" y="7750061"/>
            <a:ext cx="2622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interne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64073" y="772256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27045" y="771965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bk object 16">
            <a:extLst>
              <a:ext uri="{FF2B5EF4-FFF2-40B4-BE49-F238E27FC236}">
                <a16:creationId xmlns:a16="http://schemas.microsoft.com/office/drawing/2014/main" id="{1C12C517-46B0-F247-8D7D-FC6C0912AB9C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17">
            <a:extLst>
              <a:ext uri="{FF2B5EF4-FFF2-40B4-BE49-F238E27FC236}">
                <a16:creationId xmlns:a16="http://schemas.microsoft.com/office/drawing/2014/main" id="{9B13B920-5569-C844-A5E9-522B3ED0B594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075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6472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94179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11133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87" y="16875"/>
                </a:lnTo>
                <a:lnTo>
                  <a:pt x="2680146" y="54000"/>
                </a:lnTo>
                <a:lnTo>
                  <a:pt x="2691957" y="91125"/>
                </a:lnTo>
                <a:lnTo>
                  <a:pt x="2693644" y="108000"/>
                </a:lnTo>
                <a:lnTo>
                  <a:pt x="2693669" y="826103"/>
                </a:lnTo>
                <a:lnTo>
                  <a:pt x="2693843" y="1194858"/>
                </a:lnTo>
                <a:lnTo>
                  <a:pt x="2694314" y="1330716"/>
                </a:lnTo>
                <a:lnTo>
                  <a:pt x="2695232" y="1350124"/>
                </a:lnTo>
                <a:lnTo>
                  <a:pt x="2689078" y="1385156"/>
                </a:lnTo>
                <a:lnTo>
                  <a:pt x="2670265" y="1413760"/>
                </a:lnTo>
                <a:lnTo>
                  <a:pt x="2641834" y="1433045"/>
                </a:lnTo>
                <a:lnTo>
                  <a:pt x="2606827" y="1440116"/>
                </a:lnTo>
                <a:lnTo>
                  <a:pt x="1440840" y="1439824"/>
                </a:lnTo>
                <a:lnTo>
                  <a:pt x="1405806" y="1446897"/>
                </a:lnTo>
                <a:lnTo>
                  <a:pt x="1377197" y="1466186"/>
                </a:lnTo>
                <a:lnTo>
                  <a:pt x="1357908" y="1494795"/>
                </a:lnTo>
                <a:lnTo>
                  <a:pt x="1350835" y="1529829"/>
                </a:lnTo>
                <a:lnTo>
                  <a:pt x="1351686" y="1529829"/>
                </a:lnTo>
                <a:lnTo>
                  <a:pt x="1344613" y="1494795"/>
                </a:lnTo>
                <a:lnTo>
                  <a:pt x="1325325" y="1466186"/>
                </a:lnTo>
                <a:lnTo>
                  <a:pt x="1296720" y="1446897"/>
                </a:lnTo>
                <a:lnTo>
                  <a:pt x="1261694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349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94" y="16875"/>
                </a:lnTo>
                <a:lnTo>
                  <a:pt x="2680157" y="54000"/>
                </a:lnTo>
                <a:lnTo>
                  <a:pt x="2691969" y="91125"/>
                </a:lnTo>
                <a:lnTo>
                  <a:pt x="2693657" y="108000"/>
                </a:lnTo>
                <a:lnTo>
                  <a:pt x="2693682" y="826103"/>
                </a:lnTo>
                <a:lnTo>
                  <a:pt x="2693855" y="1194858"/>
                </a:lnTo>
                <a:lnTo>
                  <a:pt x="2694327" y="1330716"/>
                </a:lnTo>
                <a:lnTo>
                  <a:pt x="2695244" y="1350124"/>
                </a:lnTo>
                <a:lnTo>
                  <a:pt x="2689089" y="1385156"/>
                </a:lnTo>
                <a:lnTo>
                  <a:pt x="2670271" y="1413760"/>
                </a:lnTo>
                <a:lnTo>
                  <a:pt x="2641836" y="1433045"/>
                </a:lnTo>
                <a:lnTo>
                  <a:pt x="2606827" y="1440116"/>
                </a:lnTo>
                <a:lnTo>
                  <a:pt x="1449489" y="1439824"/>
                </a:lnTo>
                <a:lnTo>
                  <a:pt x="1414457" y="1446897"/>
                </a:lnTo>
                <a:lnTo>
                  <a:pt x="1385852" y="1466186"/>
                </a:lnTo>
                <a:lnTo>
                  <a:pt x="1366568" y="1494795"/>
                </a:lnTo>
                <a:lnTo>
                  <a:pt x="1359496" y="1529829"/>
                </a:lnTo>
                <a:lnTo>
                  <a:pt x="1360335" y="1529829"/>
                </a:lnTo>
                <a:lnTo>
                  <a:pt x="1353263" y="1494795"/>
                </a:lnTo>
                <a:lnTo>
                  <a:pt x="1333979" y="1466186"/>
                </a:lnTo>
                <a:lnTo>
                  <a:pt x="1305374" y="1446897"/>
                </a:lnTo>
                <a:lnTo>
                  <a:pt x="1270342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57679" y="5159187"/>
            <a:ext cx="1924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0365" y="5556707"/>
            <a:ext cx="2340610" cy="393700"/>
          </a:xfrm>
          <a:custGeom>
            <a:avLst/>
            <a:gdLst/>
            <a:ahLst/>
            <a:cxnLst/>
            <a:rect l="l" t="t" r="r" b="b"/>
            <a:pathLst>
              <a:path w="2340610" h="393700">
                <a:moveTo>
                  <a:pt x="2267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1449"/>
                </a:lnTo>
                <a:lnTo>
                  <a:pt x="5680" y="349406"/>
                </a:lnTo>
                <a:lnTo>
                  <a:pt x="21148" y="372303"/>
                </a:lnTo>
                <a:lnTo>
                  <a:pt x="44041" y="387775"/>
                </a:lnTo>
                <a:lnTo>
                  <a:pt x="71996" y="393458"/>
                </a:lnTo>
                <a:lnTo>
                  <a:pt x="2267991" y="393458"/>
                </a:lnTo>
                <a:lnTo>
                  <a:pt x="2295953" y="387775"/>
                </a:lnTo>
                <a:lnTo>
                  <a:pt x="2318850" y="372303"/>
                </a:lnTo>
                <a:lnTo>
                  <a:pt x="2334319" y="349406"/>
                </a:lnTo>
                <a:lnTo>
                  <a:pt x="2340000" y="321449"/>
                </a:lnTo>
                <a:lnTo>
                  <a:pt x="2340000" y="72008"/>
                </a:lnTo>
                <a:lnTo>
                  <a:pt x="2334319" y="44051"/>
                </a:lnTo>
                <a:lnTo>
                  <a:pt x="2318850" y="21155"/>
                </a:lnTo>
                <a:lnTo>
                  <a:pt x="2295953" y="5682"/>
                </a:lnTo>
                <a:lnTo>
                  <a:pt x="226799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93524" y="5668045"/>
            <a:ext cx="1448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 l’outil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PESTEL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2304008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09691" y="5159187"/>
            <a:ext cx="1882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0471" y="5556707"/>
            <a:ext cx="2592070" cy="393700"/>
          </a:xfrm>
          <a:custGeom>
            <a:avLst/>
            <a:gdLst/>
            <a:ahLst/>
            <a:cxnLst/>
            <a:rect l="l" t="t" r="r" b="b"/>
            <a:pathLst>
              <a:path w="2592070" h="393700">
                <a:moveTo>
                  <a:pt x="2513457" y="0"/>
                </a:moveTo>
                <a:lnTo>
                  <a:pt x="78549" y="0"/>
                </a:lnTo>
                <a:lnTo>
                  <a:pt x="48048" y="5682"/>
                </a:lnTo>
                <a:lnTo>
                  <a:pt x="23072" y="21155"/>
                </a:lnTo>
                <a:lnTo>
                  <a:pt x="6197" y="44051"/>
                </a:lnTo>
                <a:lnTo>
                  <a:pt x="0" y="72008"/>
                </a:lnTo>
                <a:lnTo>
                  <a:pt x="0" y="321449"/>
                </a:lnTo>
                <a:lnTo>
                  <a:pt x="6197" y="349406"/>
                </a:lnTo>
                <a:lnTo>
                  <a:pt x="23072" y="372303"/>
                </a:lnTo>
                <a:lnTo>
                  <a:pt x="48048" y="387775"/>
                </a:lnTo>
                <a:lnTo>
                  <a:pt x="78549" y="393458"/>
                </a:lnTo>
                <a:lnTo>
                  <a:pt x="2513457" y="393458"/>
                </a:lnTo>
                <a:lnTo>
                  <a:pt x="2543955" y="387775"/>
                </a:lnTo>
                <a:lnTo>
                  <a:pt x="2568927" y="372303"/>
                </a:lnTo>
                <a:lnTo>
                  <a:pt x="2585798" y="349406"/>
                </a:lnTo>
                <a:lnTo>
                  <a:pt x="2591993" y="321449"/>
                </a:lnTo>
                <a:lnTo>
                  <a:pt x="2591993" y="72008"/>
                </a:lnTo>
                <a:lnTo>
                  <a:pt x="2585798" y="44051"/>
                </a:lnTo>
                <a:lnTo>
                  <a:pt x="2568927" y="21155"/>
                </a:lnTo>
                <a:lnTo>
                  <a:pt x="2543955" y="5682"/>
                </a:lnTo>
                <a:lnTo>
                  <a:pt x="25134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95951" y="5599465"/>
            <a:ext cx="2315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1355" marR="5080" indent="-66929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5 forces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+ 1  de Michael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Porter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27045" y="3955522"/>
            <a:ext cx="4177665" cy="603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36737" y="4695679"/>
            <a:ext cx="1959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5689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68470" y="4685347"/>
            <a:ext cx="2376170" cy="360045"/>
          </a:xfrm>
          <a:custGeom>
            <a:avLst/>
            <a:gdLst/>
            <a:ahLst/>
            <a:cxnLst/>
            <a:rect l="l" t="t" r="r" b="b"/>
            <a:pathLst>
              <a:path w="2376170" h="360045">
                <a:moveTo>
                  <a:pt x="2304008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304008" y="360006"/>
                </a:lnTo>
                <a:lnTo>
                  <a:pt x="2331961" y="355348"/>
                </a:lnTo>
                <a:lnTo>
                  <a:pt x="2354849" y="342663"/>
                </a:lnTo>
                <a:lnTo>
                  <a:pt x="2370313" y="323889"/>
                </a:lnTo>
                <a:lnTo>
                  <a:pt x="2375992" y="300964"/>
                </a:lnTo>
                <a:lnTo>
                  <a:pt x="2375992" y="59042"/>
                </a:lnTo>
                <a:lnTo>
                  <a:pt x="2370313" y="36117"/>
                </a:lnTo>
                <a:lnTo>
                  <a:pt x="2354849" y="17343"/>
                </a:lnTo>
                <a:lnTo>
                  <a:pt x="2331961" y="4658"/>
                </a:lnTo>
                <a:lnTo>
                  <a:pt x="230400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561011" y="4695679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par DAS de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00091" y="5998121"/>
            <a:ext cx="8470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P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olitique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conomique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ocio-culturel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echnologique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égal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9035" y="5998121"/>
            <a:ext cx="21304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Intensité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concurrentielle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fournisseurs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Produits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substitution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Entrants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potentiels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• + 1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l’État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6737" y="6977918"/>
            <a:ext cx="21996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couplée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avec opportunités et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78918" y="6977918"/>
            <a:ext cx="2355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 faut montrer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l’influence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chaque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l’entreprise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étudiée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7369" y="7750061"/>
            <a:ext cx="2622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interne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64073" y="772256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27045" y="771965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64070" y="8104163"/>
            <a:ext cx="6300470" cy="288290"/>
          </a:xfrm>
          <a:custGeom>
            <a:avLst/>
            <a:gdLst/>
            <a:ahLst/>
            <a:cxnLst/>
            <a:rect l="l" t="t" r="r" b="b"/>
            <a:pathLst>
              <a:path w="6300470" h="288290">
                <a:moveTo>
                  <a:pt x="6227610" y="0"/>
                </a:moveTo>
                <a:lnTo>
                  <a:pt x="72390" y="0"/>
                </a:lnTo>
                <a:lnTo>
                  <a:pt x="44282" y="5680"/>
                </a:lnTo>
                <a:lnTo>
                  <a:pt x="21264" y="21148"/>
                </a:lnTo>
                <a:lnTo>
                  <a:pt x="5712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712" y="243956"/>
                </a:lnTo>
                <a:lnTo>
                  <a:pt x="21264" y="266849"/>
                </a:lnTo>
                <a:lnTo>
                  <a:pt x="44282" y="282317"/>
                </a:lnTo>
                <a:lnTo>
                  <a:pt x="72390" y="287997"/>
                </a:lnTo>
                <a:lnTo>
                  <a:pt x="6227610" y="287997"/>
                </a:lnTo>
                <a:lnTo>
                  <a:pt x="6255717" y="282317"/>
                </a:lnTo>
                <a:lnTo>
                  <a:pt x="6278735" y="266849"/>
                </a:lnTo>
                <a:lnTo>
                  <a:pt x="6294288" y="243956"/>
                </a:lnTo>
                <a:lnTo>
                  <a:pt x="6300000" y="216001"/>
                </a:lnTo>
                <a:lnTo>
                  <a:pt x="6300000" y="71996"/>
                </a:lnTo>
                <a:lnTo>
                  <a:pt x="6294288" y="44041"/>
                </a:lnTo>
                <a:lnTo>
                  <a:pt x="6278735" y="21148"/>
                </a:lnTo>
                <a:lnTo>
                  <a:pt x="6255717" y="5680"/>
                </a:lnTo>
                <a:lnTo>
                  <a:pt x="622761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468069" y="8142578"/>
            <a:ext cx="208661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interne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k object 16">
            <a:extLst>
              <a:ext uri="{FF2B5EF4-FFF2-40B4-BE49-F238E27FC236}">
                <a16:creationId xmlns:a16="http://schemas.microsoft.com/office/drawing/2014/main" id="{5C320BDF-C28C-994D-B122-34471F2822B5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17">
            <a:extLst>
              <a:ext uri="{FF2B5EF4-FFF2-40B4-BE49-F238E27FC236}">
                <a16:creationId xmlns:a16="http://schemas.microsoft.com/office/drawing/2014/main" id="{A65F1416-E0F0-6E42-9E27-14792E63C394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075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6472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94179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11133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87" y="16875"/>
                </a:lnTo>
                <a:lnTo>
                  <a:pt x="2680146" y="54000"/>
                </a:lnTo>
                <a:lnTo>
                  <a:pt x="2691957" y="91125"/>
                </a:lnTo>
                <a:lnTo>
                  <a:pt x="2693644" y="108000"/>
                </a:lnTo>
                <a:lnTo>
                  <a:pt x="2693669" y="826103"/>
                </a:lnTo>
                <a:lnTo>
                  <a:pt x="2693843" y="1194858"/>
                </a:lnTo>
                <a:lnTo>
                  <a:pt x="2694314" y="1330716"/>
                </a:lnTo>
                <a:lnTo>
                  <a:pt x="2695232" y="1350124"/>
                </a:lnTo>
                <a:lnTo>
                  <a:pt x="2689078" y="1385156"/>
                </a:lnTo>
                <a:lnTo>
                  <a:pt x="2670265" y="1413760"/>
                </a:lnTo>
                <a:lnTo>
                  <a:pt x="2641834" y="1433045"/>
                </a:lnTo>
                <a:lnTo>
                  <a:pt x="2606827" y="1440116"/>
                </a:lnTo>
                <a:lnTo>
                  <a:pt x="1440840" y="1439824"/>
                </a:lnTo>
                <a:lnTo>
                  <a:pt x="1405806" y="1446897"/>
                </a:lnTo>
                <a:lnTo>
                  <a:pt x="1377197" y="1466186"/>
                </a:lnTo>
                <a:lnTo>
                  <a:pt x="1357908" y="1494795"/>
                </a:lnTo>
                <a:lnTo>
                  <a:pt x="1350835" y="1529829"/>
                </a:lnTo>
                <a:lnTo>
                  <a:pt x="1351686" y="1529829"/>
                </a:lnTo>
                <a:lnTo>
                  <a:pt x="1344613" y="1494795"/>
                </a:lnTo>
                <a:lnTo>
                  <a:pt x="1325325" y="1466186"/>
                </a:lnTo>
                <a:lnTo>
                  <a:pt x="1296720" y="1446897"/>
                </a:lnTo>
                <a:lnTo>
                  <a:pt x="1261694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349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94" y="16875"/>
                </a:lnTo>
                <a:lnTo>
                  <a:pt x="2680157" y="54000"/>
                </a:lnTo>
                <a:lnTo>
                  <a:pt x="2691969" y="91125"/>
                </a:lnTo>
                <a:lnTo>
                  <a:pt x="2693657" y="108000"/>
                </a:lnTo>
                <a:lnTo>
                  <a:pt x="2693682" y="826103"/>
                </a:lnTo>
                <a:lnTo>
                  <a:pt x="2693855" y="1194858"/>
                </a:lnTo>
                <a:lnTo>
                  <a:pt x="2694327" y="1330716"/>
                </a:lnTo>
                <a:lnTo>
                  <a:pt x="2695244" y="1350124"/>
                </a:lnTo>
                <a:lnTo>
                  <a:pt x="2689089" y="1385156"/>
                </a:lnTo>
                <a:lnTo>
                  <a:pt x="2670271" y="1413760"/>
                </a:lnTo>
                <a:lnTo>
                  <a:pt x="2641836" y="1433045"/>
                </a:lnTo>
                <a:lnTo>
                  <a:pt x="2606827" y="1440116"/>
                </a:lnTo>
                <a:lnTo>
                  <a:pt x="1449489" y="1439824"/>
                </a:lnTo>
                <a:lnTo>
                  <a:pt x="1414457" y="1446897"/>
                </a:lnTo>
                <a:lnTo>
                  <a:pt x="1385852" y="1466186"/>
                </a:lnTo>
                <a:lnTo>
                  <a:pt x="1366568" y="1494795"/>
                </a:lnTo>
                <a:lnTo>
                  <a:pt x="1359496" y="1529829"/>
                </a:lnTo>
                <a:lnTo>
                  <a:pt x="1360335" y="1529829"/>
                </a:lnTo>
                <a:lnTo>
                  <a:pt x="1353263" y="1494795"/>
                </a:lnTo>
                <a:lnTo>
                  <a:pt x="1333979" y="1466186"/>
                </a:lnTo>
                <a:lnTo>
                  <a:pt x="1305374" y="1446897"/>
                </a:lnTo>
                <a:lnTo>
                  <a:pt x="1270342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57679" y="5159187"/>
            <a:ext cx="1924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0365" y="5556707"/>
            <a:ext cx="2340610" cy="393700"/>
          </a:xfrm>
          <a:custGeom>
            <a:avLst/>
            <a:gdLst/>
            <a:ahLst/>
            <a:cxnLst/>
            <a:rect l="l" t="t" r="r" b="b"/>
            <a:pathLst>
              <a:path w="2340610" h="393700">
                <a:moveTo>
                  <a:pt x="2267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1449"/>
                </a:lnTo>
                <a:lnTo>
                  <a:pt x="5680" y="349406"/>
                </a:lnTo>
                <a:lnTo>
                  <a:pt x="21148" y="372303"/>
                </a:lnTo>
                <a:lnTo>
                  <a:pt x="44041" y="387775"/>
                </a:lnTo>
                <a:lnTo>
                  <a:pt x="71996" y="393458"/>
                </a:lnTo>
                <a:lnTo>
                  <a:pt x="2267991" y="393458"/>
                </a:lnTo>
                <a:lnTo>
                  <a:pt x="2295953" y="387775"/>
                </a:lnTo>
                <a:lnTo>
                  <a:pt x="2318850" y="372303"/>
                </a:lnTo>
                <a:lnTo>
                  <a:pt x="2334319" y="349406"/>
                </a:lnTo>
                <a:lnTo>
                  <a:pt x="2340000" y="321449"/>
                </a:lnTo>
                <a:lnTo>
                  <a:pt x="2340000" y="72008"/>
                </a:lnTo>
                <a:lnTo>
                  <a:pt x="2334319" y="44051"/>
                </a:lnTo>
                <a:lnTo>
                  <a:pt x="2318850" y="21155"/>
                </a:lnTo>
                <a:lnTo>
                  <a:pt x="2295953" y="5682"/>
                </a:lnTo>
                <a:lnTo>
                  <a:pt x="226799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93524" y="5668045"/>
            <a:ext cx="1448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 l’outil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PESTEL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2304008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09691" y="5159187"/>
            <a:ext cx="1882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0471" y="5556707"/>
            <a:ext cx="2592070" cy="393700"/>
          </a:xfrm>
          <a:custGeom>
            <a:avLst/>
            <a:gdLst/>
            <a:ahLst/>
            <a:cxnLst/>
            <a:rect l="l" t="t" r="r" b="b"/>
            <a:pathLst>
              <a:path w="2592070" h="393700">
                <a:moveTo>
                  <a:pt x="2513457" y="0"/>
                </a:moveTo>
                <a:lnTo>
                  <a:pt x="78549" y="0"/>
                </a:lnTo>
                <a:lnTo>
                  <a:pt x="48048" y="5682"/>
                </a:lnTo>
                <a:lnTo>
                  <a:pt x="23072" y="21155"/>
                </a:lnTo>
                <a:lnTo>
                  <a:pt x="6197" y="44051"/>
                </a:lnTo>
                <a:lnTo>
                  <a:pt x="0" y="72008"/>
                </a:lnTo>
                <a:lnTo>
                  <a:pt x="0" y="321449"/>
                </a:lnTo>
                <a:lnTo>
                  <a:pt x="6197" y="349406"/>
                </a:lnTo>
                <a:lnTo>
                  <a:pt x="23072" y="372303"/>
                </a:lnTo>
                <a:lnTo>
                  <a:pt x="48048" y="387775"/>
                </a:lnTo>
                <a:lnTo>
                  <a:pt x="78549" y="393458"/>
                </a:lnTo>
                <a:lnTo>
                  <a:pt x="2513457" y="393458"/>
                </a:lnTo>
                <a:lnTo>
                  <a:pt x="2543955" y="387775"/>
                </a:lnTo>
                <a:lnTo>
                  <a:pt x="2568927" y="372303"/>
                </a:lnTo>
                <a:lnTo>
                  <a:pt x="2585798" y="349406"/>
                </a:lnTo>
                <a:lnTo>
                  <a:pt x="2591993" y="321449"/>
                </a:lnTo>
                <a:lnTo>
                  <a:pt x="2591993" y="72008"/>
                </a:lnTo>
                <a:lnTo>
                  <a:pt x="2585798" y="44051"/>
                </a:lnTo>
                <a:lnTo>
                  <a:pt x="2568927" y="21155"/>
                </a:lnTo>
                <a:lnTo>
                  <a:pt x="2543955" y="5682"/>
                </a:lnTo>
                <a:lnTo>
                  <a:pt x="25134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95951" y="5599465"/>
            <a:ext cx="2315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1355" marR="5080" indent="-66929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5 forces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+ 1  de Michael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Porter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27045" y="3955522"/>
            <a:ext cx="4177665" cy="603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36737" y="4695679"/>
            <a:ext cx="1959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5689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68470" y="4685347"/>
            <a:ext cx="2376170" cy="360045"/>
          </a:xfrm>
          <a:custGeom>
            <a:avLst/>
            <a:gdLst/>
            <a:ahLst/>
            <a:cxnLst/>
            <a:rect l="l" t="t" r="r" b="b"/>
            <a:pathLst>
              <a:path w="2376170" h="360045">
                <a:moveTo>
                  <a:pt x="2304008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304008" y="360006"/>
                </a:lnTo>
                <a:lnTo>
                  <a:pt x="2331961" y="355348"/>
                </a:lnTo>
                <a:lnTo>
                  <a:pt x="2354849" y="342663"/>
                </a:lnTo>
                <a:lnTo>
                  <a:pt x="2370313" y="323889"/>
                </a:lnTo>
                <a:lnTo>
                  <a:pt x="2375992" y="300964"/>
                </a:lnTo>
                <a:lnTo>
                  <a:pt x="2375992" y="59042"/>
                </a:lnTo>
                <a:lnTo>
                  <a:pt x="2370313" y="36117"/>
                </a:lnTo>
                <a:lnTo>
                  <a:pt x="2354849" y="17343"/>
                </a:lnTo>
                <a:lnTo>
                  <a:pt x="2331961" y="4658"/>
                </a:lnTo>
                <a:lnTo>
                  <a:pt x="230400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561011" y="4695679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par DAS de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00091" y="5998121"/>
            <a:ext cx="8470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P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olitique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conomique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ocio-culturel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echnologique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égal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9035" y="5998121"/>
            <a:ext cx="21304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Intensité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concurrentielle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fournisseurs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Produits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substitution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Entrants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potentiels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• + 1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l’État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6737" y="6977918"/>
            <a:ext cx="21996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couplée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avec opportunités et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78918" y="6977918"/>
            <a:ext cx="2355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 faut montrer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l’influence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chaque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l’entreprise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étudiée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244721" y="8315410"/>
            <a:ext cx="0" cy="266065"/>
          </a:xfrm>
          <a:custGeom>
            <a:avLst/>
            <a:gdLst/>
            <a:ahLst/>
            <a:cxnLst/>
            <a:rect l="l" t="t" r="r" b="b"/>
            <a:pathLst>
              <a:path h="266065">
                <a:moveTo>
                  <a:pt x="0" y="0"/>
                </a:moveTo>
                <a:lnTo>
                  <a:pt x="0" y="265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3245" y="8641467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5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0952" y="911810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66728" y="8641467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5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04435" y="911810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57369" y="7750061"/>
            <a:ext cx="2622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interne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64073" y="772256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27045" y="771965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44728" y="8796751"/>
            <a:ext cx="108585" cy="54610"/>
          </a:xfrm>
          <a:custGeom>
            <a:avLst/>
            <a:gdLst/>
            <a:ahLst/>
            <a:cxnLst/>
            <a:rect l="l" t="t" r="r" b="b"/>
            <a:pathLst>
              <a:path w="108584" h="54609">
                <a:moveTo>
                  <a:pt x="108000" y="0"/>
                </a:moveTo>
                <a:lnTo>
                  <a:pt x="0" y="0"/>
                </a:lnTo>
                <a:lnTo>
                  <a:pt x="53987" y="53987"/>
                </a:lnTo>
                <a:lnTo>
                  <a:pt x="10800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4070" y="8570253"/>
            <a:ext cx="1800225" cy="360045"/>
          </a:xfrm>
          <a:custGeom>
            <a:avLst/>
            <a:gdLst/>
            <a:ahLst/>
            <a:cxnLst/>
            <a:rect l="l" t="t" r="r" b="b"/>
            <a:pathLst>
              <a:path w="1800225" h="360045">
                <a:moveTo>
                  <a:pt x="1729473" y="0"/>
                </a:moveTo>
                <a:lnTo>
                  <a:pt x="70535" y="0"/>
                </a:lnTo>
                <a:lnTo>
                  <a:pt x="43146" y="4658"/>
                </a:lnTo>
                <a:lnTo>
                  <a:pt x="20718" y="17343"/>
                </a:lnTo>
                <a:lnTo>
                  <a:pt x="5565" y="36117"/>
                </a:lnTo>
                <a:lnTo>
                  <a:pt x="0" y="59042"/>
                </a:lnTo>
                <a:lnTo>
                  <a:pt x="0" y="300951"/>
                </a:lnTo>
                <a:lnTo>
                  <a:pt x="5565" y="323877"/>
                </a:lnTo>
                <a:lnTo>
                  <a:pt x="20718" y="342650"/>
                </a:lnTo>
                <a:lnTo>
                  <a:pt x="43146" y="355335"/>
                </a:lnTo>
                <a:lnTo>
                  <a:pt x="70535" y="359994"/>
                </a:lnTo>
                <a:lnTo>
                  <a:pt x="1729473" y="359994"/>
                </a:lnTo>
                <a:lnTo>
                  <a:pt x="1756860" y="355335"/>
                </a:lnTo>
                <a:lnTo>
                  <a:pt x="1779284" y="342650"/>
                </a:lnTo>
                <a:lnTo>
                  <a:pt x="1794433" y="323877"/>
                </a:lnTo>
                <a:lnTo>
                  <a:pt x="1799996" y="300951"/>
                </a:lnTo>
                <a:lnTo>
                  <a:pt x="1799996" y="59042"/>
                </a:lnTo>
                <a:lnTo>
                  <a:pt x="1794433" y="36117"/>
                </a:lnTo>
                <a:lnTo>
                  <a:pt x="1779284" y="17343"/>
                </a:lnTo>
                <a:lnTo>
                  <a:pt x="1756860" y="4658"/>
                </a:lnTo>
                <a:lnTo>
                  <a:pt x="17294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76840" y="8580581"/>
            <a:ext cx="1374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0" marR="5080" indent="-34988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ressources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Penrose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44406" y="9211116"/>
            <a:ext cx="62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" marR="5080" indent="-730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Ressources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70419" y="9188262"/>
            <a:ext cx="786130" cy="353695"/>
          </a:xfrm>
          <a:custGeom>
            <a:avLst/>
            <a:gdLst/>
            <a:ahLst/>
            <a:cxnLst/>
            <a:rect l="l" t="t" r="r" b="b"/>
            <a:pathLst>
              <a:path w="786130" h="353695">
                <a:moveTo>
                  <a:pt x="0" y="295656"/>
                </a:moveTo>
                <a:lnTo>
                  <a:pt x="2110" y="318177"/>
                </a:lnTo>
                <a:lnTo>
                  <a:pt x="7858" y="336619"/>
                </a:lnTo>
                <a:lnTo>
                  <a:pt x="16362" y="349080"/>
                </a:lnTo>
                <a:lnTo>
                  <a:pt x="26746" y="353656"/>
                </a:lnTo>
                <a:lnTo>
                  <a:pt x="758901" y="353656"/>
                </a:lnTo>
                <a:lnTo>
                  <a:pt x="769289" y="349080"/>
                </a:lnTo>
                <a:lnTo>
                  <a:pt x="777794" y="336619"/>
                </a:lnTo>
                <a:lnTo>
                  <a:pt x="783538" y="318177"/>
                </a:lnTo>
                <a:lnTo>
                  <a:pt x="785647" y="295656"/>
                </a:lnTo>
                <a:lnTo>
                  <a:pt x="785647" y="58013"/>
                </a:lnTo>
                <a:lnTo>
                  <a:pt x="783538" y="35490"/>
                </a:lnTo>
                <a:lnTo>
                  <a:pt x="777794" y="17043"/>
                </a:lnTo>
                <a:lnTo>
                  <a:pt x="769289" y="4578"/>
                </a:lnTo>
                <a:lnTo>
                  <a:pt x="758901" y="0"/>
                </a:lnTo>
                <a:lnTo>
                  <a:pt x="26746" y="0"/>
                </a:lnTo>
                <a:lnTo>
                  <a:pt x="16362" y="4578"/>
                </a:lnTo>
                <a:lnTo>
                  <a:pt x="7858" y="17043"/>
                </a:lnTo>
                <a:lnTo>
                  <a:pt x="2110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447888" y="9211116"/>
            <a:ext cx="62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Ressources  intangibles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3903" y="9188262"/>
            <a:ext cx="786130" cy="353695"/>
          </a:xfrm>
          <a:custGeom>
            <a:avLst/>
            <a:gdLst/>
            <a:ahLst/>
            <a:cxnLst/>
            <a:rect l="l" t="t" r="r" b="b"/>
            <a:pathLst>
              <a:path w="786130" h="353695">
                <a:moveTo>
                  <a:pt x="0" y="295656"/>
                </a:moveTo>
                <a:lnTo>
                  <a:pt x="2110" y="318177"/>
                </a:lnTo>
                <a:lnTo>
                  <a:pt x="7858" y="336619"/>
                </a:lnTo>
                <a:lnTo>
                  <a:pt x="16362" y="349080"/>
                </a:lnTo>
                <a:lnTo>
                  <a:pt x="26746" y="353656"/>
                </a:lnTo>
                <a:lnTo>
                  <a:pt x="758901" y="353656"/>
                </a:lnTo>
                <a:lnTo>
                  <a:pt x="769289" y="349080"/>
                </a:lnTo>
                <a:lnTo>
                  <a:pt x="777794" y="336619"/>
                </a:lnTo>
                <a:lnTo>
                  <a:pt x="783538" y="318177"/>
                </a:lnTo>
                <a:lnTo>
                  <a:pt x="785647" y="295656"/>
                </a:lnTo>
                <a:lnTo>
                  <a:pt x="785647" y="58013"/>
                </a:lnTo>
                <a:lnTo>
                  <a:pt x="783538" y="35490"/>
                </a:lnTo>
                <a:lnTo>
                  <a:pt x="777794" y="17043"/>
                </a:lnTo>
                <a:lnTo>
                  <a:pt x="769289" y="4578"/>
                </a:lnTo>
                <a:lnTo>
                  <a:pt x="758901" y="0"/>
                </a:lnTo>
                <a:lnTo>
                  <a:pt x="26746" y="0"/>
                </a:lnTo>
                <a:lnTo>
                  <a:pt x="16362" y="4578"/>
                </a:lnTo>
                <a:lnTo>
                  <a:pt x="7858" y="17043"/>
                </a:lnTo>
                <a:lnTo>
                  <a:pt x="2110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4070" y="8104163"/>
            <a:ext cx="6300470" cy="288290"/>
          </a:xfrm>
          <a:custGeom>
            <a:avLst/>
            <a:gdLst/>
            <a:ahLst/>
            <a:cxnLst/>
            <a:rect l="l" t="t" r="r" b="b"/>
            <a:pathLst>
              <a:path w="6300470" h="288290">
                <a:moveTo>
                  <a:pt x="6227610" y="0"/>
                </a:moveTo>
                <a:lnTo>
                  <a:pt x="72390" y="0"/>
                </a:lnTo>
                <a:lnTo>
                  <a:pt x="44282" y="5680"/>
                </a:lnTo>
                <a:lnTo>
                  <a:pt x="21264" y="21148"/>
                </a:lnTo>
                <a:lnTo>
                  <a:pt x="5712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712" y="243956"/>
                </a:lnTo>
                <a:lnTo>
                  <a:pt x="21264" y="266849"/>
                </a:lnTo>
                <a:lnTo>
                  <a:pt x="44282" y="282317"/>
                </a:lnTo>
                <a:lnTo>
                  <a:pt x="72390" y="287997"/>
                </a:lnTo>
                <a:lnTo>
                  <a:pt x="6227610" y="287997"/>
                </a:lnTo>
                <a:lnTo>
                  <a:pt x="6255717" y="282317"/>
                </a:lnTo>
                <a:lnTo>
                  <a:pt x="6278735" y="266849"/>
                </a:lnTo>
                <a:lnTo>
                  <a:pt x="6294288" y="243956"/>
                </a:lnTo>
                <a:lnTo>
                  <a:pt x="6300000" y="216001"/>
                </a:lnTo>
                <a:lnTo>
                  <a:pt x="6300000" y="71996"/>
                </a:lnTo>
                <a:lnTo>
                  <a:pt x="6294288" y="44041"/>
                </a:lnTo>
                <a:lnTo>
                  <a:pt x="6278735" y="21148"/>
                </a:lnTo>
                <a:lnTo>
                  <a:pt x="6255717" y="5680"/>
                </a:lnTo>
                <a:lnTo>
                  <a:pt x="622761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468069" y="8142578"/>
            <a:ext cx="208661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interne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bk object 16">
            <a:extLst>
              <a:ext uri="{FF2B5EF4-FFF2-40B4-BE49-F238E27FC236}">
                <a16:creationId xmlns:a16="http://schemas.microsoft.com/office/drawing/2014/main" id="{A9E5D8DB-8D53-D047-8DA9-C95023897B81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17">
            <a:extLst>
              <a:ext uri="{FF2B5EF4-FFF2-40B4-BE49-F238E27FC236}">
                <a16:creationId xmlns:a16="http://schemas.microsoft.com/office/drawing/2014/main" id="{B2EC3F4E-D64B-0F43-BCAF-870199A27281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075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6472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94179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11133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87" y="16875"/>
                </a:lnTo>
                <a:lnTo>
                  <a:pt x="2680146" y="54000"/>
                </a:lnTo>
                <a:lnTo>
                  <a:pt x="2691957" y="91125"/>
                </a:lnTo>
                <a:lnTo>
                  <a:pt x="2693644" y="108000"/>
                </a:lnTo>
                <a:lnTo>
                  <a:pt x="2693669" y="826103"/>
                </a:lnTo>
                <a:lnTo>
                  <a:pt x="2693843" y="1194858"/>
                </a:lnTo>
                <a:lnTo>
                  <a:pt x="2694314" y="1330716"/>
                </a:lnTo>
                <a:lnTo>
                  <a:pt x="2695232" y="1350124"/>
                </a:lnTo>
                <a:lnTo>
                  <a:pt x="2689078" y="1385156"/>
                </a:lnTo>
                <a:lnTo>
                  <a:pt x="2670265" y="1413760"/>
                </a:lnTo>
                <a:lnTo>
                  <a:pt x="2641834" y="1433045"/>
                </a:lnTo>
                <a:lnTo>
                  <a:pt x="2606827" y="1440116"/>
                </a:lnTo>
                <a:lnTo>
                  <a:pt x="1440840" y="1439824"/>
                </a:lnTo>
                <a:lnTo>
                  <a:pt x="1405806" y="1446897"/>
                </a:lnTo>
                <a:lnTo>
                  <a:pt x="1377197" y="1466186"/>
                </a:lnTo>
                <a:lnTo>
                  <a:pt x="1357908" y="1494795"/>
                </a:lnTo>
                <a:lnTo>
                  <a:pt x="1350835" y="1529829"/>
                </a:lnTo>
                <a:lnTo>
                  <a:pt x="1351686" y="1529829"/>
                </a:lnTo>
                <a:lnTo>
                  <a:pt x="1344613" y="1494795"/>
                </a:lnTo>
                <a:lnTo>
                  <a:pt x="1325325" y="1466186"/>
                </a:lnTo>
                <a:lnTo>
                  <a:pt x="1296720" y="1446897"/>
                </a:lnTo>
                <a:lnTo>
                  <a:pt x="1261694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349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94" y="16875"/>
                </a:lnTo>
                <a:lnTo>
                  <a:pt x="2680157" y="54000"/>
                </a:lnTo>
                <a:lnTo>
                  <a:pt x="2691969" y="91125"/>
                </a:lnTo>
                <a:lnTo>
                  <a:pt x="2693657" y="108000"/>
                </a:lnTo>
                <a:lnTo>
                  <a:pt x="2693682" y="826103"/>
                </a:lnTo>
                <a:lnTo>
                  <a:pt x="2693855" y="1194858"/>
                </a:lnTo>
                <a:lnTo>
                  <a:pt x="2694327" y="1330716"/>
                </a:lnTo>
                <a:lnTo>
                  <a:pt x="2695244" y="1350124"/>
                </a:lnTo>
                <a:lnTo>
                  <a:pt x="2689089" y="1385156"/>
                </a:lnTo>
                <a:lnTo>
                  <a:pt x="2670271" y="1413760"/>
                </a:lnTo>
                <a:lnTo>
                  <a:pt x="2641836" y="1433045"/>
                </a:lnTo>
                <a:lnTo>
                  <a:pt x="2606827" y="1440116"/>
                </a:lnTo>
                <a:lnTo>
                  <a:pt x="1449489" y="1439824"/>
                </a:lnTo>
                <a:lnTo>
                  <a:pt x="1414457" y="1446897"/>
                </a:lnTo>
                <a:lnTo>
                  <a:pt x="1385852" y="1466186"/>
                </a:lnTo>
                <a:lnTo>
                  <a:pt x="1366568" y="1494795"/>
                </a:lnTo>
                <a:lnTo>
                  <a:pt x="1359496" y="1529829"/>
                </a:lnTo>
                <a:lnTo>
                  <a:pt x="1360335" y="1529829"/>
                </a:lnTo>
                <a:lnTo>
                  <a:pt x="1353263" y="1494795"/>
                </a:lnTo>
                <a:lnTo>
                  <a:pt x="1333979" y="1466186"/>
                </a:lnTo>
                <a:lnTo>
                  <a:pt x="1305374" y="1446897"/>
                </a:lnTo>
                <a:lnTo>
                  <a:pt x="1270342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57679" y="5159187"/>
            <a:ext cx="1924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0365" y="5556707"/>
            <a:ext cx="2340610" cy="393700"/>
          </a:xfrm>
          <a:custGeom>
            <a:avLst/>
            <a:gdLst/>
            <a:ahLst/>
            <a:cxnLst/>
            <a:rect l="l" t="t" r="r" b="b"/>
            <a:pathLst>
              <a:path w="2340610" h="393700">
                <a:moveTo>
                  <a:pt x="2267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1449"/>
                </a:lnTo>
                <a:lnTo>
                  <a:pt x="5680" y="349406"/>
                </a:lnTo>
                <a:lnTo>
                  <a:pt x="21148" y="372303"/>
                </a:lnTo>
                <a:lnTo>
                  <a:pt x="44041" y="387775"/>
                </a:lnTo>
                <a:lnTo>
                  <a:pt x="71996" y="393458"/>
                </a:lnTo>
                <a:lnTo>
                  <a:pt x="2267991" y="393458"/>
                </a:lnTo>
                <a:lnTo>
                  <a:pt x="2295953" y="387775"/>
                </a:lnTo>
                <a:lnTo>
                  <a:pt x="2318850" y="372303"/>
                </a:lnTo>
                <a:lnTo>
                  <a:pt x="2334319" y="349406"/>
                </a:lnTo>
                <a:lnTo>
                  <a:pt x="2340000" y="321449"/>
                </a:lnTo>
                <a:lnTo>
                  <a:pt x="2340000" y="72008"/>
                </a:lnTo>
                <a:lnTo>
                  <a:pt x="2334319" y="44051"/>
                </a:lnTo>
                <a:lnTo>
                  <a:pt x="2318850" y="21155"/>
                </a:lnTo>
                <a:lnTo>
                  <a:pt x="2295953" y="5682"/>
                </a:lnTo>
                <a:lnTo>
                  <a:pt x="226799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93524" y="5668045"/>
            <a:ext cx="1448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 l’outil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PESTEL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2304008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09691" y="5159187"/>
            <a:ext cx="1882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0471" y="5556707"/>
            <a:ext cx="2592070" cy="393700"/>
          </a:xfrm>
          <a:custGeom>
            <a:avLst/>
            <a:gdLst/>
            <a:ahLst/>
            <a:cxnLst/>
            <a:rect l="l" t="t" r="r" b="b"/>
            <a:pathLst>
              <a:path w="2592070" h="393700">
                <a:moveTo>
                  <a:pt x="2513457" y="0"/>
                </a:moveTo>
                <a:lnTo>
                  <a:pt x="78549" y="0"/>
                </a:lnTo>
                <a:lnTo>
                  <a:pt x="48048" y="5682"/>
                </a:lnTo>
                <a:lnTo>
                  <a:pt x="23072" y="21155"/>
                </a:lnTo>
                <a:lnTo>
                  <a:pt x="6197" y="44051"/>
                </a:lnTo>
                <a:lnTo>
                  <a:pt x="0" y="72008"/>
                </a:lnTo>
                <a:lnTo>
                  <a:pt x="0" y="321449"/>
                </a:lnTo>
                <a:lnTo>
                  <a:pt x="6197" y="349406"/>
                </a:lnTo>
                <a:lnTo>
                  <a:pt x="23072" y="372303"/>
                </a:lnTo>
                <a:lnTo>
                  <a:pt x="48048" y="387775"/>
                </a:lnTo>
                <a:lnTo>
                  <a:pt x="78549" y="393458"/>
                </a:lnTo>
                <a:lnTo>
                  <a:pt x="2513457" y="393458"/>
                </a:lnTo>
                <a:lnTo>
                  <a:pt x="2543955" y="387775"/>
                </a:lnTo>
                <a:lnTo>
                  <a:pt x="2568927" y="372303"/>
                </a:lnTo>
                <a:lnTo>
                  <a:pt x="2585798" y="349406"/>
                </a:lnTo>
                <a:lnTo>
                  <a:pt x="2591993" y="321449"/>
                </a:lnTo>
                <a:lnTo>
                  <a:pt x="2591993" y="72008"/>
                </a:lnTo>
                <a:lnTo>
                  <a:pt x="2585798" y="44051"/>
                </a:lnTo>
                <a:lnTo>
                  <a:pt x="2568927" y="21155"/>
                </a:lnTo>
                <a:lnTo>
                  <a:pt x="2543955" y="5682"/>
                </a:lnTo>
                <a:lnTo>
                  <a:pt x="25134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95951" y="5599465"/>
            <a:ext cx="2315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1355" marR="5080" indent="-66929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5 forces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+ 1  de Michael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Porter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27045" y="3955522"/>
            <a:ext cx="4177665" cy="603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36737" y="4695679"/>
            <a:ext cx="1959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5689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68470" y="4685347"/>
            <a:ext cx="2376170" cy="360045"/>
          </a:xfrm>
          <a:custGeom>
            <a:avLst/>
            <a:gdLst/>
            <a:ahLst/>
            <a:cxnLst/>
            <a:rect l="l" t="t" r="r" b="b"/>
            <a:pathLst>
              <a:path w="2376170" h="360045">
                <a:moveTo>
                  <a:pt x="2304008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304008" y="360006"/>
                </a:lnTo>
                <a:lnTo>
                  <a:pt x="2331961" y="355348"/>
                </a:lnTo>
                <a:lnTo>
                  <a:pt x="2354849" y="342663"/>
                </a:lnTo>
                <a:lnTo>
                  <a:pt x="2370313" y="323889"/>
                </a:lnTo>
                <a:lnTo>
                  <a:pt x="2375992" y="300964"/>
                </a:lnTo>
                <a:lnTo>
                  <a:pt x="2375992" y="59042"/>
                </a:lnTo>
                <a:lnTo>
                  <a:pt x="2370313" y="36117"/>
                </a:lnTo>
                <a:lnTo>
                  <a:pt x="2354849" y="17343"/>
                </a:lnTo>
                <a:lnTo>
                  <a:pt x="2331961" y="4658"/>
                </a:lnTo>
                <a:lnTo>
                  <a:pt x="230400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561011" y="4695679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par DAS de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00091" y="5998121"/>
            <a:ext cx="8470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P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olitique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conomique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ocio-culturel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echnologique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égal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9035" y="5998121"/>
            <a:ext cx="21304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Intensité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concurrentielle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fournisseurs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Produits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substitution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Entrants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potentiels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• + 1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l’État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6737" y="6977918"/>
            <a:ext cx="21996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couplée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avec opportunités et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78918" y="6977918"/>
            <a:ext cx="2355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 faut montrer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l’influence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chaque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l’entreprise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étudiée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244721" y="8315410"/>
            <a:ext cx="0" cy="266065"/>
          </a:xfrm>
          <a:custGeom>
            <a:avLst/>
            <a:gdLst/>
            <a:ahLst/>
            <a:cxnLst/>
            <a:rect l="l" t="t" r="r" b="b"/>
            <a:pathLst>
              <a:path h="266065">
                <a:moveTo>
                  <a:pt x="0" y="0"/>
                </a:moveTo>
                <a:lnTo>
                  <a:pt x="0" y="265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3245" y="8641467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5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0952" y="911810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66728" y="8641467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5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04435" y="911810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23070" y="8315410"/>
            <a:ext cx="0" cy="803910"/>
          </a:xfrm>
          <a:custGeom>
            <a:avLst/>
            <a:gdLst/>
            <a:ahLst/>
            <a:cxnLst/>
            <a:rect l="l" t="t" r="r" b="b"/>
            <a:pathLst>
              <a:path h="803909">
                <a:moveTo>
                  <a:pt x="0" y="0"/>
                </a:moveTo>
                <a:lnTo>
                  <a:pt x="0" y="8036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60776" y="911809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57369" y="7750061"/>
            <a:ext cx="2622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interne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4073" y="772256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27045" y="771965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244728" y="8796751"/>
            <a:ext cx="108585" cy="54610"/>
          </a:xfrm>
          <a:custGeom>
            <a:avLst/>
            <a:gdLst/>
            <a:ahLst/>
            <a:cxnLst/>
            <a:rect l="l" t="t" r="r" b="b"/>
            <a:pathLst>
              <a:path w="108584" h="54609">
                <a:moveTo>
                  <a:pt x="108000" y="0"/>
                </a:moveTo>
                <a:lnTo>
                  <a:pt x="0" y="0"/>
                </a:lnTo>
                <a:lnTo>
                  <a:pt x="53987" y="53987"/>
                </a:lnTo>
                <a:lnTo>
                  <a:pt x="10800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4070" y="8570253"/>
            <a:ext cx="1800225" cy="360045"/>
          </a:xfrm>
          <a:custGeom>
            <a:avLst/>
            <a:gdLst/>
            <a:ahLst/>
            <a:cxnLst/>
            <a:rect l="l" t="t" r="r" b="b"/>
            <a:pathLst>
              <a:path w="1800225" h="360045">
                <a:moveTo>
                  <a:pt x="1729473" y="0"/>
                </a:moveTo>
                <a:lnTo>
                  <a:pt x="70535" y="0"/>
                </a:lnTo>
                <a:lnTo>
                  <a:pt x="43146" y="4658"/>
                </a:lnTo>
                <a:lnTo>
                  <a:pt x="20718" y="17343"/>
                </a:lnTo>
                <a:lnTo>
                  <a:pt x="5565" y="36117"/>
                </a:lnTo>
                <a:lnTo>
                  <a:pt x="0" y="59042"/>
                </a:lnTo>
                <a:lnTo>
                  <a:pt x="0" y="300951"/>
                </a:lnTo>
                <a:lnTo>
                  <a:pt x="5565" y="323877"/>
                </a:lnTo>
                <a:lnTo>
                  <a:pt x="20718" y="342650"/>
                </a:lnTo>
                <a:lnTo>
                  <a:pt x="43146" y="355335"/>
                </a:lnTo>
                <a:lnTo>
                  <a:pt x="70535" y="359994"/>
                </a:lnTo>
                <a:lnTo>
                  <a:pt x="1729473" y="359994"/>
                </a:lnTo>
                <a:lnTo>
                  <a:pt x="1756860" y="355335"/>
                </a:lnTo>
                <a:lnTo>
                  <a:pt x="1779284" y="342650"/>
                </a:lnTo>
                <a:lnTo>
                  <a:pt x="1794433" y="323877"/>
                </a:lnTo>
                <a:lnTo>
                  <a:pt x="1799996" y="300951"/>
                </a:lnTo>
                <a:lnTo>
                  <a:pt x="1799996" y="59042"/>
                </a:lnTo>
                <a:lnTo>
                  <a:pt x="1794433" y="36117"/>
                </a:lnTo>
                <a:lnTo>
                  <a:pt x="1779284" y="17343"/>
                </a:lnTo>
                <a:lnTo>
                  <a:pt x="1756860" y="4658"/>
                </a:lnTo>
                <a:lnTo>
                  <a:pt x="17294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76840" y="8580581"/>
            <a:ext cx="1374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26184" y="8732981"/>
            <a:ext cx="675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Penrose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614070" y="8570253"/>
            <a:ext cx="1800225" cy="360045"/>
          </a:xfrm>
          <a:custGeom>
            <a:avLst/>
            <a:gdLst/>
            <a:ahLst/>
            <a:cxnLst/>
            <a:rect l="l" t="t" r="r" b="b"/>
            <a:pathLst>
              <a:path w="1800225" h="360045">
                <a:moveTo>
                  <a:pt x="1721891" y="0"/>
                </a:moveTo>
                <a:lnTo>
                  <a:pt x="78105" y="0"/>
                </a:lnTo>
                <a:lnTo>
                  <a:pt x="47780" y="4658"/>
                </a:lnTo>
                <a:lnTo>
                  <a:pt x="22945" y="17343"/>
                </a:lnTo>
                <a:lnTo>
                  <a:pt x="6163" y="36117"/>
                </a:lnTo>
                <a:lnTo>
                  <a:pt x="0" y="59042"/>
                </a:lnTo>
                <a:lnTo>
                  <a:pt x="0" y="300951"/>
                </a:lnTo>
                <a:lnTo>
                  <a:pt x="6163" y="323877"/>
                </a:lnTo>
                <a:lnTo>
                  <a:pt x="22945" y="342650"/>
                </a:lnTo>
                <a:lnTo>
                  <a:pt x="47780" y="355335"/>
                </a:lnTo>
                <a:lnTo>
                  <a:pt x="78105" y="359994"/>
                </a:lnTo>
                <a:lnTo>
                  <a:pt x="1721891" y="359994"/>
                </a:lnTo>
                <a:lnTo>
                  <a:pt x="1752220" y="355335"/>
                </a:lnTo>
                <a:lnTo>
                  <a:pt x="1777055" y="342650"/>
                </a:lnTo>
                <a:lnTo>
                  <a:pt x="1793834" y="323877"/>
                </a:lnTo>
                <a:lnTo>
                  <a:pt x="1799996" y="300951"/>
                </a:lnTo>
                <a:lnTo>
                  <a:pt x="1799996" y="59042"/>
                </a:lnTo>
                <a:lnTo>
                  <a:pt x="1793834" y="36117"/>
                </a:lnTo>
                <a:lnTo>
                  <a:pt x="1777055" y="17343"/>
                </a:lnTo>
                <a:lnTo>
                  <a:pt x="1752220" y="4658"/>
                </a:lnTo>
                <a:lnTo>
                  <a:pt x="17218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759712" y="8580581"/>
            <a:ext cx="15081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 marR="5080" indent="-127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Prahalad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Hamel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756938" y="9211116"/>
            <a:ext cx="1525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Recherche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compétences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distinctives ou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fondamentales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356244" y="9188262"/>
            <a:ext cx="2334260" cy="353695"/>
          </a:xfrm>
          <a:custGeom>
            <a:avLst/>
            <a:gdLst/>
            <a:ahLst/>
            <a:cxnLst/>
            <a:rect l="l" t="t" r="r" b="b"/>
            <a:pathLst>
              <a:path w="2334260" h="353695">
                <a:moveTo>
                  <a:pt x="0" y="295656"/>
                </a:moveTo>
                <a:lnTo>
                  <a:pt x="6268" y="318177"/>
                </a:lnTo>
                <a:lnTo>
                  <a:pt x="23336" y="336619"/>
                </a:lnTo>
                <a:lnTo>
                  <a:pt x="48595" y="349080"/>
                </a:lnTo>
                <a:lnTo>
                  <a:pt x="79438" y="353656"/>
                </a:lnTo>
                <a:lnTo>
                  <a:pt x="2254211" y="353656"/>
                </a:lnTo>
                <a:lnTo>
                  <a:pt x="2285055" y="349080"/>
                </a:lnTo>
                <a:lnTo>
                  <a:pt x="2310314" y="336619"/>
                </a:lnTo>
                <a:lnTo>
                  <a:pt x="2327381" y="318177"/>
                </a:lnTo>
                <a:lnTo>
                  <a:pt x="2333650" y="295656"/>
                </a:lnTo>
                <a:lnTo>
                  <a:pt x="2333650" y="58013"/>
                </a:lnTo>
                <a:lnTo>
                  <a:pt x="2327381" y="35490"/>
                </a:lnTo>
                <a:lnTo>
                  <a:pt x="2310314" y="17043"/>
                </a:lnTo>
                <a:lnTo>
                  <a:pt x="2285055" y="4578"/>
                </a:lnTo>
                <a:lnTo>
                  <a:pt x="2254211" y="0"/>
                </a:lnTo>
                <a:lnTo>
                  <a:pt x="79438" y="0"/>
                </a:lnTo>
                <a:lnTo>
                  <a:pt x="48595" y="4578"/>
                </a:lnTo>
                <a:lnTo>
                  <a:pt x="23336" y="17043"/>
                </a:lnTo>
                <a:lnTo>
                  <a:pt x="6268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44406" y="9211116"/>
            <a:ext cx="62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" marR="5080" indent="-730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Ressources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70419" y="9188262"/>
            <a:ext cx="786130" cy="353695"/>
          </a:xfrm>
          <a:custGeom>
            <a:avLst/>
            <a:gdLst/>
            <a:ahLst/>
            <a:cxnLst/>
            <a:rect l="l" t="t" r="r" b="b"/>
            <a:pathLst>
              <a:path w="786130" h="353695">
                <a:moveTo>
                  <a:pt x="0" y="295656"/>
                </a:moveTo>
                <a:lnTo>
                  <a:pt x="2110" y="318177"/>
                </a:lnTo>
                <a:lnTo>
                  <a:pt x="7858" y="336619"/>
                </a:lnTo>
                <a:lnTo>
                  <a:pt x="16362" y="349080"/>
                </a:lnTo>
                <a:lnTo>
                  <a:pt x="26746" y="353656"/>
                </a:lnTo>
                <a:lnTo>
                  <a:pt x="758901" y="353656"/>
                </a:lnTo>
                <a:lnTo>
                  <a:pt x="769289" y="349080"/>
                </a:lnTo>
                <a:lnTo>
                  <a:pt x="777794" y="336619"/>
                </a:lnTo>
                <a:lnTo>
                  <a:pt x="783538" y="318177"/>
                </a:lnTo>
                <a:lnTo>
                  <a:pt x="785647" y="295656"/>
                </a:lnTo>
                <a:lnTo>
                  <a:pt x="785647" y="58013"/>
                </a:lnTo>
                <a:lnTo>
                  <a:pt x="783538" y="35490"/>
                </a:lnTo>
                <a:lnTo>
                  <a:pt x="777794" y="17043"/>
                </a:lnTo>
                <a:lnTo>
                  <a:pt x="769289" y="4578"/>
                </a:lnTo>
                <a:lnTo>
                  <a:pt x="758901" y="0"/>
                </a:lnTo>
                <a:lnTo>
                  <a:pt x="26746" y="0"/>
                </a:lnTo>
                <a:lnTo>
                  <a:pt x="16362" y="4578"/>
                </a:lnTo>
                <a:lnTo>
                  <a:pt x="7858" y="17043"/>
                </a:lnTo>
                <a:lnTo>
                  <a:pt x="2110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447888" y="9211116"/>
            <a:ext cx="62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Ressources  intangibles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373903" y="9188262"/>
            <a:ext cx="786130" cy="353695"/>
          </a:xfrm>
          <a:custGeom>
            <a:avLst/>
            <a:gdLst/>
            <a:ahLst/>
            <a:cxnLst/>
            <a:rect l="l" t="t" r="r" b="b"/>
            <a:pathLst>
              <a:path w="786130" h="353695">
                <a:moveTo>
                  <a:pt x="0" y="295656"/>
                </a:moveTo>
                <a:lnTo>
                  <a:pt x="2110" y="318177"/>
                </a:lnTo>
                <a:lnTo>
                  <a:pt x="7858" y="336619"/>
                </a:lnTo>
                <a:lnTo>
                  <a:pt x="16362" y="349080"/>
                </a:lnTo>
                <a:lnTo>
                  <a:pt x="26746" y="353656"/>
                </a:lnTo>
                <a:lnTo>
                  <a:pt x="758901" y="353656"/>
                </a:lnTo>
                <a:lnTo>
                  <a:pt x="769289" y="349080"/>
                </a:lnTo>
                <a:lnTo>
                  <a:pt x="777794" y="336619"/>
                </a:lnTo>
                <a:lnTo>
                  <a:pt x="783538" y="318177"/>
                </a:lnTo>
                <a:lnTo>
                  <a:pt x="785647" y="295656"/>
                </a:lnTo>
                <a:lnTo>
                  <a:pt x="785647" y="58013"/>
                </a:lnTo>
                <a:lnTo>
                  <a:pt x="783538" y="35490"/>
                </a:lnTo>
                <a:lnTo>
                  <a:pt x="777794" y="17043"/>
                </a:lnTo>
                <a:lnTo>
                  <a:pt x="769289" y="4578"/>
                </a:lnTo>
                <a:lnTo>
                  <a:pt x="758901" y="0"/>
                </a:lnTo>
                <a:lnTo>
                  <a:pt x="26746" y="0"/>
                </a:lnTo>
                <a:lnTo>
                  <a:pt x="16362" y="4578"/>
                </a:lnTo>
                <a:lnTo>
                  <a:pt x="7858" y="17043"/>
                </a:lnTo>
                <a:lnTo>
                  <a:pt x="2110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64070" y="8104163"/>
            <a:ext cx="6300470" cy="288290"/>
          </a:xfrm>
          <a:custGeom>
            <a:avLst/>
            <a:gdLst/>
            <a:ahLst/>
            <a:cxnLst/>
            <a:rect l="l" t="t" r="r" b="b"/>
            <a:pathLst>
              <a:path w="6300470" h="288290">
                <a:moveTo>
                  <a:pt x="6227610" y="0"/>
                </a:moveTo>
                <a:lnTo>
                  <a:pt x="72390" y="0"/>
                </a:lnTo>
                <a:lnTo>
                  <a:pt x="44282" y="5680"/>
                </a:lnTo>
                <a:lnTo>
                  <a:pt x="21264" y="21148"/>
                </a:lnTo>
                <a:lnTo>
                  <a:pt x="5712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712" y="243956"/>
                </a:lnTo>
                <a:lnTo>
                  <a:pt x="21264" y="266849"/>
                </a:lnTo>
                <a:lnTo>
                  <a:pt x="44282" y="282317"/>
                </a:lnTo>
                <a:lnTo>
                  <a:pt x="72390" y="287997"/>
                </a:lnTo>
                <a:lnTo>
                  <a:pt x="6227610" y="287997"/>
                </a:lnTo>
                <a:lnTo>
                  <a:pt x="6255717" y="282317"/>
                </a:lnTo>
                <a:lnTo>
                  <a:pt x="6278735" y="266849"/>
                </a:lnTo>
                <a:lnTo>
                  <a:pt x="6294288" y="243956"/>
                </a:lnTo>
                <a:lnTo>
                  <a:pt x="6300000" y="216001"/>
                </a:lnTo>
                <a:lnTo>
                  <a:pt x="6300000" y="71996"/>
                </a:lnTo>
                <a:lnTo>
                  <a:pt x="6294288" y="44041"/>
                </a:lnTo>
                <a:lnTo>
                  <a:pt x="6278735" y="21148"/>
                </a:lnTo>
                <a:lnTo>
                  <a:pt x="6255717" y="5680"/>
                </a:lnTo>
                <a:lnTo>
                  <a:pt x="622761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468069" y="8142578"/>
            <a:ext cx="208661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interne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k object 16">
            <a:extLst>
              <a:ext uri="{FF2B5EF4-FFF2-40B4-BE49-F238E27FC236}">
                <a16:creationId xmlns:a16="http://schemas.microsoft.com/office/drawing/2014/main" id="{151D76C8-466B-AC4D-B506-53B0670C4A20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17">
            <a:extLst>
              <a:ext uri="{FF2B5EF4-FFF2-40B4-BE49-F238E27FC236}">
                <a16:creationId xmlns:a16="http://schemas.microsoft.com/office/drawing/2014/main" id="{D527820F-1844-7E43-B938-8304EF241E33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075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6472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94179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11133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87" y="16875"/>
                </a:lnTo>
                <a:lnTo>
                  <a:pt x="2680146" y="54000"/>
                </a:lnTo>
                <a:lnTo>
                  <a:pt x="2691957" y="91125"/>
                </a:lnTo>
                <a:lnTo>
                  <a:pt x="2693644" y="108000"/>
                </a:lnTo>
                <a:lnTo>
                  <a:pt x="2693669" y="826103"/>
                </a:lnTo>
                <a:lnTo>
                  <a:pt x="2693843" y="1194858"/>
                </a:lnTo>
                <a:lnTo>
                  <a:pt x="2694314" y="1330716"/>
                </a:lnTo>
                <a:lnTo>
                  <a:pt x="2695232" y="1350124"/>
                </a:lnTo>
                <a:lnTo>
                  <a:pt x="2689078" y="1385156"/>
                </a:lnTo>
                <a:lnTo>
                  <a:pt x="2670265" y="1413760"/>
                </a:lnTo>
                <a:lnTo>
                  <a:pt x="2641834" y="1433045"/>
                </a:lnTo>
                <a:lnTo>
                  <a:pt x="2606827" y="1440116"/>
                </a:lnTo>
                <a:lnTo>
                  <a:pt x="1440840" y="1439824"/>
                </a:lnTo>
                <a:lnTo>
                  <a:pt x="1405806" y="1446897"/>
                </a:lnTo>
                <a:lnTo>
                  <a:pt x="1377197" y="1466186"/>
                </a:lnTo>
                <a:lnTo>
                  <a:pt x="1357908" y="1494795"/>
                </a:lnTo>
                <a:lnTo>
                  <a:pt x="1350835" y="1529829"/>
                </a:lnTo>
                <a:lnTo>
                  <a:pt x="1351686" y="1529829"/>
                </a:lnTo>
                <a:lnTo>
                  <a:pt x="1344613" y="1494795"/>
                </a:lnTo>
                <a:lnTo>
                  <a:pt x="1325325" y="1466186"/>
                </a:lnTo>
                <a:lnTo>
                  <a:pt x="1296720" y="1446897"/>
                </a:lnTo>
                <a:lnTo>
                  <a:pt x="1261694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349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94" y="16875"/>
                </a:lnTo>
                <a:lnTo>
                  <a:pt x="2680157" y="54000"/>
                </a:lnTo>
                <a:lnTo>
                  <a:pt x="2691969" y="91125"/>
                </a:lnTo>
                <a:lnTo>
                  <a:pt x="2693657" y="108000"/>
                </a:lnTo>
                <a:lnTo>
                  <a:pt x="2693682" y="826103"/>
                </a:lnTo>
                <a:lnTo>
                  <a:pt x="2693855" y="1194858"/>
                </a:lnTo>
                <a:lnTo>
                  <a:pt x="2694327" y="1330716"/>
                </a:lnTo>
                <a:lnTo>
                  <a:pt x="2695244" y="1350124"/>
                </a:lnTo>
                <a:lnTo>
                  <a:pt x="2689089" y="1385156"/>
                </a:lnTo>
                <a:lnTo>
                  <a:pt x="2670271" y="1413760"/>
                </a:lnTo>
                <a:lnTo>
                  <a:pt x="2641836" y="1433045"/>
                </a:lnTo>
                <a:lnTo>
                  <a:pt x="2606827" y="1440116"/>
                </a:lnTo>
                <a:lnTo>
                  <a:pt x="1449489" y="1439824"/>
                </a:lnTo>
                <a:lnTo>
                  <a:pt x="1414457" y="1446897"/>
                </a:lnTo>
                <a:lnTo>
                  <a:pt x="1385852" y="1466186"/>
                </a:lnTo>
                <a:lnTo>
                  <a:pt x="1366568" y="1494795"/>
                </a:lnTo>
                <a:lnTo>
                  <a:pt x="1359496" y="1529829"/>
                </a:lnTo>
                <a:lnTo>
                  <a:pt x="1360335" y="1529829"/>
                </a:lnTo>
                <a:lnTo>
                  <a:pt x="1353263" y="1494795"/>
                </a:lnTo>
                <a:lnTo>
                  <a:pt x="1333979" y="1466186"/>
                </a:lnTo>
                <a:lnTo>
                  <a:pt x="1305374" y="1446897"/>
                </a:lnTo>
                <a:lnTo>
                  <a:pt x="1270342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57679" y="5159187"/>
            <a:ext cx="1924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0365" y="5556707"/>
            <a:ext cx="2340610" cy="393700"/>
          </a:xfrm>
          <a:custGeom>
            <a:avLst/>
            <a:gdLst/>
            <a:ahLst/>
            <a:cxnLst/>
            <a:rect l="l" t="t" r="r" b="b"/>
            <a:pathLst>
              <a:path w="2340610" h="393700">
                <a:moveTo>
                  <a:pt x="2267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1449"/>
                </a:lnTo>
                <a:lnTo>
                  <a:pt x="5680" y="349406"/>
                </a:lnTo>
                <a:lnTo>
                  <a:pt x="21148" y="372303"/>
                </a:lnTo>
                <a:lnTo>
                  <a:pt x="44041" y="387775"/>
                </a:lnTo>
                <a:lnTo>
                  <a:pt x="71996" y="393458"/>
                </a:lnTo>
                <a:lnTo>
                  <a:pt x="2267991" y="393458"/>
                </a:lnTo>
                <a:lnTo>
                  <a:pt x="2295953" y="387775"/>
                </a:lnTo>
                <a:lnTo>
                  <a:pt x="2318850" y="372303"/>
                </a:lnTo>
                <a:lnTo>
                  <a:pt x="2334319" y="349406"/>
                </a:lnTo>
                <a:lnTo>
                  <a:pt x="2340000" y="321449"/>
                </a:lnTo>
                <a:lnTo>
                  <a:pt x="2340000" y="72008"/>
                </a:lnTo>
                <a:lnTo>
                  <a:pt x="2334319" y="44051"/>
                </a:lnTo>
                <a:lnTo>
                  <a:pt x="2318850" y="21155"/>
                </a:lnTo>
                <a:lnTo>
                  <a:pt x="2295953" y="5682"/>
                </a:lnTo>
                <a:lnTo>
                  <a:pt x="226799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93524" y="5668045"/>
            <a:ext cx="1448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 l’outil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PESTEL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2304008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09691" y="5159187"/>
            <a:ext cx="1882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0471" y="5556707"/>
            <a:ext cx="2592070" cy="393700"/>
          </a:xfrm>
          <a:custGeom>
            <a:avLst/>
            <a:gdLst/>
            <a:ahLst/>
            <a:cxnLst/>
            <a:rect l="l" t="t" r="r" b="b"/>
            <a:pathLst>
              <a:path w="2592070" h="393700">
                <a:moveTo>
                  <a:pt x="2513457" y="0"/>
                </a:moveTo>
                <a:lnTo>
                  <a:pt x="78549" y="0"/>
                </a:lnTo>
                <a:lnTo>
                  <a:pt x="48048" y="5682"/>
                </a:lnTo>
                <a:lnTo>
                  <a:pt x="23072" y="21155"/>
                </a:lnTo>
                <a:lnTo>
                  <a:pt x="6197" y="44051"/>
                </a:lnTo>
                <a:lnTo>
                  <a:pt x="0" y="72008"/>
                </a:lnTo>
                <a:lnTo>
                  <a:pt x="0" y="321449"/>
                </a:lnTo>
                <a:lnTo>
                  <a:pt x="6197" y="349406"/>
                </a:lnTo>
                <a:lnTo>
                  <a:pt x="23072" y="372303"/>
                </a:lnTo>
                <a:lnTo>
                  <a:pt x="48048" y="387775"/>
                </a:lnTo>
                <a:lnTo>
                  <a:pt x="78549" y="393458"/>
                </a:lnTo>
                <a:lnTo>
                  <a:pt x="2513457" y="393458"/>
                </a:lnTo>
                <a:lnTo>
                  <a:pt x="2543955" y="387775"/>
                </a:lnTo>
                <a:lnTo>
                  <a:pt x="2568927" y="372303"/>
                </a:lnTo>
                <a:lnTo>
                  <a:pt x="2585798" y="349406"/>
                </a:lnTo>
                <a:lnTo>
                  <a:pt x="2591993" y="321449"/>
                </a:lnTo>
                <a:lnTo>
                  <a:pt x="2591993" y="72008"/>
                </a:lnTo>
                <a:lnTo>
                  <a:pt x="2585798" y="44051"/>
                </a:lnTo>
                <a:lnTo>
                  <a:pt x="2568927" y="21155"/>
                </a:lnTo>
                <a:lnTo>
                  <a:pt x="2543955" y="5682"/>
                </a:lnTo>
                <a:lnTo>
                  <a:pt x="25134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95951" y="5599465"/>
            <a:ext cx="2315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1355" marR="5080" indent="-66929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5 forces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+ 1  de Michael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Porter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27045" y="3955522"/>
            <a:ext cx="4177665" cy="603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36737" y="4695679"/>
            <a:ext cx="1959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5689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68470" y="4685347"/>
            <a:ext cx="2376170" cy="360045"/>
          </a:xfrm>
          <a:custGeom>
            <a:avLst/>
            <a:gdLst/>
            <a:ahLst/>
            <a:cxnLst/>
            <a:rect l="l" t="t" r="r" b="b"/>
            <a:pathLst>
              <a:path w="2376170" h="360045">
                <a:moveTo>
                  <a:pt x="2304008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304008" y="360006"/>
                </a:lnTo>
                <a:lnTo>
                  <a:pt x="2331961" y="355348"/>
                </a:lnTo>
                <a:lnTo>
                  <a:pt x="2354849" y="342663"/>
                </a:lnTo>
                <a:lnTo>
                  <a:pt x="2370313" y="323889"/>
                </a:lnTo>
                <a:lnTo>
                  <a:pt x="2375992" y="300964"/>
                </a:lnTo>
                <a:lnTo>
                  <a:pt x="2375992" y="59042"/>
                </a:lnTo>
                <a:lnTo>
                  <a:pt x="2370313" y="36117"/>
                </a:lnTo>
                <a:lnTo>
                  <a:pt x="2354849" y="17343"/>
                </a:lnTo>
                <a:lnTo>
                  <a:pt x="2331961" y="4658"/>
                </a:lnTo>
                <a:lnTo>
                  <a:pt x="230400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561011" y="4695679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par DAS de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00091" y="5998121"/>
            <a:ext cx="8470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P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olitique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conomique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ocio-culturel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echnologique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égal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9035" y="5998121"/>
            <a:ext cx="21304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Intensité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concurrentielle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fournisseurs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Produits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substitution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Entrants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potentiels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• + 1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l’État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6737" y="6977918"/>
            <a:ext cx="21996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couplée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avec opportunités et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78918" y="6977918"/>
            <a:ext cx="2355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 faut montrer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l’influence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chaque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l’entreprise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étudiée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244721" y="8315410"/>
            <a:ext cx="0" cy="266065"/>
          </a:xfrm>
          <a:custGeom>
            <a:avLst/>
            <a:gdLst/>
            <a:ahLst/>
            <a:cxnLst/>
            <a:rect l="l" t="t" r="r" b="b"/>
            <a:pathLst>
              <a:path h="266065">
                <a:moveTo>
                  <a:pt x="0" y="0"/>
                </a:moveTo>
                <a:lnTo>
                  <a:pt x="0" y="265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3245" y="8641467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5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0952" y="911810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66728" y="8641467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5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04435" y="911810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23070" y="8315410"/>
            <a:ext cx="0" cy="803910"/>
          </a:xfrm>
          <a:custGeom>
            <a:avLst/>
            <a:gdLst/>
            <a:ahLst/>
            <a:cxnLst/>
            <a:rect l="l" t="t" r="r" b="b"/>
            <a:pathLst>
              <a:path h="803909">
                <a:moveTo>
                  <a:pt x="0" y="0"/>
                </a:moveTo>
                <a:lnTo>
                  <a:pt x="0" y="8036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60776" y="911809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57369" y="7750061"/>
            <a:ext cx="2622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interne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4073" y="772256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27045" y="771965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435742" y="9779937"/>
            <a:ext cx="21983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couplées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avec 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forces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et les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244728" y="8796751"/>
            <a:ext cx="108585" cy="54610"/>
          </a:xfrm>
          <a:custGeom>
            <a:avLst/>
            <a:gdLst/>
            <a:ahLst/>
            <a:cxnLst/>
            <a:rect l="l" t="t" r="r" b="b"/>
            <a:pathLst>
              <a:path w="108584" h="54609">
                <a:moveTo>
                  <a:pt x="108000" y="0"/>
                </a:moveTo>
                <a:lnTo>
                  <a:pt x="0" y="0"/>
                </a:lnTo>
                <a:lnTo>
                  <a:pt x="53987" y="53987"/>
                </a:lnTo>
                <a:lnTo>
                  <a:pt x="10800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4070" y="8570253"/>
            <a:ext cx="1800225" cy="360045"/>
          </a:xfrm>
          <a:custGeom>
            <a:avLst/>
            <a:gdLst/>
            <a:ahLst/>
            <a:cxnLst/>
            <a:rect l="l" t="t" r="r" b="b"/>
            <a:pathLst>
              <a:path w="1800225" h="360045">
                <a:moveTo>
                  <a:pt x="1729473" y="0"/>
                </a:moveTo>
                <a:lnTo>
                  <a:pt x="70535" y="0"/>
                </a:lnTo>
                <a:lnTo>
                  <a:pt x="43146" y="4658"/>
                </a:lnTo>
                <a:lnTo>
                  <a:pt x="20718" y="17343"/>
                </a:lnTo>
                <a:lnTo>
                  <a:pt x="5565" y="36117"/>
                </a:lnTo>
                <a:lnTo>
                  <a:pt x="0" y="59042"/>
                </a:lnTo>
                <a:lnTo>
                  <a:pt x="0" y="300951"/>
                </a:lnTo>
                <a:lnTo>
                  <a:pt x="5565" y="323877"/>
                </a:lnTo>
                <a:lnTo>
                  <a:pt x="20718" y="342650"/>
                </a:lnTo>
                <a:lnTo>
                  <a:pt x="43146" y="355335"/>
                </a:lnTo>
                <a:lnTo>
                  <a:pt x="70535" y="359994"/>
                </a:lnTo>
                <a:lnTo>
                  <a:pt x="1729473" y="359994"/>
                </a:lnTo>
                <a:lnTo>
                  <a:pt x="1756860" y="355335"/>
                </a:lnTo>
                <a:lnTo>
                  <a:pt x="1779284" y="342650"/>
                </a:lnTo>
                <a:lnTo>
                  <a:pt x="1794433" y="323877"/>
                </a:lnTo>
                <a:lnTo>
                  <a:pt x="1799996" y="300951"/>
                </a:lnTo>
                <a:lnTo>
                  <a:pt x="1799996" y="59042"/>
                </a:lnTo>
                <a:lnTo>
                  <a:pt x="1794433" y="36117"/>
                </a:lnTo>
                <a:lnTo>
                  <a:pt x="1779284" y="17343"/>
                </a:lnTo>
                <a:lnTo>
                  <a:pt x="1756860" y="4658"/>
                </a:lnTo>
                <a:lnTo>
                  <a:pt x="17294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76840" y="8580581"/>
            <a:ext cx="1374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26184" y="8732981"/>
            <a:ext cx="675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Penrose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614070" y="8570253"/>
            <a:ext cx="1800225" cy="360045"/>
          </a:xfrm>
          <a:custGeom>
            <a:avLst/>
            <a:gdLst/>
            <a:ahLst/>
            <a:cxnLst/>
            <a:rect l="l" t="t" r="r" b="b"/>
            <a:pathLst>
              <a:path w="1800225" h="360045">
                <a:moveTo>
                  <a:pt x="1721891" y="0"/>
                </a:moveTo>
                <a:lnTo>
                  <a:pt x="78105" y="0"/>
                </a:lnTo>
                <a:lnTo>
                  <a:pt x="47780" y="4658"/>
                </a:lnTo>
                <a:lnTo>
                  <a:pt x="22945" y="17343"/>
                </a:lnTo>
                <a:lnTo>
                  <a:pt x="6163" y="36117"/>
                </a:lnTo>
                <a:lnTo>
                  <a:pt x="0" y="59042"/>
                </a:lnTo>
                <a:lnTo>
                  <a:pt x="0" y="300951"/>
                </a:lnTo>
                <a:lnTo>
                  <a:pt x="6163" y="323877"/>
                </a:lnTo>
                <a:lnTo>
                  <a:pt x="22945" y="342650"/>
                </a:lnTo>
                <a:lnTo>
                  <a:pt x="47780" y="355335"/>
                </a:lnTo>
                <a:lnTo>
                  <a:pt x="78105" y="359994"/>
                </a:lnTo>
                <a:lnTo>
                  <a:pt x="1721891" y="359994"/>
                </a:lnTo>
                <a:lnTo>
                  <a:pt x="1752220" y="355335"/>
                </a:lnTo>
                <a:lnTo>
                  <a:pt x="1777055" y="342650"/>
                </a:lnTo>
                <a:lnTo>
                  <a:pt x="1793834" y="323877"/>
                </a:lnTo>
                <a:lnTo>
                  <a:pt x="1799996" y="300951"/>
                </a:lnTo>
                <a:lnTo>
                  <a:pt x="1799996" y="59042"/>
                </a:lnTo>
                <a:lnTo>
                  <a:pt x="1793834" y="36117"/>
                </a:lnTo>
                <a:lnTo>
                  <a:pt x="1777055" y="17343"/>
                </a:lnTo>
                <a:lnTo>
                  <a:pt x="1752220" y="4658"/>
                </a:lnTo>
                <a:lnTo>
                  <a:pt x="17218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759712" y="8580581"/>
            <a:ext cx="15081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 marR="5080" indent="-127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Prahalad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Hamel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756938" y="9211116"/>
            <a:ext cx="1525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Recherche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compétences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distinctives ou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fondamentales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356244" y="9188262"/>
            <a:ext cx="2334260" cy="353695"/>
          </a:xfrm>
          <a:custGeom>
            <a:avLst/>
            <a:gdLst/>
            <a:ahLst/>
            <a:cxnLst/>
            <a:rect l="l" t="t" r="r" b="b"/>
            <a:pathLst>
              <a:path w="2334260" h="353695">
                <a:moveTo>
                  <a:pt x="0" y="295656"/>
                </a:moveTo>
                <a:lnTo>
                  <a:pt x="6268" y="318177"/>
                </a:lnTo>
                <a:lnTo>
                  <a:pt x="23336" y="336619"/>
                </a:lnTo>
                <a:lnTo>
                  <a:pt x="48595" y="349080"/>
                </a:lnTo>
                <a:lnTo>
                  <a:pt x="79438" y="353656"/>
                </a:lnTo>
                <a:lnTo>
                  <a:pt x="2254211" y="353656"/>
                </a:lnTo>
                <a:lnTo>
                  <a:pt x="2285055" y="349080"/>
                </a:lnTo>
                <a:lnTo>
                  <a:pt x="2310314" y="336619"/>
                </a:lnTo>
                <a:lnTo>
                  <a:pt x="2327381" y="318177"/>
                </a:lnTo>
                <a:lnTo>
                  <a:pt x="2333650" y="295656"/>
                </a:lnTo>
                <a:lnTo>
                  <a:pt x="2333650" y="58013"/>
                </a:lnTo>
                <a:lnTo>
                  <a:pt x="2327381" y="35490"/>
                </a:lnTo>
                <a:lnTo>
                  <a:pt x="2310314" y="17043"/>
                </a:lnTo>
                <a:lnTo>
                  <a:pt x="2285055" y="4578"/>
                </a:lnTo>
                <a:lnTo>
                  <a:pt x="2254211" y="0"/>
                </a:lnTo>
                <a:lnTo>
                  <a:pt x="79438" y="0"/>
                </a:lnTo>
                <a:lnTo>
                  <a:pt x="48595" y="4578"/>
                </a:lnTo>
                <a:lnTo>
                  <a:pt x="23336" y="17043"/>
                </a:lnTo>
                <a:lnTo>
                  <a:pt x="6268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44406" y="9211116"/>
            <a:ext cx="62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" marR="5080" indent="-730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Ressources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70419" y="9188262"/>
            <a:ext cx="786130" cy="353695"/>
          </a:xfrm>
          <a:custGeom>
            <a:avLst/>
            <a:gdLst/>
            <a:ahLst/>
            <a:cxnLst/>
            <a:rect l="l" t="t" r="r" b="b"/>
            <a:pathLst>
              <a:path w="786130" h="353695">
                <a:moveTo>
                  <a:pt x="0" y="295656"/>
                </a:moveTo>
                <a:lnTo>
                  <a:pt x="2110" y="318177"/>
                </a:lnTo>
                <a:lnTo>
                  <a:pt x="7858" y="336619"/>
                </a:lnTo>
                <a:lnTo>
                  <a:pt x="16362" y="349080"/>
                </a:lnTo>
                <a:lnTo>
                  <a:pt x="26746" y="353656"/>
                </a:lnTo>
                <a:lnTo>
                  <a:pt x="758901" y="353656"/>
                </a:lnTo>
                <a:lnTo>
                  <a:pt x="769289" y="349080"/>
                </a:lnTo>
                <a:lnTo>
                  <a:pt x="777794" y="336619"/>
                </a:lnTo>
                <a:lnTo>
                  <a:pt x="783538" y="318177"/>
                </a:lnTo>
                <a:lnTo>
                  <a:pt x="785647" y="295656"/>
                </a:lnTo>
                <a:lnTo>
                  <a:pt x="785647" y="58013"/>
                </a:lnTo>
                <a:lnTo>
                  <a:pt x="783538" y="35490"/>
                </a:lnTo>
                <a:lnTo>
                  <a:pt x="777794" y="17043"/>
                </a:lnTo>
                <a:lnTo>
                  <a:pt x="769289" y="4578"/>
                </a:lnTo>
                <a:lnTo>
                  <a:pt x="758901" y="0"/>
                </a:lnTo>
                <a:lnTo>
                  <a:pt x="26746" y="0"/>
                </a:lnTo>
                <a:lnTo>
                  <a:pt x="16362" y="4578"/>
                </a:lnTo>
                <a:lnTo>
                  <a:pt x="7858" y="17043"/>
                </a:lnTo>
                <a:lnTo>
                  <a:pt x="2110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447888" y="9211116"/>
            <a:ext cx="62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Ressources  intangibles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373903" y="9188262"/>
            <a:ext cx="786130" cy="353695"/>
          </a:xfrm>
          <a:custGeom>
            <a:avLst/>
            <a:gdLst/>
            <a:ahLst/>
            <a:cxnLst/>
            <a:rect l="l" t="t" r="r" b="b"/>
            <a:pathLst>
              <a:path w="786130" h="353695">
                <a:moveTo>
                  <a:pt x="0" y="295656"/>
                </a:moveTo>
                <a:lnTo>
                  <a:pt x="2110" y="318177"/>
                </a:lnTo>
                <a:lnTo>
                  <a:pt x="7858" y="336619"/>
                </a:lnTo>
                <a:lnTo>
                  <a:pt x="16362" y="349080"/>
                </a:lnTo>
                <a:lnTo>
                  <a:pt x="26746" y="353656"/>
                </a:lnTo>
                <a:lnTo>
                  <a:pt x="758901" y="353656"/>
                </a:lnTo>
                <a:lnTo>
                  <a:pt x="769289" y="349080"/>
                </a:lnTo>
                <a:lnTo>
                  <a:pt x="777794" y="336619"/>
                </a:lnTo>
                <a:lnTo>
                  <a:pt x="783538" y="318177"/>
                </a:lnTo>
                <a:lnTo>
                  <a:pt x="785647" y="295656"/>
                </a:lnTo>
                <a:lnTo>
                  <a:pt x="785647" y="58013"/>
                </a:lnTo>
                <a:lnTo>
                  <a:pt x="783538" y="35490"/>
                </a:lnTo>
                <a:lnTo>
                  <a:pt x="777794" y="17043"/>
                </a:lnTo>
                <a:lnTo>
                  <a:pt x="769289" y="4578"/>
                </a:lnTo>
                <a:lnTo>
                  <a:pt x="758901" y="0"/>
                </a:lnTo>
                <a:lnTo>
                  <a:pt x="26746" y="0"/>
                </a:lnTo>
                <a:lnTo>
                  <a:pt x="16362" y="4578"/>
                </a:lnTo>
                <a:lnTo>
                  <a:pt x="7858" y="17043"/>
                </a:lnTo>
                <a:lnTo>
                  <a:pt x="2110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4070" y="8104163"/>
            <a:ext cx="6300470" cy="288290"/>
          </a:xfrm>
          <a:custGeom>
            <a:avLst/>
            <a:gdLst/>
            <a:ahLst/>
            <a:cxnLst/>
            <a:rect l="l" t="t" r="r" b="b"/>
            <a:pathLst>
              <a:path w="6300470" h="288290">
                <a:moveTo>
                  <a:pt x="6227610" y="0"/>
                </a:moveTo>
                <a:lnTo>
                  <a:pt x="72390" y="0"/>
                </a:lnTo>
                <a:lnTo>
                  <a:pt x="44282" y="5680"/>
                </a:lnTo>
                <a:lnTo>
                  <a:pt x="21264" y="21148"/>
                </a:lnTo>
                <a:lnTo>
                  <a:pt x="5712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712" y="243956"/>
                </a:lnTo>
                <a:lnTo>
                  <a:pt x="21264" y="266849"/>
                </a:lnTo>
                <a:lnTo>
                  <a:pt x="44282" y="282317"/>
                </a:lnTo>
                <a:lnTo>
                  <a:pt x="72390" y="287997"/>
                </a:lnTo>
                <a:lnTo>
                  <a:pt x="6227610" y="287997"/>
                </a:lnTo>
                <a:lnTo>
                  <a:pt x="6255717" y="282317"/>
                </a:lnTo>
                <a:lnTo>
                  <a:pt x="6278735" y="266849"/>
                </a:lnTo>
                <a:lnTo>
                  <a:pt x="6294288" y="243956"/>
                </a:lnTo>
                <a:lnTo>
                  <a:pt x="6300000" y="216001"/>
                </a:lnTo>
                <a:lnTo>
                  <a:pt x="6300000" y="71996"/>
                </a:lnTo>
                <a:lnTo>
                  <a:pt x="6294288" y="44041"/>
                </a:lnTo>
                <a:lnTo>
                  <a:pt x="6278735" y="21148"/>
                </a:lnTo>
                <a:lnTo>
                  <a:pt x="6255717" y="5680"/>
                </a:lnTo>
                <a:lnTo>
                  <a:pt x="622761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468069" y="8142578"/>
            <a:ext cx="208661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interne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66345" y="9593534"/>
            <a:ext cx="4326890" cy="179705"/>
          </a:xfrm>
          <a:custGeom>
            <a:avLst/>
            <a:gdLst/>
            <a:ahLst/>
            <a:cxnLst/>
            <a:rect l="l" t="t" r="r" b="b"/>
            <a:pathLst>
              <a:path w="4326890" h="179704">
                <a:moveTo>
                  <a:pt x="4326724" y="0"/>
                </a:moveTo>
                <a:lnTo>
                  <a:pt x="4319651" y="35033"/>
                </a:lnTo>
                <a:lnTo>
                  <a:pt x="4300362" y="63642"/>
                </a:lnTo>
                <a:lnTo>
                  <a:pt x="4271753" y="82931"/>
                </a:lnTo>
                <a:lnTo>
                  <a:pt x="4236720" y="90004"/>
                </a:lnTo>
                <a:lnTo>
                  <a:pt x="2252522" y="89712"/>
                </a:lnTo>
                <a:lnTo>
                  <a:pt x="2217489" y="96785"/>
                </a:lnTo>
                <a:lnTo>
                  <a:pt x="2188879" y="116073"/>
                </a:lnTo>
                <a:lnTo>
                  <a:pt x="2169591" y="144678"/>
                </a:lnTo>
                <a:lnTo>
                  <a:pt x="2162517" y="179705"/>
                </a:lnTo>
                <a:lnTo>
                  <a:pt x="2163368" y="179705"/>
                </a:lnTo>
                <a:lnTo>
                  <a:pt x="2156295" y="144678"/>
                </a:lnTo>
                <a:lnTo>
                  <a:pt x="2137006" y="116073"/>
                </a:lnTo>
                <a:lnTo>
                  <a:pt x="2108397" y="96785"/>
                </a:lnTo>
                <a:lnTo>
                  <a:pt x="2073363" y="89712"/>
                </a:lnTo>
                <a:lnTo>
                  <a:pt x="90004" y="90004"/>
                </a:lnTo>
                <a:lnTo>
                  <a:pt x="54971" y="82931"/>
                </a:lnTo>
                <a:lnTo>
                  <a:pt x="26362" y="63642"/>
                </a:lnTo>
                <a:lnTo>
                  <a:pt x="7073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bk object 16">
            <a:extLst>
              <a:ext uri="{FF2B5EF4-FFF2-40B4-BE49-F238E27FC236}">
                <a16:creationId xmlns:a16="http://schemas.microsoft.com/office/drawing/2014/main" id="{026C43F1-1A95-124C-B09F-AAB2C3C91D11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17">
            <a:extLst>
              <a:ext uri="{FF2B5EF4-FFF2-40B4-BE49-F238E27FC236}">
                <a16:creationId xmlns:a16="http://schemas.microsoft.com/office/drawing/2014/main" id="{148E1CFF-E877-B74E-87F0-6E380EE22B24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075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6472" y="4571824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94179" y="54897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11133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87" y="16875"/>
                </a:lnTo>
                <a:lnTo>
                  <a:pt x="2680146" y="54000"/>
                </a:lnTo>
                <a:lnTo>
                  <a:pt x="2691957" y="91125"/>
                </a:lnTo>
                <a:lnTo>
                  <a:pt x="2693644" y="108000"/>
                </a:lnTo>
                <a:lnTo>
                  <a:pt x="2693669" y="826103"/>
                </a:lnTo>
                <a:lnTo>
                  <a:pt x="2693843" y="1194858"/>
                </a:lnTo>
                <a:lnTo>
                  <a:pt x="2694314" y="1330716"/>
                </a:lnTo>
                <a:lnTo>
                  <a:pt x="2695232" y="1350124"/>
                </a:lnTo>
                <a:lnTo>
                  <a:pt x="2689078" y="1385156"/>
                </a:lnTo>
                <a:lnTo>
                  <a:pt x="2670265" y="1413760"/>
                </a:lnTo>
                <a:lnTo>
                  <a:pt x="2641834" y="1433045"/>
                </a:lnTo>
                <a:lnTo>
                  <a:pt x="2606827" y="1440116"/>
                </a:lnTo>
                <a:lnTo>
                  <a:pt x="1440840" y="1439824"/>
                </a:lnTo>
                <a:lnTo>
                  <a:pt x="1405806" y="1446897"/>
                </a:lnTo>
                <a:lnTo>
                  <a:pt x="1377197" y="1466186"/>
                </a:lnTo>
                <a:lnTo>
                  <a:pt x="1357908" y="1494795"/>
                </a:lnTo>
                <a:lnTo>
                  <a:pt x="1350835" y="1529829"/>
                </a:lnTo>
                <a:lnTo>
                  <a:pt x="1351686" y="1529829"/>
                </a:lnTo>
                <a:lnTo>
                  <a:pt x="1344613" y="1494795"/>
                </a:lnTo>
                <a:lnTo>
                  <a:pt x="1325325" y="1466186"/>
                </a:lnTo>
                <a:lnTo>
                  <a:pt x="1296720" y="1446897"/>
                </a:lnTo>
                <a:lnTo>
                  <a:pt x="1261694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349" y="5464439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94" y="16875"/>
                </a:lnTo>
                <a:lnTo>
                  <a:pt x="2680157" y="54000"/>
                </a:lnTo>
                <a:lnTo>
                  <a:pt x="2691969" y="91125"/>
                </a:lnTo>
                <a:lnTo>
                  <a:pt x="2693657" y="108000"/>
                </a:lnTo>
                <a:lnTo>
                  <a:pt x="2693682" y="826103"/>
                </a:lnTo>
                <a:lnTo>
                  <a:pt x="2693855" y="1194858"/>
                </a:lnTo>
                <a:lnTo>
                  <a:pt x="2694327" y="1330716"/>
                </a:lnTo>
                <a:lnTo>
                  <a:pt x="2695244" y="1350124"/>
                </a:lnTo>
                <a:lnTo>
                  <a:pt x="2689089" y="1385156"/>
                </a:lnTo>
                <a:lnTo>
                  <a:pt x="2670271" y="1413760"/>
                </a:lnTo>
                <a:lnTo>
                  <a:pt x="2641836" y="1433045"/>
                </a:lnTo>
                <a:lnTo>
                  <a:pt x="2606827" y="1440116"/>
                </a:lnTo>
                <a:lnTo>
                  <a:pt x="1449489" y="1439824"/>
                </a:lnTo>
                <a:lnTo>
                  <a:pt x="1414457" y="1446897"/>
                </a:lnTo>
                <a:lnTo>
                  <a:pt x="1385852" y="1466186"/>
                </a:lnTo>
                <a:lnTo>
                  <a:pt x="1366568" y="1494795"/>
                </a:lnTo>
                <a:lnTo>
                  <a:pt x="1359496" y="1529829"/>
                </a:lnTo>
                <a:lnTo>
                  <a:pt x="1360335" y="1529829"/>
                </a:lnTo>
                <a:lnTo>
                  <a:pt x="1353263" y="1494795"/>
                </a:lnTo>
                <a:lnTo>
                  <a:pt x="1333979" y="1466186"/>
                </a:lnTo>
                <a:lnTo>
                  <a:pt x="1305374" y="1446897"/>
                </a:lnTo>
                <a:lnTo>
                  <a:pt x="1270342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57679" y="5159187"/>
            <a:ext cx="1924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0365" y="5129831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0365" y="5556707"/>
            <a:ext cx="2340610" cy="393700"/>
          </a:xfrm>
          <a:custGeom>
            <a:avLst/>
            <a:gdLst/>
            <a:ahLst/>
            <a:cxnLst/>
            <a:rect l="l" t="t" r="r" b="b"/>
            <a:pathLst>
              <a:path w="2340610" h="393700">
                <a:moveTo>
                  <a:pt x="2267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1449"/>
                </a:lnTo>
                <a:lnTo>
                  <a:pt x="5680" y="349406"/>
                </a:lnTo>
                <a:lnTo>
                  <a:pt x="21148" y="372303"/>
                </a:lnTo>
                <a:lnTo>
                  <a:pt x="44041" y="387775"/>
                </a:lnTo>
                <a:lnTo>
                  <a:pt x="71996" y="393458"/>
                </a:lnTo>
                <a:lnTo>
                  <a:pt x="2267991" y="393458"/>
                </a:lnTo>
                <a:lnTo>
                  <a:pt x="2295953" y="387775"/>
                </a:lnTo>
                <a:lnTo>
                  <a:pt x="2318850" y="372303"/>
                </a:lnTo>
                <a:lnTo>
                  <a:pt x="2334319" y="349406"/>
                </a:lnTo>
                <a:lnTo>
                  <a:pt x="2340000" y="321449"/>
                </a:lnTo>
                <a:lnTo>
                  <a:pt x="2340000" y="72008"/>
                </a:lnTo>
                <a:lnTo>
                  <a:pt x="2334319" y="44051"/>
                </a:lnTo>
                <a:lnTo>
                  <a:pt x="2318850" y="21155"/>
                </a:lnTo>
                <a:lnTo>
                  <a:pt x="2295953" y="5682"/>
                </a:lnTo>
                <a:lnTo>
                  <a:pt x="226799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93524" y="5668045"/>
            <a:ext cx="1448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 l’outil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PESTEL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2304008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09691" y="5159187"/>
            <a:ext cx="18821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68470" y="5129831"/>
            <a:ext cx="2376170" cy="245745"/>
          </a:xfrm>
          <a:custGeom>
            <a:avLst/>
            <a:gdLst/>
            <a:ahLst/>
            <a:cxnLst/>
            <a:rect l="l" t="t" r="r" b="b"/>
            <a:pathLst>
              <a:path w="237617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304008" y="245656"/>
                </a:lnTo>
                <a:lnTo>
                  <a:pt x="2331961" y="240767"/>
                </a:lnTo>
                <a:lnTo>
                  <a:pt x="2354849" y="227456"/>
                </a:lnTo>
                <a:lnTo>
                  <a:pt x="2370313" y="207754"/>
                </a:lnTo>
                <a:lnTo>
                  <a:pt x="2375992" y="183692"/>
                </a:lnTo>
                <a:lnTo>
                  <a:pt x="2375992" y="61963"/>
                </a:lnTo>
                <a:lnTo>
                  <a:pt x="2370313" y="37901"/>
                </a:lnTo>
                <a:lnTo>
                  <a:pt x="2354849" y="18199"/>
                </a:lnTo>
                <a:lnTo>
                  <a:pt x="2331961" y="4888"/>
                </a:lnTo>
                <a:lnTo>
                  <a:pt x="2304008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60471" y="5556707"/>
            <a:ext cx="2592070" cy="393700"/>
          </a:xfrm>
          <a:custGeom>
            <a:avLst/>
            <a:gdLst/>
            <a:ahLst/>
            <a:cxnLst/>
            <a:rect l="l" t="t" r="r" b="b"/>
            <a:pathLst>
              <a:path w="2592070" h="393700">
                <a:moveTo>
                  <a:pt x="2513457" y="0"/>
                </a:moveTo>
                <a:lnTo>
                  <a:pt x="78549" y="0"/>
                </a:lnTo>
                <a:lnTo>
                  <a:pt x="48048" y="5682"/>
                </a:lnTo>
                <a:lnTo>
                  <a:pt x="23072" y="21155"/>
                </a:lnTo>
                <a:lnTo>
                  <a:pt x="6197" y="44051"/>
                </a:lnTo>
                <a:lnTo>
                  <a:pt x="0" y="72008"/>
                </a:lnTo>
                <a:lnTo>
                  <a:pt x="0" y="321449"/>
                </a:lnTo>
                <a:lnTo>
                  <a:pt x="6197" y="349406"/>
                </a:lnTo>
                <a:lnTo>
                  <a:pt x="23072" y="372303"/>
                </a:lnTo>
                <a:lnTo>
                  <a:pt x="48048" y="387775"/>
                </a:lnTo>
                <a:lnTo>
                  <a:pt x="78549" y="393458"/>
                </a:lnTo>
                <a:lnTo>
                  <a:pt x="2513457" y="393458"/>
                </a:lnTo>
                <a:lnTo>
                  <a:pt x="2543955" y="387775"/>
                </a:lnTo>
                <a:lnTo>
                  <a:pt x="2568927" y="372303"/>
                </a:lnTo>
                <a:lnTo>
                  <a:pt x="2585798" y="349406"/>
                </a:lnTo>
                <a:lnTo>
                  <a:pt x="2591993" y="321449"/>
                </a:lnTo>
                <a:lnTo>
                  <a:pt x="2591993" y="72008"/>
                </a:lnTo>
                <a:lnTo>
                  <a:pt x="2585798" y="44051"/>
                </a:lnTo>
                <a:lnTo>
                  <a:pt x="2568927" y="21155"/>
                </a:lnTo>
                <a:lnTo>
                  <a:pt x="2543955" y="5682"/>
                </a:lnTo>
                <a:lnTo>
                  <a:pt x="25134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95951" y="5599465"/>
            <a:ext cx="2315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1355" marR="5080" indent="-66929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5 forces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concurrentielles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+ 1  de Michael</a:t>
            </a:r>
            <a:r>
              <a:rPr sz="9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Porter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27045" y="3955522"/>
            <a:ext cx="4177665" cy="603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36737" y="4695679"/>
            <a:ext cx="1959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5689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168470" y="4685347"/>
            <a:ext cx="2376170" cy="360045"/>
          </a:xfrm>
          <a:custGeom>
            <a:avLst/>
            <a:gdLst/>
            <a:ahLst/>
            <a:cxnLst/>
            <a:rect l="l" t="t" r="r" b="b"/>
            <a:pathLst>
              <a:path w="2376170" h="360045">
                <a:moveTo>
                  <a:pt x="2304008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304008" y="360006"/>
                </a:lnTo>
                <a:lnTo>
                  <a:pt x="2331961" y="355348"/>
                </a:lnTo>
                <a:lnTo>
                  <a:pt x="2354849" y="342663"/>
                </a:lnTo>
                <a:lnTo>
                  <a:pt x="2370313" y="323889"/>
                </a:lnTo>
                <a:lnTo>
                  <a:pt x="2375992" y="300964"/>
                </a:lnTo>
                <a:lnTo>
                  <a:pt x="2375992" y="59042"/>
                </a:lnTo>
                <a:lnTo>
                  <a:pt x="2370313" y="36117"/>
                </a:lnTo>
                <a:lnTo>
                  <a:pt x="2354849" y="17343"/>
                </a:lnTo>
                <a:lnTo>
                  <a:pt x="2331961" y="4658"/>
                </a:lnTo>
                <a:lnTo>
                  <a:pt x="230400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561011" y="4695679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par DAS de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00091" y="5998121"/>
            <a:ext cx="8470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P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olitique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conomique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ocio-culturel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echnologique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cologique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85090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égal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89035" y="5998121"/>
            <a:ext cx="21304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Intensité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concurrentielle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 négociation des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fournisseurs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Produits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substitution</a:t>
            </a:r>
            <a:endParaRPr sz="900">
              <a:latin typeface="Arial"/>
              <a:cs typeface="Arial"/>
            </a:endParaRPr>
          </a:p>
          <a:p>
            <a:pPr marL="84455" indent="-71755">
              <a:lnSpc>
                <a:spcPct val="100000"/>
              </a:lnSpc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Entrants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potentiels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• + 1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l’État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6737" y="6977918"/>
            <a:ext cx="21996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couplée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avec opportunités et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78918" y="6977918"/>
            <a:ext cx="2355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Il faut montrer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l’influence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chaque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l’entreprise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étudiée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244721" y="8315410"/>
            <a:ext cx="0" cy="266065"/>
          </a:xfrm>
          <a:custGeom>
            <a:avLst/>
            <a:gdLst/>
            <a:ahLst/>
            <a:cxnLst/>
            <a:rect l="l" t="t" r="r" b="b"/>
            <a:pathLst>
              <a:path h="266065">
                <a:moveTo>
                  <a:pt x="0" y="0"/>
                </a:moveTo>
                <a:lnTo>
                  <a:pt x="0" y="26554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3245" y="8641460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5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0952" y="911809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66728" y="8641460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5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04435" y="911809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23070" y="8315410"/>
            <a:ext cx="0" cy="803910"/>
          </a:xfrm>
          <a:custGeom>
            <a:avLst/>
            <a:gdLst/>
            <a:ahLst/>
            <a:cxnLst/>
            <a:rect l="l" t="t" r="r" b="b"/>
            <a:pathLst>
              <a:path h="803909">
                <a:moveTo>
                  <a:pt x="0" y="0"/>
                </a:moveTo>
                <a:lnTo>
                  <a:pt x="0" y="8036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60776" y="911809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764070" y="8315410"/>
            <a:ext cx="0" cy="803910"/>
          </a:xfrm>
          <a:custGeom>
            <a:avLst/>
            <a:gdLst/>
            <a:ahLst/>
            <a:cxnLst/>
            <a:rect l="l" t="t" r="r" b="b"/>
            <a:pathLst>
              <a:path h="803909">
                <a:moveTo>
                  <a:pt x="0" y="0"/>
                </a:moveTo>
                <a:lnTo>
                  <a:pt x="0" y="8036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701776" y="911809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57369" y="7750061"/>
            <a:ext cx="2622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interne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64073" y="7722562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27045" y="771965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435742" y="9779938"/>
            <a:ext cx="21983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couplées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avec 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forces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et les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244728" y="8796751"/>
            <a:ext cx="108585" cy="54610"/>
          </a:xfrm>
          <a:custGeom>
            <a:avLst/>
            <a:gdLst/>
            <a:ahLst/>
            <a:cxnLst/>
            <a:rect l="l" t="t" r="r" b="b"/>
            <a:pathLst>
              <a:path w="108584" h="54609">
                <a:moveTo>
                  <a:pt x="108000" y="0"/>
                </a:moveTo>
                <a:lnTo>
                  <a:pt x="0" y="0"/>
                </a:lnTo>
                <a:lnTo>
                  <a:pt x="53987" y="53987"/>
                </a:lnTo>
                <a:lnTo>
                  <a:pt x="10800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4070" y="8570253"/>
            <a:ext cx="1800225" cy="360045"/>
          </a:xfrm>
          <a:custGeom>
            <a:avLst/>
            <a:gdLst/>
            <a:ahLst/>
            <a:cxnLst/>
            <a:rect l="l" t="t" r="r" b="b"/>
            <a:pathLst>
              <a:path w="1800225" h="360045">
                <a:moveTo>
                  <a:pt x="1729473" y="0"/>
                </a:moveTo>
                <a:lnTo>
                  <a:pt x="70535" y="0"/>
                </a:lnTo>
                <a:lnTo>
                  <a:pt x="43146" y="4658"/>
                </a:lnTo>
                <a:lnTo>
                  <a:pt x="20718" y="17343"/>
                </a:lnTo>
                <a:lnTo>
                  <a:pt x="5565" y="36117"/>
                </a:lnTo>
                <a:lnTo>
                  <a:pt x="0" y="59042"/>
                </a:lnTo>
                <a:lnTo>
                  <a:pt x="0" y="300951"/>
                </a:lnTo>
                <a:lnTo>
                  <a:pt x="5565" y="323877"/>
                </a:lnTo>
                <a:lnTo>
                  <a:pt x="20718" y="342650"/>
                </a:lnTo>
                <a:lnTo>
                  <a:pt x="43146" y="355335"/>
                </a:lnTo>
                <a:lnTo>
                  <a:pt x="70535" y="359994"/>
                </a:lnTo>
                <a:lnTo>
                  <a:pt x="1729473" y="359994"/>
                </a:lnTo>
                <a:lnTo>
                  <a:pt x="1756860" y="355335"/>
                </a:lnTo>
                <a:lnTo>
                  <a:pt x="1779284" y="342650"/>
                </a:lnTo>
                <a:lnTo>
                  <a:pt x="1794433" y="323877"/>
                </a:lnTo>
                <a:lnTo>
                  <a:pt x="1799996" y="300951"/>
                </a:lnTo>
                <a:lnTo>
                  <a:pt x="1799996" y="59042"/>
                </a:lnTo>
                <a:lnTo>
                  <a:pt x="1794433" y="36117"/>
                </a:lnTo>
                <a:lnTo>
                  <a:pt x="1779284" y="17343"/>
                </a:lnTo>
                <a:lnTo>
                  <a:pt x="1756860" y="4658"/>
                </a:lnTo>
                <a:lnTo>
                  <a:pt x="17294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76840" y="8580580"/>
            <a:ext cx="1374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26184" y="8732980"/>
            <a:ext cx="675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Penrose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864070" y="8570253"/>
            <a:ext cx="1800225" cy="360045"/>
          </a:xfrm>
          <a:custGeom>
            <a:avLst/>
            <a:gdLst/>
            <a:ahLst/>
            <a:cxnLst/>
            <a:rect l="l" t="t" r="r" b="b"/>
            <a:pathLst>
              <a:path w="1800225" h="360045">
                <a:moveTo>
                  <a:pt x="1732648" y="0"/>
                </a:moveTo>
                <a:lnTo>
                  <a:pt x="67348" y="0"/>
                </a:lnTo>
                <a:lnTo>
                  <a:pt x="41201" y="4658"/>
                </a:lnTo>
                <a:lnTo>
                  <a:pt x="19786" y="17343"/>
                </a:lnTo>
                <a:lnTo>
                  <a:pt x="5315" y="36117"/>
                </a:lnTo>
                <a:lnTo>
                  <a:pt x="0" y="59042"/>
                </a:lnTo>
                <a:lnTo>
                  <a:pt x="0" y="300951"/>
                </a:lnTo>
                <a:lnTo>
                  <a:pt x="5315" y="323877"/>
                </a:lnTo>
                <a:lnTo>
                  <a:pt x="19786" y="342650"/>
                </a:lnTo>
                <a:lnTo>
                  <a:pt x="41201" y="355335"/>
                </a:lnTo>
                <a:lnTo>
                  <a:pt x="67348" y="359994"/>
                </a:lnTo>
                <a:lnTo>
                  <a:pt x="1732648" y="359994"/>
                </a:lnTo>
                <a:lnTo>
                  <a:pt x="1758800" y="355335"/>
                </a:lnTo>
                <a:lnTo>
                  <a:pt x="1780214" y="342650"/>
                </a:lnTo>
                <a:lnTo>
                  <a:pt x="1794682" y="323877"/>
                </a:lnTo>
                <a:lnTo>
                  <a:pt x="1799996" y="300951"/>
                </a:lnTo>
                <a:lnTo>
                  <a:pt x="1799996" y="59042"/>
                </a:lnTo>
                <a:lnTo>
                  <a:pt x="1794682" y="36117"/>
                </a:lnTo>
                <a:lnTo>
                  <a:pt x="1780214" y="17343"/>
                </a:lnTo>
                <a:lnTo>
                  <a:pt x="1758800" y="4658"/>
                </a:lnTo>
                <a:lnTo>
                  <a:pt x="173264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267341" y="8580580"/>
            <a:ext cx="9925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marR="5080" indent="-22288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Chaîne 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Porter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614070" y="8570253"/>
            <a:ext cx="1800225" cy="360045"/>
          </a:xfrm>
          <a:custGeom>
            <a:avLst/>
            <a:gdLst/>
            <a:ahLst/>
            <a:cxnLst/>
            <a:rect l="l" t="t" r="r" b="b"/>
            <a:pathLst>
              <a:path w="1800225" h="360045">
                <a:moveTo>
                  <a:pt x="1721891" y="0"/>
                </a:moveTo>
                <a:lnTo>
                  <a:pt x="78105" y="0"/>
                </a:lnTo>
                <a:lnTo>
                  <a:pt x="47780" y="4658"/>
                </a:lnTo>
                <a:lnTo>
                  <a:pt x="22945" y="17343"/>
                </a:lnTo>
                <a:lnTo>
                  <a:pt x="6163" y="36117"/>
                </a:lnTo>
                <a:lnTo>
                  <a:pt x="0" y="59042"/>
                </a:lnTo>
                <a:lnTo>
                  <a:pt x="0" y="300951"/>
                </a:lnTo>
                <a:lnTo>
                  <a:pt x="6163" y="323877"/>
                </a:lnTo>
                <a:lnTo>
                  <a:pt x="22945" y="342650"/>
                </a:lnTo>
                <a:lnTo>
                  <a:pt x="47780" y="355335"/>
                </a:lnTo>
                <a:lnTo>
                  <a:pt x="78105" y="359994"/>
                </a:lnTo>
                <a:lnTo>
                  <a:pt x="1721891" y="359994"/>
                </a:lnTo>
                <a:lnTo>
                  <a:pt x="1752220" y="355335"/>
                </a:lnTo>
                <a:lnTo>
                  <a:pt x="1777055" y="342650"/>
                </a:lnTo>
                <a:lnTo>
                  <a:pt x="1793834" y="323877"/>
                </a:lnTo>
                <a:lnTo>
                  <a:pt x="1799996" y="300951"/>
                </a:lnTo>
                <a:lnTo>
                  <a:pt x="1799996" y="59042"/>
                </a:lnTo>
                <a:lnTo>
                  <a:pt x="1793834" y="36117"/>
                </a:lnTo>
                <a:lnTo>
                  <a:pt x="1777055" y="17343"/>
                </a:lnTo>
                <a:lnTo>
                  <a:pt x="1752220" y="4658"/>
                </a:lnTo>
                <a:lnTo>
                  <a:pt x="17218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759712" y="8580580"/>
            <a:ext cx="15081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 marR="5080" indent="-127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compétences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Prahalad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Hamel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756938" y="9211116"/>
            <a:ext cx="1525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Recherche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compétences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distinctives ou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fondamentales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356244" y="9188263"/>
            <a:ext cx="2334260" cy="353695"/>
          </a:xfrm>
          <a:custGeom>
            <a:avLst/>
            <a:gdLst/>
            <a:ahLst/>
            <a:cxnLst/>
            <a:rect l="l" t="t" r="r" b="b"/>
            <a:pathLst>
              <a:path w="2334260" h="353695">
                <a:moveTo>
                  <a:pt x="0" y="295656"/>
                </a:moveTo>
                <a:lnTo>
                  <a:pt x="6268" y="318177"/>
                </a:lnTo>
                <a:lnTo>
                  <a:pt x="23336" y="336619"/>
                </a:lnTo>
                <a:lnTo>
                  <a:pt x="48595" y="349080"/>
                </a:lnTo>
                <a:lnTo>
                  <a:pt x="79438" y="353656"/>
                </a:lnTo>
                <a:lnTo>
                  <a:pt x="2254211" y="353656"/>
                </a:lnTo>
                <a:lnTo>
                  <a:pt x="2285055" y="349080"/>
                </a:lnTo>
                <a:lnTo>
                  <a:pt x="2310314" y="336619"/>
                </a:lnTo>
                <a:lnTo>
                  <a:pt x="2327381" y="318177"/>
                </a:lnTo>
                <a:lnTo>
                  <a:pt x="2333650" y="295656"/>
                </a:lnTo>
                <a:lnTo>
                  <a:pt x="2333650" y="58013"/>
                </a:lnTo>
                <a:lnTo>
                  <a:pt x="2327381" y="35490"/>
                </a:lnTo>
                <a:lnTo>
                  <a:pt x="2310314" y="17043"/>
                </a:lnTo>
                <a:lnTo>
                  <a:pt x="2285055" y="4578"/>
                </a:lnTo>
                <a:lnTo>
                  <a:pt x="2254211" y="0"/>
                </a:lnTo>
                <a:lnTo>
                  <a:pt x="79438" y="0"/>
                </a:lnTo>
                <a:lnTo>
                  <a:pt x="48595" y="4578"/>
                </a:lnTo>
                <a:lnTo>
                  <a:pt x="23336" y="17043"/>
                </a:lnTo>
                <a:lnTo>
                  <a:pt x="6268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44406" y="9211116"/>
            <a:ext cx="62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" marR="5080" indent="-730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Ressources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tangibles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70420" y="9188263"/>
            <a:ext cx="786130" cy="353695"/>
          </a:xfrm>
          <a:custGeom>
            <a:avLst/>
            <a:gdLst/>
            <a:ahLst/>
            <a:cxnLst/>
            <a:rect l="l" t="t" r="r" b="b"/>
            <a:pathLst>
              <a:path w="786130" h="353695">
                <a:moveTo>
                  <a:pt x="0" y="295656"/>
                </a:moveTo>
                <a:lnTo>
                  <a:pt x="2110" y="318177"/>
                </a:lnTo>
                <a:lnTo>
                  <a:pt x="7858" y="336619"/>
                </a:lnTo>
                <a:lnTo>
                  <a:pt x="16362" y="349080"/>
                </a:lnTo>
                <a:lnTo>
                  <a:pt x="26746" y="353656"/>
                </a:lnTo>
                <a:lnTo>
                  <a:pt x="758901" y="353656"/>
                </a:lnTo>
                <a:lnTo>
                  <a:pt x="769289" y="349080"/>
                </a:lnTo>
                <a:lnTo>
                  <a:pt x="777794" y="336619"/>
                </a:lnTo>
                <a:lnTo>
                  <a:pt x="783538" y="318177"/>
                </a:lnTo>
                <a:lnTo>
                  <a:pt x="785647" y="295656"/>
                </a:lnTo>
                <a:lnTo>
                  <a:pt x="785647" y="58013"/>
                </a:lnTo>
                <a:lnTo>
                  <a:pt x="783538" y="35490"/>
                </a:lnTo>
                <a:lnTo>
                  <a:pt x="777794" y="17043"/>
                </a:lnTo>
                <a:lnTo>
                  <a:pt x="769289" y="4578"/>
                </a:lnTo>
                <a:lnTo>
                  <a:pt x="758901" y="0"/>
                </a:lnTo>
                <a:lnTo>
                  <a:pt x="26746" y="0"/>
                </a:lnTo>
                <a:lnTo>
                  <a:pt x="16362" y="4578"/>
                </a:lnTo>
                <a:lnTo>
                  <a:pt x="7858" y="17043"/>
                </a:lnTo>
                <a:lnTo>
                  <a:pt x="2110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1447888" y="9211116"/>
            <a:ext cx="628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Ressources  intangibles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373903" y="9188263"/>
            <a:ext cx="786130" cy="353695"/>
          </a:xfrm>
          <a:custGeom>
            <a:avLst/>
            <a:gdLst/>
            <a:ahLst/>
            <a:cxnLst/>
            <a:rect l="l" t="t" r="r" b="b"/>
            <a:pathLst>
              <a:path w="786130" h="353695">
                <a:moveTo>
                  <a:pt x="0" y="295656"/>
                </a:moveTo>
                <a:lnTo>
                  <a:pt x="2110" y="318177"/>
                </a:lnTo>
                <a:lnTo>
                  <a:pt x="7858" y="336619"/>
                </a:lnTo>
                <a:lnTo>
                  <a:pt x="16362" y="349080"/>
                </a:lnTo>
                <a:lnTo>
                  <a:pt x="26746" y="353656"/>
                </a:lnTo>
                <a:lnTo>
                  <a:pt x="758901" y="353656"/>
                </a:lnTo>
                <a:lnTo>
                  <a:pt x="769289" y="349080"/>
                </a:lnTo>
                <a:lnTo>
                  <a:pt x="777794" y="336619"/>
                </a:lnTo>
                <a:lnTo>
                  <a:pt x="783538" y="318177"/>
                </a:lnTo>
                <a:lnTo>
                  <a:pt x="785647" y="295656"/>
                </a:lnTo>
                <a:lnTo>
                  <a:pt x="785647" y="58013"/>
                </a:lnTo>
                <a:lnTo>
                  <a:pt x="783538" y="35490"/>
                </a:lnTo>
                <a:lnTo>
                  <a:pt x="777794" y="17043"/>
                </a:lnTo>
                <a:lnTo>
                  <a:pt x="769289" y="4578"/>
                </a:lnTo>
                <a:lnTo>
                  <a:pt x="758901" y="0"/>
                </a:lnTo>
                <a:lnTo>
                  <a:pt x="26746" y="0"/>
                </a:lnTo>
                <a:lnTo>
                  <a:pt x="16362" y="4578"/>
                </a:lnTo>
                <a:lnTo>
                  <a:pt x="7858" y="17043"/>
                </a:lnTo>
                <a:lnTo>
                  <a:pt x="2110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029954" y="9211116"/>
            <a:ext cx="1466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839" marR="5080" indent="-10477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Distinction entre les activités  principales et de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soutien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867245" y="9188263"/>
            <a:ext cx="1793875" cy="353695"/>
          </a:xfrm>
          <a:custGeom>
            <a:avLst/>
            <a:gdLst/>
            <a:ahLst/>
            <a:cxnLst/>
            <a:rect l="l" t="t" r="r" b="b"/>
            <a:pathLst>
              <a:path w="1793875" h="353695">
                <a:moveTo>
                  <a:pt x="0" y="295656"/>
                </a:moveTo>
                <a:lnTo>
                  <a:pt x="5295" y="318177"/>
                </a:lnTo>
                <a:lnTo>
                  <a:pt x="19715" y="336619"/>
                </a:lnTo>
                <a:lnTo>
                  <a:pt x="41056" y="349080"/>
                </a:lnTo>
                <a:lnTo>
                  <a:pt x="67119" y="353656"/>
                </a:lnTo>
                <a:lnTo>
                  <a:pt x="1726539" y="353656"/>
                </a:lnTo>
                <a:lnTo>
                  <a:pt x="1752600" y="349080"/>
                </a:lnTo>
                <a:lnTo>
                  <a:pt x="1773937" y="336619"/>
                </a:lnTo>
                <a:lnTo>
                  <a:pt x="1788352" y="318177"/>
                </a:lnTo>
                <a:lnTo>
                  <a:pt x="1793646" y="295656"/>
                </a:lnTo>
                <a:lnTo>
                  <a:pt x="1793646" y="58013"/>
                </a:lnTo>
                <a:lnTo>
                  <a:pt x="1788352" y="35490"/>
                </a:lnTo>
                <a:lnTo>
                  <a:pt x="1773937" y="17043"/>
                </a:lnTo>
                <a:lnTo>
                  <a:pt x="1752600" y="4578"/>
                </a:lnTo>
                <a:lnTo>
                  <a:pt x="1726539" y="0"/>
                </a:lnTo>
                <a:lnTo>
                  <a:pt x="67119" y="0"/>
                </a:lnTo>
                <a:lnTo>
                  <a:pt x="41056" y="4578"/>
                </a:lnTo>
                <a:lnTo>
                  <a:pt x="19715" y="17043"/>
                </a:lnTo>
                <a:lnTo>
                  <a:pt x="5295" y="35490"/>
                </a:lnTo>
                <a:lnTo>
                  <a:pt x="0" y="58013"/>
                </a:lnTo>
                <a:lnTo>
                  <a:pt x="0" y="29565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4070" y="8104165"/>
            <a:ext cx="6300470" cy="288290"/>
          </a:xfrm>
          <a:custGeom>
            <a:avLst/>
            <a:gdLst/>
            <a:ahLst/>
            <a:cxnLst/>
            <a:rect l="l" t="t" r="r" b="b"/>
            <a:pathLst>
              <a:path w="6300470" h="288290">
                <a:moveTo>
                  <a:pt x="6227610" y="0"/>
                </a:moveTo>
                <a:lnTo>
                  <a:pt x="72390" y="0"/>
                </a:lnTo>
                <a:lnTo>
                  <a:pt x="44282" y="5680"/>
                </a:lnTo>
                <a:lnTo>
                  <a:pt x="21264" y="21148"/>
                </a:lnTo>
                <a:lnTo>
                  <a:pt x="5712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712" y="243956"/>
                </a:lnTo>
                <a:lnTo>
                  <a:pt x="21264" y="266849"/>
                </a:lnTo>
                <a:lnTo>
                  <a:pt x="44282" y="282317"/>
                </a:lnTo>
                <a:lnTo>
                  <a:pt x="72390" y="287997"/>
                </a:lnTo>
                <a:lnTo>
                  <a:pt x="6227610" y="287997"/>
                </a:lnTo>
                <a:lnTo>
                  <a:pt x="6255717" y="282317"/>
                </a:lnTo>
                <a:lnTo>
                  <a:pt x="6278735" y="266849"/>
                </a:lnTo>
                <a:lnTo>
                  <a:pt x="6294288" y="243956"/>
                </a:lnTo>
                <a:lnTo>
                  <a:pt x="6300000" y="216001"/>
                </a:lnTo>
                <a:lnTo>
                  <a:pt x="6300000" y="71996"/>
                </a:lnTo>
                <a:lnTo>
                  <a:pt x="6294288" y="44041"/>
                </a:lnTo>
                <a:lnTo>
                  <a:pt x="6278735" y="21148"/>
                </a:lnTo>
                <a:lnTo>
                  <a:pt x="6255717" y="5680"/>
                </a:lnTo>
                <a:lnTo>
                  <a:pt x="622761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2468069" y="8142578"/>
            <a:ext cx="208661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interne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66345" y="9593534"/>
            <a:ext cx="4326890" cy="179705"/>
          </a:xfrm>
          <a:custGeom>
            <a:avLst/>
            <a:gdLst/>
            <a:ahLst/>
            <a:cxnLst/>
            <a:rect l="l" t="t" r="r" b="b"/>
            <a:pathLst>
              <a:path w="4326890" h="179704">
                <a:moveTo>
                  <a:pt x="4326724" y="0"/>
                </a:moveTo>
                <a:lnTo>
                  <a:pt x="4319651" y="35033"/>
                </a:lnTo>
                <a:lnTo>
                  <a:pt x="4300362" y="63642"/>
                </a:lnTo>
                <a:lnTo>
                  <a:pt x="4271753" y="82931"/>
                </a:lnTo>
                <a:lnTo>
                  <a:pt x="4236720" y="90004"/>
                </a:lnTo>
                <a:lnTo>
                  <a:pt x="2252522" y="89712"/>
                </a:lnTo>
                <a:lnTo>
                  <a:pt x="2217489" y="96785"/>
                </a:lnTo>
                <a:lnTo>
                  <a:pt x="2188879" y="116073"/>
                </a:lnTo>
                <a:lnTo>
                  <a:pt x="2169591" y="144678"/>
                </a:lnTo>
                <a:lnTo>
                  <a:pt x="2162517" y="179705"/>
                </a:lnTo>
                <a:lnTo>
                  <a:pt x="2163368" y="179705"/>
                </a:lnTo>
                <a:lnTo>
                  <a:pt x="2156295" y="144678"/>
                </a:lnTo>
                <a:lnTo>
                  <a:pt x="2137006" y="116073"/>
                </a:lnTo>
                <a:lnTo>
                  <a:pt x="2108397" y="96785"/>
                </a:lnTo>
                <a:lnTo>
                  <a:pt x="2073363" y="89712"/>
                </a:lnTo>
                <a:lnTo>
                  <a:pt x="90004" y="90004"/>
                </a:lnTo>
                <a:lnTo>
                  <a:pt x="54971" y="82931"/>
                </a:lnTo>
                <a:lnTo>
                  <a:pt x="26362" y="63642"/>
                </a:lnTo>
                <a:lnTo>
                  <a:pt x="7073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5E5C067-E9A3-AD42-95BD-DF6496E7EE20}"/>
              </a:ext>
            </a:extLst>
          </p:cNvPr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0CD6834-3ED3-4247-917D-08F853C7523A}"/>
              </a:ext>
            </a:extLst>
          </p:cNvPr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25A02FD-31A9-F64F-A490-F1A71A9F8B4C}"/>
              </a:ext>
            </a:extLst>
          </p:cNvPr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073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k object 16">
            <a:extLst>
              <a:ext uri="{FF2B5EF4-FFF2-40B4-BE49-F238E27FC236}">
                <a16:creationId xmlns:a16="http://schemas.microsoft.com/office/drawing/2014/main" id="{2F0042BD-ECDC-E048-93C2-EB78573B5D83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17">
            <a:extLst>
              <a:ext uri="{FF2B5EF4-FFF2-40B4-BE49-F238E27FC236}">
                <a16:creationId xmlns:a16="http://schemas.microsoft.com/office/drawing/2014/main" id="{A2006583-8EB6-9C48-81EF-49FA392E03C7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7045" y="319538"/>
            <a:ext cx="5414645" cy="1399614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 dirty="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 err="1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 err="1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40436475-180A-7146-99C7-4EEC62954216}"/>
              </a:ext>
            </a:extLst>
          </p:cNvPr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723C1E8-466A-3049-9A0C-82A172177F57}"/>
              </a:ext>
            </a:extLst>
          </p:cNvPr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F05615C5-6378-CC48-8296-9119E10EF1D2}"/>
              </a:ext>
            </a:extLst>
          </p:cNvPr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786E2182-8559-964E-88B5-E215566C6D2C}"/>
              </a:ext>
            </a:extLst>
          </p:cNvPr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994004BF-0E39-4B4A-8BE7-214225406B61}"/>
              </a:ext>
            </a:extLst>
          </p:cNvPr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7DD37D50-77C4-9A4D-8539-1BD6C7931175}"/>
              </a:ext>
            </a:extLst>
          </p:cNvPr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F4C57618-3EE9-0C48-9509-85333F439AAF}"/>
              </a:ext>
            </a:extLst>
          </p:cNvPr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03E05FE5-A941-8B43-81F9-A2AFEAA4A701}"/>
              </a:ext>
            </a:extLst>
          </p:cNvPr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CDD9BB10-95C7-504E-B968-1ED69B3E6F2E}"/>
              </a:ext>
            </a:extLst>
          </p:cNvPr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68E9DA64-AAA8-B346-9249-0A3CC4053131}"/>
              </a:ext>
            </a:extLst>
          </p:cNvPr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k object 16">
            <a:extLst>
              <a:ext uri="{FF2B5EF4-FFF2-40B4-BE49-F238E27FC236}">
                <a16:creationId xmlns:a16="http://schemas.microsoft.com/office/drawing/2014/main" id="{BC874C06-9F1C-8942-89EA-7DB2F1961F4C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17">
            <a:extLst>
              <a:ext uri="{FF2B5EF4-FFF2-40B4-BE49-F238E27FC236}">
                <a16:creationId xmlns:a16="http://schemas.microsoft.com/office/drawing/2014/main" id="{116D0ED4-A0DB-8C41-B0DE-CCF307A2EA8A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k object 16">
            <a:extLst>
              <a:ext uri="{FF2B5EF4-FFF2-40B4-BE49-F238E27FC236}">
                <a16:creationId xmlns:a16="http://schemas.microsoft.com/office/drawing/2014/main" id="{752E3AC1-1D44-0648-9492-4F37C32AE385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17">
            <a:extLst>
              <a:ext uri="{FF2B5EF4-FFF2-40B4-BE49-F238E27FC236}">
                <a16:creationId xmlns:a16="http://schemas.microsoft.com/office/drawing/2014/main" id="{2D08A4CF-3278-CA4F-9AB1-56B6E7B772AD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k object 16">
            <a:extLst>
              <a:ext uri="{FF2B5EF4-FFF2-40B4-BE49-F238E27FC236}">
                <a16:creationId xmlns:a16="http://schemas.microsoft.com/office/drawing/2014/main" id="{9E6E5395-B18D-5D45-8D0D-335574CBCB6D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17">
            <a:extLst>
              <a:ext uri="{FF2B5EF4-FFF2-40B4-BE49-F238E27FC236}">
                <a16:creationId xmlns:a16="http://schemas.microsoft.com/office/drawing/2014/main" id="{5EA58D14-300C-1C46-B53F-DA85A99E05BC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27045" y="3955522"/>
            <a:ext cx="288925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bk object 16">
            <a:extLst>
              <a:ext uri="{FF2B5EF4-FFF2-40B4-BE49-F238E27FC236}">
                <a16:creationId xmlns:a16="http://schemas.microsoft.com/office/drawing/2014/main" id="{9FFB9A83-2BED-2A43-AD8A-7C6A5E8F83B6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17">
            <a:extLst>
              <a:ext uri="{FF2B5EF4-FFF2-40B4-BE49-F238E27FC236}">
                <a16:creationId xmlns:a16="http://schemas.microsoft.com/office/drawing/2014/main" id="{DA49FBBA-F689-0644-9D0E-AAA4888FD9EF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27045" y="3955522"/>
            <a:ext cx="4177665" cy="603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k object 16">
            <a:extLst>
              <a:ext uri="{FF2B5EF4-FFF2-40B4-BE49-F238E27FC236}">
                <a16:creationId xmlns:a16="http://schemas.microsoft.com/office/drawing/2014/main" id="{9738B912-C043-7E4F-88F6-21FD96C5B3E3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17">
            <a:extLst>
              <a:ext uri="{FF2B5EF4-FFF2-40B4-BE49-F238E27FC236}">
                <a16:creationId xmlns:a16="http://schemas.microsoft.com/office/drawing/2014/main" id="{7E4DD4B1-B8D1-C74F-B76B-7FBA0103ACFD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18"/>
            <a:ext cx="0" cy="681355"/>
          </a:xfrm>
          <a:custGeom>
            <a:avLst/>
            <a:gdLst/>
            <a:ahLst/>
            <a:cxnLst/>
            <a:rect l="l" t="t" r="r" b="b"/>
            <a:pathLst>
              <a:path h="681354">
                <a:moveTo>
                  <a:pt x="0" y="0"/>
                </a:moveTo>
                <a:lnTo>
                  <a:pt x="0" y="68083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0365" y="5129829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0365" y="5129829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27045" y="3955522"/>
            <a:ext cx="4177665" cy="138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890269" marR="1913255" indent="-56896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3429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bk object 16">
            <a:extLst>
              <a:ext uri="{FF2B5EF4-FFF2-40B4-BE49-F238E27FC236}">
                <a16:creationId xmlns:a16="http://schemas.microsoft.com/office/drawing/2014/main" id="{2F83082F-4EDF-F54C-9975-61F0D7AB1932}"/>
              </a:ext>
            </a:extLst>
          </p:cNvPr>
          <p:cNvSpPr/>
          <p:nvPr/>
        </p:nvSpPr>
        <p:spPr>
          <a:xfrm>
            <a:off x="1742475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17">
            <a:extLst>
              <a:ext uri="{FF2B5EF4-FFF2-40B4-BE49-F238E27FC236}">
                <a16:creationId xmlns:a16="http://schemas.microsoft.com/office/drawing/2014/main" id="{2E4550D2-813F-4244-94DD-F6862D9E61EC}"/>
              </a:ext>
            </a:extLst>
          </p:cNvPr>
          <p:cNvSpPr/>
          <p:nvPr/>
        </p:nvSpPr>
        <p:spPr>
          <a:xfrm>
            <a:off x="1680182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5307150" y="1607403"/>
            <a:ext cx="0" cy="755015"/>
          </a:xfrm>
          <a:custGeom>
            <a:avLst/>
            <a:gdLst/>
            <a:ahLst/>
            <a:cxnLst/>
            <a:rect l="l" t="t" r="r" b="b"/>
            <a:pathLst>
              <a:path h="755014">
                <a:moveTo>
                  <a:pt x="0" y="0"/>
                </a:moveTo>
                <a:lnTo>
                  <a:pt x="0" y="75472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4857" y="236121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5050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134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0063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09" y="2677658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7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45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30" h="360044">
                <a:moveTo>
                  <a:pt x="2695041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41" y="359994"/>
                </a:lnTo>
                <a:lnTo>
                  <a:pt x="2723004" y="355052"/>
                </a:lnTo>
                <a:lnTo>
                  <a:pt x="2745900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0" y="18397"/>
                </a:lnTo>
                <a:lnTo>
                  <a:pt x="2723004" y="4941"/>
                </a:lnTo>
                <a:lnTo>
                  <a:pt x="269504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3132" y="1912883"/>
            <a:ext cx="2552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marR="5080" indent="-5264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l’entreprise avec prise 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valeurs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3466" y="2460736"/>
            <a:ext cx="1705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245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30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41" y="245643"/>
                </a:lnTo>
                <a:lnTo>
                  <a:pt x="2723004" y="240753"/>
                </a:lnTo>
                <a:lnTo>
                  <a:pt x="2745900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0" y="18203"/>
                </a:lnTo>
                <a:lnTo>
                  <a:pt x="2723004" y="4890"/>
                </a:lnTo>
                <a:lnTo>
                  <a:pt x="2695041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82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0465" y="2893590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9975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80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71410" y="2893590"/>
            <a:ext cx="633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1920" y="1902554"/>
            <a:ext cx="2767330" cy="360045"/>
          </a:xfrm>
          <a:custGeom>
            <a:avLst/>
            <a:gdLst/>
            <a:ahLst/>
            <a:cxnLst/>
            <a:rect l="l" t="t" r="r" b="b"/>
            <a:pathLst>
              <a:path w="2767329" h="360044">
                <a:moveTo>
                  <a:pt x="2695054" y="0"/>
                </a:moveTo>
                <a:lnTo>
                  <a:pt x="71996" y="0"/>
                </a:lnTo>
                <a:lnTo>
                  <a:pt x="44041" y="4941"/>
                </a:lnTo>
                <a:lnTo>
                  <a:pt x="21148" y="18397"/>
                </a:lnTo>
                <a:lnTo>
                  <a:pt x="5680" y="38313"/>
                </a:lnTo>
                <a:lnTo>
                  <a:pt x="0" y="62636"/>
                </a:lnTo>
                <a:lnTo>
                  <a:pt x="0" y="297357"/>
                </a:lnTo>
                <a:lnTo>
                  <a:pt x="5680" y="321680"/>
                </a:lnTo>
                <a:lnTo>
                  <a:pt x="21148" y="341596"/>
                </a:lnTo>
                <a:lnTo>
                  <a:pt x="44041" y="355052"/>
                </a:lnTo>
                <a:lnTo>
                  <a:pt x="71996" y="359994"/>
                </a:lnTo>
                <a:lnTo>
                  <a:pt x="2695054" y="359994"/>
                </a:lnTo>
                <a:lnTo>
                  <a:pt x="2723009" y="355052"/>
                </a:lnTo>
                <a:lnTo>
                  <a:pt x="2745901" y="341596"/>
                </a:lnTo>
                <a:lnTo>
                  <a:pt x="2761369" y="321680"/>
                </a:lnTo>
                <a:lnTo>
                  <a:pt x="2767050" y="297357"/>
                </a:lnTo>
                <a:lnTo>
                  <a:pt x="2767050" y="62636"/>
                </a:lnTo>
                <a:lnTo>
                  <a:pt x="2761369" y="38313"/>
                </a:lnTo>
                <a:lnTo>
                  <a:pt x="2745901" y="18397"/>
                </a:lnTo>
                <a:lnTo>
                  <a:pt x="2723009" y="4941"/>
                </a:lnTo>
                <a:lnTo>
                  <a:pt x="269505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21313" y="1912883"/>
            <a:ext cx="158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  avec intégration de 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499" y="2460736"/>
            <a:ext cx="1740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Diagnostic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stratégique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1920" y="2431387"/>
            <a:ext cx="2767330" cy="245745"/>
          </a:xfrm>
          <a:custGeom>
            <a:avLst/>
            <a:gdLst/>
            <a:ahLst/>
            <a:cxnLst/>
            <a:rect l="l" t="t" r="r" b="b"/>
            <a:pathLst>
              <a:path w="2767329" h="245744">
                <a:moveTo>
                  <a:pt x="0" y="183680"/>
                </a:moveTo>
                <a:lnTo>
                  <a:pt x="5680" y="207736"/>
                </a:lnTo>
                <a:lnTo>
                  <a:pt x="21148" y="227439"/>
                </a:lnTo>
                <a:lnTo>
                  <a:pt x="44041" y="240753"/>
                </a:lnTo>
                <a:lnTo>
                  <a:pt x="71996" y="245643"/>
                </a:lnTo>
                <a:lnTo>
                  <a:pt x="2695054" y="245643"/>
                </a:lnTo>
                <a:lnTo>
                  <a:pt x="2723009" y="240753"/>
                </a:lnTo>
                <a:lnTo>
                  <a:pt x="2745901" y="227439"/>
                </a:lnTo>
                <a:lnTo>
                  <a:pt x="2761369" y="207736"/>
                </a:lnTo>
                <a:lnTo>
                  <a:pt x="2767050" y="183680"/>
                </a:lnTo>
                <a:lnTo>
                  <a:pt x="2767050" y="61963"/>
                </a:lnTo>
                <a:lnTo>
                  <a:pt x="2761369" y="37906"/>
                </a:lnTo>
                <a:lnTo>
                  <a:pt x="2745901" y="18203"/>
                </a:lnTo>
                <a:lnTo>
                  <a:pt x="2723009" y="4890"/>
                </a:lnTo>
                <a:lnTo>
                  <a:pt x="2695054" y="0"/>
                </a:lnTo>
                <a:lnTo>
                  <a:pt x="71996" y="0"/>
                </a:lnTo>
                <a:lnTo>
                  <a:pt x="44041" y="4890"/>
                </a:lnTo>
                <a:lnTo>
                  <a:pt x="21148" y="18203"/>
                </a:lnTo>
                <a:lnTo>
                  <a:pt x="5680" y="37906"/>
                </a:lnTo>
                <a:lnTo>
                  <a:pt x="0" y="61963"/>
                </a:lnTo>
                <a:lnTo>
                  <a:pt x="0" y="1836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4257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5633" y="2893590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Opportunités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40043" y="3113684"/>
            <a:ext cx="26428" cy="45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4658" y="2861066"/>
            <a:ext cx="1084580" cy="252095"/>
          </a:xfrm>
          <a:custGeom>
            <a:avLst/>
            <a:gdLst/>
            <a:ahLst/>
            <a:cxnLst/>
            <a:rect l="l" t="t" r="r" b="b"/>
            <a:pathLst>
              <a:path w="1084579" h="252094">
                <a:moveTo>
                  <a:pt x="1012316" y="0"/>
                </a:moveTo>
                <a:lnTo>
                  <a:pt x="71996" y="0"/>
                </a:lnTo>
                <a:lnTo>
                  <a:pt x="44041" y="5908"/>
                </a:lnTo>
                <a:lnTo>
                  <a:pt x="21148" y="21996"/>
                </a:lnTo>
                <a:lnTo>
                  <a:pt x="5680" y="45809"/>
                </a:lnTo>
                <a:lnTo>
                  <a:pt x="0" y="74891"/>
                </a:lnTo>
                <a:lnTo>
                  <a:pt x="0" y="177101"/>
                </a:lnTo>
                <a:lnTo>
                  <a:pt x="5680" y="206184"/>
                </a:lnTo>
                <a:lnTo>
                  <a:pt x="21148" y="229997"/>
                </a:lnTo>
                <a:lnTo>
                  <a:pt x="44041" y="246085"/>
                </a:lnTo>
                <a:lnTo>
                  <a:pt x="71996" y="251993"/>
                </a:lnTo>
                <a:lnTo>
                  <a:pt x="1012316" y="251993"/>
                </a:lnTo>
                <a:lnTo>
                  <a:pt x="1040272" y="246085"/>
                </a:lnTo>
                <a:lnTo>
                  <a:pt x="1063164" y="229997"/>
                </a:lnTo>
                <a:lnTo>
                  <a:pt x="1078632" y="206184"/>
                </a:lnTo>
                <a:lnTo>
                  <a:pt x="1084313" y="177101"/>
                </a:lnTo>
                <a:lnTo>
                  <a:pt x="1084313" y="74891"/>
                </a:lnTo>
                <a:lnTo>
                  <a:pt x="1078632" y="45809"/>
                </a:lnTo>
                <a:lnTo>
                  <a:pt x="1063164" y="21996"/>
                </a:lnTo>
                <a:lnTo>
                  <a:pt x="1040272" y="5908"/>
                </a:lnTo>
                <a:lnTo>
                  <a:pt x="101231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881949" y="2893590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6430" y="1472400"/>
            <a:ext cx="6312535" cy="288290"/>
          </a:xfrm>
          <a:custGeom>
            <a:avLst/>
            <a:gdLst/>
            <a:ahLst/>
            <a:cxnLst/>
            <a:rect l="l" t="t" r="r" b="b"/>
            <a:pathLst>
              <a:path w="6312534" h="288289">
                <a:moveTo>
                  <a:pt x="6240538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14"/>
                </a:lnTo>
                <a:lnTo>
                  <a:pt x="5680" y="243964"/>
                </a:lnTo>
                <a:lnTo>
                  <a:pt x="21148" y="266857"/>
                </a:lnTo>
                <a:lnTo>
                  <a:pt x="44041" y="282327"/>
                </a:lnTo>
                <a:lnTo>
                  <a:pt x="71996" y="288010"/>
                </a:lnTo>
                <a:lnTo>
                  <a:pt x="6240538" y="288010"/>
                </a:lnTo>
                <a:lnTo>
                  <a:pt x="6268493" y="282327"/>
                </a:lnTo>
                <a:lnTo>
                  <a:pt x="6291386" y="266857"/>
                </a:lnTo>
                <a:lnTo>
                  <a:pt x="6306854" y="243964"/>
                </a:lnTo>
                <a:lnTo>
                  <a:pt x="6312535" y="216014"/>
                </a:lnTo>
                <a:lnTo>
                  <a:pt x="6312535" y="72009"/>
                </a:lnTo>
                <a:lnTo>
                  <a:pt x="6306854" y="44051"/>
                </a:lnTo>
                <a:lnTo>
                  <a:pt x="6291386" y="21155"/>
                </a:lnTo>
                <a:lnTo>
                  <a:pt x="6268493" y="5682"/>
                </a:lnTo>
                <a:lnTo>
                  <a:pt x="624053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045" y="319538"/>
            <a:ext cx="5414645" cy="139255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23645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diagnostic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éclaire-t-il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 stratégiques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 l’entreprise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La démarche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 stratégique</a:t>
            </a:r>
            <a:endParaRPr sz="1300">
              <a:latin typeface="Arial"/>
              <a:cs typeface="Arial"/>
            </a:endParaRPr>
          </a:p>
          <a:p>
            <a:pPr marL="2345690">
              <a:lnSpc>
                <a:spcPct val="100000"/>
              </a:lnSpc>
              <a:spcBef>
                <a:spcPts val="149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8057" y="3288558"/>
            <a:ext cx="1649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Formulation de la</a:t>
            </a:r>
            <a:r>
              <a:rPr sz="10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5055" y="3112304"/>
            <a:ext cx="5238750" cy="179705"/>
          </a:xfrm>
          <a:custGeom>
            <a:avLst/>
            <a:gdLst/>
            <a:ahLst/>
            <a:cxnLst/>
            <a:rect l="l" t="t" r="r" b="b"/>
            <a:pathLst>
              <a:path w="5238750" h="179704">
                <a:moveTo>
                  <a:pt x="5238203" y="0"/>
                </a:moveTo>
                <a:lnTo>
                  <a:pt x="5231130" y="35033"/>
                </a:lnTo>
                <a:lnTo>
                  <a:pt x="5211841" y="63642"/>
                </a:lnTo>
                <a:lnTo>
                  <a:pt x="5183232" y="82931"/>
                </a:lnTo>
                <a:lnTo>
                  <a:pt x="5148199" y="90004"/>
                </a:lnTo>
                <a:lnTo>
                  <a:pt x="2708249" y="89712"/>
                </a:lnTo>
                <a:lnTo>
                  <a:pt x="2673217" y="96785"/>
                </a:lnTo>
                <a:lnTo>
                  <a:pt x="2644613" y="116073"/>
                </a:lnTo>
                <a:lnTo>
                  <a:pt x="2625328" y="144678"/>
                </a:lnTo>
                <a:lnTo>
                  <a:pt x="2618257" y="179705"/>
                </a:lnTo>
                <a:lnTo>
                  <a:pt x="2619095" y="179705"/>
                </a:lnTo>
                <a:lnTo>
                  <a:pt x="2612024" y="144678"/>
                </a:lnTo>
                <a:lnTo>
                  <a:pt x="2592739" y="116073"/>
                </a:lnTo>
                <a:lnTo>
                  <a:pt x="2564135" y="96785"/>
                </a:lnTo>
                <a:lnTo>
                  <a:pt x="2529103" y="89712"/>
                </a:lnTo>
                <a:lnTo>
                  <a:pt x="89992" y="90004"/>
                </a:lnTo>
                <a:lnTo>
                  <a:pt x="54960" y="82931"/>
                </a:lnTo>
                <a:lnTo>
                  <a:pt x="26355" y="63642"/>
                </a:lnTo>
                <a:lnTo>
                  <a:pt x="7071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20368" y="4571818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5">
                <a:moveTo>
                  <a:pt x="0" y="0"/>
                </a:moveTo>
                <a:lnTo>
                  <a:pt x="0" y="9188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8075" y="548972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6349" y="5464440"/>
            <a:ext cx="2695575" cy="1530350"/>
          </a:xfrm>
          <a:custGeom>
            <a:avLst/>
            <a:gdLst/>
            <a:ahLst/>
            <a:cxnLst/>
            <a:rect l="l" t="t" r="r" b="b"/>
            <a:pathLst>
              <a:path w="2695575" h="1530350">
                <a:moveTo>
                  <a:pt x="108000" y="0"/>
                </a:moveTo>
                <a:lnTo>
                  <a:pt x="2585656" y="0"/>
                </a:lnTo>
                <a:lnTo>
                  <a:pt x="2648094" y="16875"/>
                </a:lnTo>
                <a:lnTo>
                  <a:pt x="2680157" y="54000"/>
                </a:lnTo>
                <a:lnTo>
                  <a:pt x="2691969" y="91125"/>
                </a:lnTo>
                <a:lnTo>
                  <a:pt x="2693657" y="108000"/>
                </a:lnTo>
                <a:lnTo>
                  <a:pt x="2693682" y="826103"/>
                </a:lnTo>
                <a:lnTo>
                  <a:pt x="2693855" y="1194858"/>
                </a:lnTo>
                <a:lnTo>
                  <a:pt x="2694327" y="1330716"/>
                </a:lnTo>
                <a:lnTo>
                  <a:pt x="2695244" y="1350124"/>
                </a:lnTo>
                <a:lnTo>
                  <a:pt x="2689089" y="1385156"/>
                </a:lnTo>
                <a:lnTo>
                  <a:pt x="2670271" y="1413760"/>
                </a:lnTo>
                <a:lnTo>
                  <a:pt x="2641836" y="1433045"/>
                </a:lnTo>
                <a:lnTo>
                  <a:pt x="2606827" y="1440116"/>
                </a:lnTo>
                <a:lnTo>
                  <a:pt x="1449489" y="1439824"/>
                </a:lnTo>
                <a:lnTo>
                  <a:pt x="1414457" y="1446897"/>
                </a:lnTo>
                <a:lnTo>
                  <a:pt x="1385852" y="1466186"/>
                </a:lnTo>
                <a:lnTo>
                  <a:pt x="1366568" y="1494795"/>
                </a:lnTo>
                <a:lnTo>
                  <a:pt x="1359496" y="1529829"/>
                </a:lnTo>
                <a:lnTo>
                  <a:pt x="1360335" y="1529829"/>
                </a:lnTo>
                <a:lnTo>
                  <a:pt x="1353263" y="1494795"/>
                </a:lnTo>
                <a:lnTo>
                  <a:pt x="1333979" y="1466186"/>
                </a:lnTo>
                <a:lnTo>
                  <a:pt x="1305374" y="1446897"/>
                </a:lnTo>
                <a:lnTo>
                  <a:pt x="1270342" y="1439824"/>
                </a:lnTo>
                <a:lnTo>
                  <a:pt x="93179" y="1440116"/>
                </a:lnTo>
                <a:lnTo>
                  <a:pt x="58121" y="1433045"/>
                </a:lnTo>
                <a:lnTo>
                  <a:pt x="9578" y="1385156"/>
                </a:lnTo>
                <a:lnTo>
                  <a:pt x="669" y="1156042"/>
                </a:lnTo>
                <a:lnTo>
                  <a:pt x="198" y="729062"/>
                </a:lnTo>
                <a:lnTo>
                  <a:pt x="24" y="302082"/>
                </a:lnTo>
                <a:lnTo>
                  <a:pt x="0" y="108000"/>
                </a:lnTo>
                <a:lnTo>
                  <a:pt x="16875" y="45562"/>
                </a:lnTo>
                <a:lnTo>
                  <a:pt x="54000" y="13500"/>
                </a:lnTo>
                <a:lnTo>
                  <a:pt x="91125" y="1687"/>
                </a:lnTo>
                <a:lnTo>
                  <a:pt x="1080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4073" y="3928016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365" y="5129829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2267991" y="0"/>
                </a:move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0365" y="5129829"/>
            <a:ext cx="2340610" cy="245745"/>
          </a:xfrm>
          <a:custGeom>
            <a:avLst/>
            <a:gdLst/>
            <a:ahLst/>
            <a:cxnLst/>
            <a:rect l="l" t="t" r="r" b="b"/>
            <a:pathLst>
              <a:path w="2340610" h="245745">
                <a:moveTo>
                  <a:pt x="0" y="183692"/>
                </a:moveTo>
                <a:lnTo>
                  <a:pt x="5680" y="207754"/>
                </a:lnTo>
                <a:lnTo>
                  <a:pt x="21148" y="227456"/>
                </a:lnTo>
                <a:lnTo>
                  <a:pt x="44041" y="240767"/>
                </a:lnTo>
                <a:lnTo>
                  <a:pt x="71996" y="245656"/>
                </a:lnTo>
                <a:lnTo>
                  <a:pt x="2267991" y="245656"/>
                </a:lnTo>
                <a:lnTo>
                  <a:pt x="2295953" y="240767"/>
                </a:lnTo>
                <a:lnTo>
                  <a:pt x="2318850" y="227456"/>
                </a:lnTo>
                <a:lnTo>
                  <a:pt x="2334319" y="207754"/>
                </a:lnTo>
                <a:lnTo>
                  <a:pt x="2340000" y="183692"/>
                </a:lnTo>
                <a:lnTo>
                  <a:pt x="2340000" y="61963"/>
                </a:lnTo>
                <a:lnTo>
                  <a:pt x="2334319" y="37901"/>
                </a:lnTo>
                <a:lnTo>
                  <a:pt x="2318850" y="18199"/>
                </a:lnTo>
                <a:lnTo>
                  <a:pt x="2295953" y="4888"/>
                </a:lnTo>
                <a:lnTo>
                  <a:pt x="2267991" y="0"/>
                </a:lnTo>
                <a:lnTo>
                  <a:pt x="71996" y="0"/>
                </a:lnTo>
                <a:lnTo>
                  <a:pt x="44041" y="4888"/>
                </a:lnTo>
                <a:lnTo>
                  <a:pt x="21148" y="18199"/>
                </a:lnTo>
                <a:lnTo>
                  <a:pt x="5680" y="37901"/>
                </a:lnTo>
                <a:lnTo>
                  <a:pt x="0" y="61963"/>
                </a:lnTo>
                <a:lnTo>
                  <a:pt x="0" y="1836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0365" y="5556707"/>
            <a:ext cx="2340610" cy="393700"/>
          </a:xfrm>
          <a:custGeom>
            <a:avLst/>
            <a:gdLst/>
            <a:ahLst/>
            <a:cxnLst/>
            <a:rect l="l" t="t" r="r" b="b"/>
            <a:pathLst>
              <a:path w="2340610" h="393700">
                <a:moveTo>
                  <a:pt x="226799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1449"/>
                </a:lnTo>
                <a:lnTo>
                  <a:pt x="5680" y="349406"/>
                </a:lnTo>
                <a:lnTo>
                  <a:pt x="21148" y="372303"/>
                </a:lnTo>
                <a:lnTo>
                  <a:pt x="44041" y="387775"/>
                </a:lnTo>
                <a:lnTo>
                  <a:pt x="71996" y="393458"/>
                </a:lnTo>
                <a:lnTo>
                  <a:pt x="2267991" y="393458"/>
                </a:lnTo>
                <a:lnTo>
                  <a:pt x="2295953" y="387775"/>
                </a:lnTo>
                <a:lnTo>
                  <a:pt x="2318850" y="372303"/>
                </a:lnTo>
                <a:lnTo>
                  <a:pt x="2334319" y="349406"/>
                </a:lnTo>
                <a:lnTo>
                  <a:pt x="2340000" y="321449"/>
                </a:lnTo>
                <a:lnTo>
                  <a:pt x="2340000" y="72008"/>
                </a:lnTo>
                <a:lnTo>
                  <a:pt x="2334319" y="44051"/>
                </a:lnTo>
                <a:lnTo>
                  <a:pt x="2318850" y="21155"/>
                </a:lnTo>
                <a:lnTo>
                  <a:pt x="2295953" y="5682"/>
                </a:lnTo>
                <a:lnTo>
                  <a:pt x="226799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0365" y="4319812"/>
            <a:ext cx="5994400" cy="288290"/>
          </a:xfrm>
          <a:custGeom>
            <a:avLst/>
            <a:gdLst/>
            <a:ahLst/>
            <a:cxnLst/>
            <a:rect l="l" t="t" r="r" b="b"/>
            <a:pathLst>
              <a:path w="5994400" h="288289">
                <a:moveTo>
                  <a:pt x="592211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5922111" y="288010"/>
                </a:lnTo>
                <a:lnTo>
                  <a:pt x="5950066" y="282327"/>
                </a:lnTo>
                <a:lnTo>
                  <a:pt x="5972959" y="266855"/>
                </a:lnTo>
                <a:lnTo>
                  <a:pt x="5988427" y="243958"/>
                </a:lnTo>
                <a:lnTo>
                  <a:pt x="5994107" y="216001"/>
                </a:lnTo>
                <a:lnTo>
                  <a:pt x="5994107" y="72008"/>
                </a:lnTo>
                <a:lnTo>
                  <a:pt x="5988427" y="44051"/>
                </a:lnTo>
                <a:lnTo>
                  <a:pt x="5972959" y="21155"/>
                </a:lnTo>
                <a:lnTo>
                  <a:pt x="5950066" y="5682"/>
                </a:lnTo>
                <a:lnTo>
                  <a:pt x="592211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0365" y="4685347"/>
            <a:ext cx="2340610" cy="360045"/>
          </a:xfrm>
          <a:custGeom>
            <a:avLst/>
            <a:gdLst/>
            <a:ahLst/>
            <a:cxnLst/>
            <a:rect l="l" t="t" r="r" b="b"/>
            <a:pathLst>
              <a:path w="2340610" h="360045">
                <a:moveTo>
                  <a:pt x="2267991" y="0"/>
                </a:moveTo>
                <a:lnTo>
                  <a:pt x="71996" y="0"/>
                </a:lnTo>
                <a:lnTo>
                  <a:pt x="44041" y="4658"/>
                </a:lnTo>
                <a:lnTo>
                  <a:pt x="21148" y="17343"/>
                </a:lnTo>
                <a:lnTo>
                  <a:pt x="5680" y="36117"/>
                </a:lnTo>
                <a:lnTo>
                  <a:pt x="0" y="59042"/>
                </a:lnTo>
                <a:lnTo>
                  <a:pt x="0" y="300964"/>
                </a:lnTo>
                <a:lnTo>
                  <a:pt x="5680" y="323889"/>
                </a:lnTo>
                <a:lnTo>
                  <a:pt x="21148" y="342663"/>
                </a:lnTo>
                <a:lnTo>
                  <a:pt x="44041" y="355348"/>
                </a:lnTo>
                <a:lnTo>
                  <a:pt x="71996" y="360006"/>
                </a:lnTo>
                <a:lnTo>
                  <a:pt x="2267991" y="360006"/>
                </a:lnTo>
                <a:lnTo>
                  <a:pt x="2295953" y="355348"/>
                </a:lnTo>
                <a:lnTo>
                  <a:pt x="2318850" y="342663"/>
                </a:lnTo>
                <a:lnTo>
                  <a:pt x="2334319" y="323889"/>
                </a:lnTo>
                <a:lnTo>
                  <a:pt x="2340000" y="300964"/>
                </a:lnTo>
                <a:lnTo>
                  <a:pt x="2340000" y="59042"/>
                </a:lnTo>
                <a:lnTo>
                  <a:pt x="2334319" y="36117"/>
                </a:lnTo>
                <a:lnTo>
                  <a:pt x="2318850" y="17343"/>
                </a:lnTo>
                <a:lnTo>
                  <a:pt x="2295953" y="4658"/>
                </a:lnTo>
                <a:lnTo>
                  <a:pt x="226799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27045" y="3955522"/>
            <a:ext cx="4177665" cy="138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diagnostic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externe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2070735">
              <a:lnSpc>
                <a:spcPct val="100000"/>
              </a:lnSpc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Démarche stratégique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externe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890269" marR="1913255" indent="-56896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l’environnement global  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3429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Analyse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macro-environnement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6737" y="5668045"/>
            <a:ext cx="2199640" cy="1487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52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Utilisation de l’outil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PESTEL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557530" indent="-71755">
              <a:lnSpc>
                <a:spcPct val="100000"/>
              </a:lnSpc>
              <a:spcBef>
                <a:spcPts val="5"/>
              </a:spcBef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P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olitique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conomique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ocio-culturel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echnologique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dirty="0">
                <a:solidFill>
                  <a:srgbClr val="00AEEF"/>
                </a:solidFill>
                <a:latin typeface="Arial"/>
                <a:cs typeface="Arial"/>
              </a:rPr>
              <a:t>É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cologique</a:t>
            </a:r>
            <a:endParaRPr sz="900">
              <a:latin typeface="Arial"/>
              <a:cs typeface="Arial"/>
            </a:endParaRPr>
          </a:p>
          <a:p>
            <a:pPr marL="557530" indent="-71755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558165" algn="l"/>
              </a:tabLst>
            </a:pPr>
            <a:r>
              <a:rPr sz="900" b="1" spc="-5" dirty="0">
                <a:solidFill>
                  <a:srgbClr val="00AEEF"/>
                </a:solidFill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égal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couplée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avec opportunités et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menaces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1394</Words>
  <Application>Microsoft Macintosh PowerPoint</Application>
  <PresentationFormat>Personnalisé</PresentationFormat>
  <Paragraphs>444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1</cp:revision>
  <dcterms:created xsi:type="dcterms:W3CDTF">2019-07-20T14:11:12Z</dcterms:created>
  <dcterms:modified xsi:type="dcterms:W3CDTF">2019-07-20T14:21:49Z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2019-07-20T00:00:00Z</vt:filetime>
  </property>
</Properties>
</file>