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7200900" cy="10693400"/>
  <p:notesSz cx="72009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4"/>
    <p:restoredTop sz="94668"/>
  </p:normalViewPr>
  <p:slideViewPr>
    <p:cSldViewPr>
      <p:cViewPr>
        <p:scale>
          <a:sx n="262" d="100"/>
          <a:sy n="262" d="100"/>
        </p:scale>
        <p:origin x="-16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3736AD-5635-434E-B2AA-CAFC93C22F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944862"/>
            <a:ext cx="230428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308F031-10E7-A64E-AAD4-5FFC33C3BEAD}"/>
              </a:ext>
            </a:extLst>
          </p:cNvPr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DC10CF4-7DD1-5645-8C58-704E0C8D174C}"/>
              </a:ext>
            </a:extLst>
          </p:cNvPr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893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bk object 16">
            <a:extLst>
              <a:ext uri="{FF2B5EF4-FFF2-40B4-BE49-F238E27FC236}">
                <a16:creationId xmlns:a16="http://schemas.microsoft.com/office/drawing/2014/main" id="{8FDAC9D3-D306-ED4C-847E-852820051C72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17">
            <a:extLst>
              <a:ext uri="{FF2B5EF4-FFF2-40B4-BE49-F238E27FC236}">
                <a16:creationId xmlns:a16="http://schemas.microsoft.com/office/drawing/2014/main" id="{C07A0A0B-FBB6-4049-8D95-A8DD91F91D7F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94" y="441438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6166" y="4441884"/>
            <a:ext cx="32283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segmentation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99895" y="1501457"/>
            <a:ext cx="1226820" cy="45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81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01393" y="1617256"/>
            <a:ext cx="62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est 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transformé  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57780" y="1521948"/>
            <a:ext cx="210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technologies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internationale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féminisation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188595" marR="241935" indent="-153035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l’élévation du niveau de  qualifications de la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754605" y="1475577"/>
            <a:ext cx="2111375" cy="1038225"/>
          </a:xfrm>
          <a:custGeom>
            <a:avLst/>
            <a:gdLst/>
            <a:ahLst/>
            <a:cxnLst/>
            <a:rect l="l" t="t" r="r" b="b"/>
            <a:pathLst>
              <a:path w="2111375" h="103822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929652"/>
                </a:lnTo>
                <a:lnTo>
                  <a:pt x="1687" y="992090"/>
                </a:lnTo>
                <a:lnTo>
                  <a:pt x="13500" y="1024153"/>
                </a:lnTo>
                <a:lnTo>
                  <a:pt x="45562" y="1035965"/>
                </a:lnTo>
                <a:lnTo>
                  <a:pt x="108000" y="1037653"/>
                </a:lnTo>
                <a:lnTo>
                  <a:pt x="2003018" y="1037653"/>
                </a:lnTo>
                <a:lnTo>
                  <a:pt x="2065456" y="1035965"/>
                </a:lnTo>
                <a:lnTo>
                  <a:pt x="2097519" y="1024153"/>
                </a:lnTo>
                <a:lnTo>
                  <a:pt x="2109331" y="992090"/>
                </a:lnTo>
                <a:lnTo>
                  <a:pt x="2111019" y="929652"/>
                </a:lnTo>
                <a:lnTo>
                  <a:pt x="2111019" y="108000"/>
                </a:lnTo>
                <a:lnTo>
                  <a:pt x="2109331" y="45562"/>
                </a:lnTo>
                <a:lnTo>
                  <a:pt x="2097519" y="13500"/>
                </a:lnTo>
                <a:lnTo>
                  <a:pt x="2065456" y="1687"/>
                </a:lnTo>
                <a:lnTo>
                  <a:pt x="2003018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59824" y="1598753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>
                <a:moveTo>
                  <a:pt x="0" y="0"/>
                </a:moveTo>
                <a:lnTo>
                  <a:pt x="62552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84439" y="1536460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67755" y="4887429"/>
            <a:ext cx="109054" cy="1214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53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53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53" y="737514"/>
                </a:lnTo>
                <a:lnTo>
                  <a:pt x="2761348" y="415874"/>
                </a:lnTo>
                <a:lnTo>
                  <a:pt x="2266148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48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2421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74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43908" y="4944297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6846"/>
                </a:lnTo>
                <a:lnTo>
                  <a:pt x="5681" y="604801"/>
                </a:lnTo>
                <a:lnTo>
                  <a:pt x="21150" y="627694"/>
                </a:lnTo>
                <a:lnTo>
                  <a:pt x="44046" y="643162"/>
                </a:lnTo>
                <a:lnTo>
                  <a:pt x="72009" y="648842"/>
                </a:lnTo>
                <a:lnTo>
                  <a:pt x="1330756" y="648842"/>
                </a:lnTo>
                <a:lnTo>
                  <a:pt x="1358711" y="643162"/>
                </a:lnTo>
                <a:lnTo>
                  <a:pt x="1381604" y="627694"/>
                </a:lnTo>
                <a:lnTo>
                  <a:pt x="1397072" y="604801"/>
                </a:lnTo>
                <a:lnTo>
                  <a:pt x="1402753" y="576846"/>
                </a:lnTo>
                <a:lnTo>
                  <a:pt x="1402753" y="71996"/>
                </a:lnTo>
                <a:lnTo>
                  <a:pt x="1397072" y="44041"/>
                </a:lnTo>
                <a:lnTo>
                  <a:pt x="1381604" y="21148"/>
                </a:lnTo>
                <a:lnTo>
                  <a:pt x="1358711" y="5680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422956" y="5099048"/>
            <a:ext cx="1035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primaire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43909" y="5849853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76859"/>
                </a:lnTo>
                <a:lnTo>
                  <a:pt x="5680" y="604814"/>
                </a:lnTo>
                <a:lnTo>
                  <a:pt x="21148" y="627707"/>
                </a:lnTo>
                <a:lnTo>
                  <a:pt x="44041" y="643174"/>
                </a:lnTo>
                <a:lnTo>
                  <a:pt x="71996" y="648855"/>
                </a:lnTo>
                <a:lnTo>
                  <a:pt x="1330756" y="648855"/>
                </a:lnTo>
                <a:lnTo>
                  <a:pt x="1358711" y="643174"/>
                </a:lnTo>
                <a:lnTo>
                  <a:pt x="1381604" y="627707"/>
                </a:lnTo>
                <a:lnTo>
                  <a:pt x="1397072" y="604814"/>
                </a:lnTo>
                <a:lnTo>
                  <a:pt x="1402753" y="576859"/>
                </a:lnTo>
                <a:lnTo>
                  <a:pt x="1402753" y="72009"/>
                </a:lnTo>
                <a:lnTo>
                  <a:pt x="1397072" y="44046"/>
                </a:lnTo>
                <a:lnTo>
                  <a:pt x="1381604" y="21150"/>
                </a:lnTo>
                <a:lnTo>
                  <a:pt x="1358711" y="5681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341660" y="6004613"/>
            <a:ext cx="1197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secondaire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590810" y="5851690"/>
            <a:ext cx="55854" cy="6451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67755" y="5795734"/>
            <a:ext cx="109054" cy="7589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48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48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48" y="737514"/>
                </a:lnTo>
                <a:lnTo>
                  <a:pt x="2761348" y="415861"/>
                </a:lnTo>
                <a:lnTo>
                  <a:pt x="2266153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53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2421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61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14749" y="6766399"/>
            <a:ext cx="57931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Exemples de tendances lourdes de la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segmentation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marché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travail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français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chômage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durablement élevé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comparativement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aux autres pays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européens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nombre important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 rémunérés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niveau 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l’accroissement du nombre d’employés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à temps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partiel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11574" y="6743920"/>
            <a:ext cx="5799455" cy="689610"/>
          </a:xfrm>
          <a:custGeom>
            <a:avLst/>
            <a:gdLst/>
            <a:ahLst/>
            <a:cxnLst/>
            <a:rect l="l" t="t" r="r" b="b"/>
            <a:pathLst>
              <a:path w="5799455" h="689609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581101"/>
                </a:lnTo>
                <a:lnTo>
                  <a:pt x="1687" y="643531"/>
                </a:lnTo>
                <a:lnTo>
                  <a:pt x="13500" y="675590"/>
                </a:lnTo>
                <a:lnTo>
                  <a:pt x="45562" y="687401"/>
                </a:lnTo>
                <a:lnTo>
                  <a:pt x="108000" y="689089"/>
                </a:lnTo>
                <a:lnTo>
                  <a:pt x="5691073" y="689089"/>
                </a:lnTo>
                <a:lnTo>
                  <a:pt x="5753511" y="687401"/>
                </a:lnTo>
                <a:lnTo>
                  <a:pt x="5785573" y="675590"/>
                </a:lnTo>
                <a:lnTo>
                  <a:pt x="5797386" y="643531"/>
                </a:lnTo>
                <a:lnTo>
                  <a:pt x="5799074" y="581101"/>
                </a:lnTo>
                <a:lnTo>
                  <a:pt x="5799074" y="108000"/>
                </a:lnTo>
                <a:lnTo>
                  <a:pt x="5797386" y="45562"/>
                </a:lnTo>
                <a:lnTo>
                  <a:pt x="5785573" y="13500"/>
                </a:lnTo>
                <a:lnTo>
                  <a:pt x="5753511" y="1687"/>
                </a:lnTo>
                <a:lnTo>
                  <a:pt x="5691073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680554" y="4942051"/>
            <a:ext cx="1826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hauts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possibilités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promotions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80554" y="5859459"/>
            <a:ext cx="1699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 peu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promotions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inexistantes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551211" y="4986642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551211" y="5904049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755049" y="5178728"/>
            <a:ext cx="4641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Insiders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755049" y="6096136"/>
            <a:ext cx="559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Outsiders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14747" y="6554687"/>
            <a:ext cx="5782310" cy="179705"/>
          </a:xfrm>
          <a:custGeom>
            <a:avLst/>
            <a:gdLst/>
            <a:ahLst/>
            <a:cxnLst/>
            <a:rect l="l" t="t" r="r" b="b"/>
            <a:pathLst>
              <a:path w="5782310" h="179704">
                <a:moveTo>
                  <a:pt x="5782310" y="0"/>
                </a:moveTo>
                <a:lnTo>
                  <a:pt x="5775236" y="35033"/>
                </a:lnTo>
                <a:lnTo>
                  <a:pt x="5755947" y="63642"/>
                </a:lnTo>
                <a:lnTo>
                  <a:pt x="5727338" y="82931"/>
                </a:lnTo>
                <a:lnTo>
                  <a:pt x="5692305" y="90004"/>
                </a:lnTo>
                <a:lnTo>
                  <a:pt x="2980309" y="89712"/>
                </a:lnTo>
                <a:lnTo>
                  <a:pt x="2945275" y="96785"/>
                </a:lnTo>
                <a:lnTo>
                  <a:pt x="2916666" y="116073"/>
                </a:lnTo>
                <a:lnTo>
                  <a:pt x="2897377" y="144678"/>
                </a:lnTo>
                <a:lnTo>
                  <a:pt x="2890304" y="179704"/>
                </a:lnTo>
                <a:lnTo>
                  <a:pt x="2891155" y="179704"/>
                </a:lnTo>
                <a:lnTo>
                  <a:pt x="2884081" y="144678"/>
                </a:lnTo>
                <a:lnTo>
                  <a:pt x="2864792" y="116073"/>
                </a:lnTo>
                <a:lnTo>
                  <a:pt x="2836183" y="96785"/>
                </a:lnTo>
                <a:lnTo>
                  <a:pt x="2801150" y="89712"/>
                </a:lnTo>
                <a:lnTo>
                  <a:pt x="90004" y="90004"/>
                </a:lnTo>
                <a:lnTo>
                  <a:pt x="54971" y="82931"/>
                </a:lnTo>
                <a:lnTo>
                  <a:pt x="26362" y="63642"/>
                </a:lnTo>
                <a:lnTo>
                  <a:pt x="7073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00000" y="5317287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436016"/>
                </a:moveTo>
                <a:lnTo>
                  <a:pt x="4022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55873" y="5268718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211" y="0"/>
                </a:moveTo>
                <a:lnTo>
                  <a:pt x="0" y="6997"/>
                </a:lnTo>
                <a:lnTo>
                  <a:pt x="91566" y="91478"/>
                </a:lnTo>
                <a:lnTo>
                  <a:pt x="91211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00000" y="5694738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0"/>
                </a:moveTo>
                <a:lnTo>
                  <a:pt x="402272" y="4360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55873" y="6087845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566" y="0"/>
                </a:moveTo>
                <a:lnTo>
                  <a:pt x="0" y="84480"/>
                </a:lnTo>
                <a:lnTo>
                  <a:pt x="91211" y="91478"/>
                </a:lnTo>
                <a:lnTo>
                  <a:pt x="915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14748" y="5338805"/>
            <a:ext cx="1257300" cy="736600"/>
          </a:xfrm>
          <a:custGeom>
            <a:avLst/>
            <a:gdLst/>
            <a:ahLst/>
            <a:cxnLst/>
            <a:rect l="l" t="t" r="r" b="b"/>
            <a:pathLst>
              <a:path w="1257300" h="736600">
                <a:moveTo>
                  <a:pt x="11851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664590"/>
                </a:lnTo>
                <a:lnTo>
                  <a:pt x="5680" y="692546"/>
                </a:lnTo>
                <a:lnTo>
                  <a:pt x="21148" y="715438"/>
                </a:lnTo>
                <a:lnTo>
                  <a:pt x="44041" y="730906"/>
                </a:lnTo>
                <a:lnTo>
                  <a:pt x="71996" y="736587"/>
                </a:lnTo>
                <a:lnTo>
                  <a:pt x="1185125" y="736587"/>
                </a:lnTo>
                <a:lnTo>
                  <a:pt x="1213080" y="730906"/>
                </a:lnTo>
                <a:lnTo>
                  <a:pt x="1235973" y="715438"/>
                </a:lnTo>
                <a:lnTo>
                  <a:pt x="1251441" y="692546"/>
                </a:lnTo>
                <a:lnTo>
                  <a:pt x="1257122" y="664590"/>
                </a:lnTo>
                <a:lnTo>
                  <a:pt x="1257122" y="71996"/>
                </a:lnTo>
                <a:lnTo>
                  <a:pt x="1251441" y="44041"/>
                </a:lnTo>
                <a:lnTo>
                  <a:pt x="1235973" y="21148"/>
                </a:lnTo>
                <a:lnTo>
                  <a:pt x="1213080" y="5680"/>
                </a:lnTo>
                <a:lnTo>
                  <a:pt x="11851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45770" y="5426255"/>
            <a:ext cx="99123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664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Segmentation  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marché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k object 16">
            <a:extLst>
              <a:ext uri="{FF2B5EF4-FFF2-40B4-BE49-F238E27FC236}">
                <a16:creationId xmlns:a16="http://schemas.microsoft.com/office/drawing/2014/main" id="{26F13F88-6B05-9648-8AE4-0890FEA8A75F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17">
            <a:extLst>
              <a:ext uri="{FF2B5EF4-FFF2-40B4-BE49-F238E27FC236}">
                <a16:creationId xmlns:a16="http://schemas.microsoft.com/office/drawing/2014/main" id="{8F86E1F0-9FE3-004D-8F47-47691A5F7665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94" y="441438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6166" y="4441884"/>
            <a:ext cx="32283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segmentation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194" y="7879917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6166" y="7907420"/>
            <a:ext cx="489140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pouvoirs publics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99895" y="1501457"/>
            <a:ext cx="1226820" cy="45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81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1393" y="1617256"/>
            <a:ext cx="62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est 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transformé  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57780" y="1521948"/>
            <a:ext cx="210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technologies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internationale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féminisation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188595" marR="241935" indent="-153035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l’élévation du niveau de  qualifications de la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54605" y="1475577"/>
            <a:ext cx="2111375" cy="1038225"/>
          </a:xfrm>
          <a:custGeom>
            <a:avLst/>
            <a:gdLst/>
            <a:ahLst/>
            <a:cxnLst/>
            <a:rect l="l" t="t" r="r" b="b"/>
            <a:pathLst>
              <a:path w="2111375" h="103822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929652"/>
                </a:lnTo>
                <a:lnTo>
                  <a:pt x="1687" y="992090"/>
                </a:lnTo>
                <a:lnTo>
                  <a:pt x="13500" y="1024153"/>
                </a:lnTo>
                <a:lnTo>
                  <a:pt x="45562" y="1035965"/>
                </a:lnTo>
                <a:lnTo>
                  <a:pt x="108000" y="1037653"/>
                </a:lnTo>
                <a:lnTo>
                  <a:pt x="2003018" y="1037653"/>
                </a:lnTo>
                <a:lnTo>
                  <a:pt x="2065456" y="1035965"/>
                </a:lnTo>
                <a:lnTo>
                  <a:pt x="2097519" y="1024153"/>
                </a:lnTo>
                <a:lnTo>
                  <a:pt x="2109331" y="992090"/>
                </a:lnTo>
                <a:lnTo>
                  <a:pt x="2111019" y="929652"/>
                </a:lnTo>
                <a:lnTo>
                  <a:pt x="2111019" y="108000"/>
                </a:lnTo>
                <a:lnTo>
                  <a:pt x="2109331" y="45562"/>
                </a:lnTo>
                <a:lnTo>
                  <a:pt x="2097519" y="13500"/>
                </a:lnTo>
                <a:lnTo>
                  <a:pt x="2065456" y="1687"/>
                </a:lnTo>
                <a:lnTo>
                  <a:pt x="2003018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59824" y="1598753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>
                <a:moveTo>
                  <a:pt x="0" y="0"/>
                </a:moveTo>
                <a:lnTo>
                  <a:pt x="62552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84439" y="1536460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53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53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53" y="737514"/>
                </a:lnTo>
                <a:lnTo>
                  <a:pt x="2761348" y="415874"/>
                </a:lnTo>
                <a:lnTo>
                  <a:pt x="2266148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48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2421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74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43908" y="4944297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6846"/>
                </a:lnTo>
                <a:lnTo>
                  <a:pt x="5681" y="604801"/>
                </a:lnTo>
                <a:lnTo>
                  <a:pt x="21150" y="627694"/>
                </a:lnTo>
                <a:lnTo>
                  <a:pt x="44046" y="643162"/>
                </a:lnTo>
                <a:lnTo>
                  <a:pt x="72009" y="648842"/>
                </a:lnTo>
                <a:lnTo>
                  <a:pt x="1330756" y="648842"/>
                </a:lnTo>
                <a:lnTo>
                  <a:pt x="1358711" y="643162"/>
                </a:lnTo>
                <a:lnTo>
                  <a:pt x="1381604" y="627694"/>
                </a:lnTo>
                <a:lnTo>
                  <a:pt x="1397072" y="604801"/>
                </a:lnTo>
                <a:lnTo>
                  <a:pt x="1402753" y="576846"/>
                </a:lnTo>
                <a:lnTo>
                  <a:pt x="1402753" y="71996"/>
                </a:lnTo>
                <a:lnTo>
                  <a:pt x="1397072" y="44041"/>
                </a:lnTo>
                <a:lnTo>
                  <a:pt x="1381604" y="21148"/>
                </a:lnTo>
                <a:lnTo>
                  <a:pt x="1358711" y="5680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422956" y="5099048"/>
            <a:ext cx="1035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primaire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243909" y="5849853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76859"/>
                </a:lnTo>
                <a:lnTo>
                  <a:pt x="5680" y="604814"/>
                </a:lnTo>
                <a:lnTo>
                  <a:pt x="21148" y="627707"/>
                </a:lnTo>
                <a:lnTo>
                  <a:pt x="44041" y="643174"/>
                </a:lnTo>
                <a:lnTo>
                  <a:pt x="71996" y="648855"/>
                </a:lnTo>
                <a:lnTo>
                  <a:pt x="1330756" y="648855"/>
                </a:lnTo>
                <a:lnTo>
                  <a:pt x="1358711" y="643174"/>
                </a:lnTo>
                <a:lnTo>
                  <a:pt x="1381604" y="627707"/>
                </a:lnTo>
                <a:lnTo>
                  <a:pt x="1397072" y="604814"/>
                </a:lnTo>
                <a:lnTo>
                  <a:pt x="1402753" y="576859"/>
                </a:lnTo>
                <a:lnTo>
                  <a:pt x="1402753" y="72009"/>
                </a:lnTo>
                <a:lnTo>
                  <a:pt x="1397072" y="44046"/>
                </a:lnTo>
                <a:lnTo>
                  <a:pt x="1381604" y="21150"/>
                </a:lnTo>
                <a:lnTo>
                  <a:pt x="1358711" y="5681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341660" y="6004613"/>
            <a:ext cx="1197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secondaire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590810" y="5851690"/>
            <a:ext cx="55854" cy="6451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767755" y="5795734"/>
            <a:ext cx="109054" cy="7589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48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48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48" y="737514"/>
                </a:lnTo>
                <a:lnTo>
                  <a:pt x="2761348" y="415861"/>
                </a:lnTo>
                <a:lnTo>
                  <a:pt x="2266153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53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2421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61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14749" y="6766399"/>
            <a:ext cx="57931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Exemples de tendances lourdes de la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segmentation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marché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travail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français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chômage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durablement élevé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comparativement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aux autres pays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européens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nombre important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 rémunérés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niveau 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l’accroissement du nombre d’employés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à temps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partiel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11574" y="6743920"/>
            <a:ext cx="5799455" cy="689610"/>
          </a:xfrm>
          <a:custGeom>
            <a:avLst/>
            <a:gdLst/>
            <a:ahLst/>
            <a:cxnLst/>
            <a:rect l="l" t="t" r="r" b="b"/>
            <a:pathLst>
              <a:path w="5799455" h="689609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581101"/>
                </a:lnTo>
                <a:lnTo>
                  <a:pt x="1687" y="643531"/>
                </a:lnTo>
                <a:lnTo>
                  <a:pt x="13500" y="675590"/>
                </a:lnTo>
                <a:lnTo>
                  <a:pt x="45562" y="687401"/>
                </a:lnTo>
                <a:lnTo>
                  <a:pt x="108000" y="689089"/>
                </a:lnTo>
                <a:lnTo>
                  <a:pt x="5691073" y="689089"/>
                </a:lnTo>
                <a:lnTo>
                  <a:pt x="5753511" y="687401"/>
                </a:lnTo>
                <a:lnTo>
                  <a:pt x="5785573" y="675590"/>
                </a:lnTo>
                <a:lnTo>
                  <a:pt x="5797386" y="643531"/>
                </a:lnTo>
                <a:lnTo>
                  <a:pt x="5799074" y="581101"/>
                </a:lnTo>
                <a:lnTo>
                  <a:pt x="5799074" y="108000"/>
                </a:lnTo>
                <a:lnTo>
                  <a:pt x="5797386" y="45562"/>
                </a:lnTo>
                <a:lnTo>
                  <a:pt x="5785573" y="13500"/>
                </a:lnTo>
                <a:lnTo>
                  <a:pt x="5753511" y="1687"/>
                </a:lnTo>
                <a:lnTo>
                  <a:pt x="5691073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680554" y="4942051"/>
            <a:ext cx="1826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hauts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possibilités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promotions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80554" y="5859459"/>
            <a:ext cx="1699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 peu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promotions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inexistantes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51211" y="4986642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51211" y="5904049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755049" y="5178728"/>
            <a:ext cx="4641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Insiders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55049" y="6096136"/>
            <a:ext cx="559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Outsiders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14747" y="6554687"/>
            <a:ext cx="5782310" cy="179705"/>
          </a:xfrm>
          <a:custGeom>
            <a:avLst/>
            <a:gdLst/>
            <a:ahLst/>
            <a:cxnLst/>
            <a:rect l="l" t="t" r="r" b="b"/>
            <a:pathLst>
              <a:path w="5782310" h="179704">
                <a:moveTo>
                  <a:pt x="5782310" y="0"/>
                </a:moveTo>
                <a:lnTo>
                  <a:pt x="5775236" y="35033"/>
                </a:lnTo>
                <a:lnTo>
                  <a:pt x="5755947" y="63642"/>
                </a:lnTo>
                <a:lnTo>
                  <a:pt x="5727338" y="82931"/>
                </a:lnTo>
                <a:lnTo>
                  <a:pt x="5692305" y="90004"/>
                </a:lnTo>
                <a:lnTo>
                  <a:pt x="2980309" y="89712"/>
                </a:lnTo>
                <a:lnTo>
                  <a:pt x="2945275" y="96785"/>
                </a:lnTo>
                <a:lnTo>
                  <a:pt x="2916666" y="116073"/>
                </a:lnTo>
                <a:lnTo>
                  <a:pt x="2897377" y="144678"/>
                </a:lnTo>
                <a:lnTo>
                  <a:pt x="2890304" y="179704"/>
                </a:lnTo>
                <a:lnTo>
                  <a:pt x="2891155" y="179704"/>
                </a:lnTo>
                <a:lnTo>
                  <a:pt x="2884081" y="144678"/>
                </a:lnTo>
                <a:lnTo>
                  <a:pt x="2864792" y="116073"/>
                </a:lnTo>
                <a:lnTo>
                  <a:pt x="2836183" y="96785"/>
                </a:lnTo>
                <a:lnTo>
                  <a:pt x="2801150" y="89712"/>
                </a:lnTo>
                <a:lnTo>
                  <a:pt x="90004" y="90004"/>
                </a:lnTo>
                <a:lnTo>
                  <a:pt x="54971" y="82931"/>
                </a:lnTo>
                <a:lnTo>
                  <a:pt x="26362" y="63642"/>
                </a:lnTo>
                <a:lnTo>
                  <a:pt x="7073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800000" y="5317287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436016"/>
                </a:moveTo>
                <a:lnTo>
                  <a:pt x="4022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155873" y="5268718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211" y="0"/>
                </a:moveTo>
                <a:lnTo>
                  <a:pt x="0" y="6997"/>
                </a:lnTo>
                <a:lnTo>
                  <a:pt x="91566" y="91478"/>
                </a:lnTo>
                <a:lnTo>
                  <a:pt x="91211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00000" y="5694738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0"/>
                </a:moveTo>
                <a:lnTo>
                  <a:pt x="402272" y="4360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155873" y="6087845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566" y="0"/>
                </a:moveTo>
                <a:lnTo>
                  <a:pt x="0" y="84480"/>
                </a:lnTo>
                <a:lnTo>
                  <a:pt x="91211" y="91478"/>
                </a:lnTo>
                <a:lnTo>
                  <a:pt x="915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14748" y="5338805"/>
            <a:ext cx="1257300" cy="736600"/>
          </a:xfrm>
          <a:custGeom>
            <a:avLst/>
            <a:gdLst/>
            <a:ahLst/>
            <a:cxnLst/>
            <a:rect l="l" t="t" r="r" b="b"/>
            <a:pathLst>
              <a:path w="1257300" h="736600">
                <a:moveTo>
                  <a:pt x="11851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664590"/>
                </a:lnTo>
                <a:lnTo>
                  <a:pt x="5680" y="692546"/>
                </a:lnTo>
                <a:lnTo>
                  <a:pt x="21148" y="715438"/>
                </a:lnTo>
                <a:lnTo>
                  <a:pt x="44041" y="730906"/>
                </a:lnTo>
                <a:lnTo>
                  <a:pt x="71996" y="736587"/>
                </a:lnTo>
                <a:lnTo>
                  <a:pt x="1185125" y="736587"/>
                </a:lnTo>
                <a:lnTo>
                  <a:pt x="1213080" y="730906"/>
                </a:lnTo>
                <a:lnTo>
                  <a:pt x="1235973" y="715438"/>
                </a:lnTo>
                <a:lnTo>
                  <a:pt x="1251441" y="692546"/>
                </a:lnTo>
                <a:lnTo>
                  <a:pt x="1257122" y="664590"/>
                </a:lnTo>
                <a:lnTo>
                  <a:pt x="1257122" y="71996"/>
                </a:lnTo>
                <a:lnTo>
                  <a:pt x="1251441" y="44041"/>
                </a:lnTo>
                <a:lnTo>
                  <a:pt x="1235973" y="21148"/>
                </a:lnTo>
                <a:lnTo>
                  <a:pt x="1213080" y="5680"/>
                </a:lnTo>
                <a:lnTo>
                  <a:pt x="11851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45770" y="5426255"/>
            <a:ext cx="99123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664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Segmentation  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marché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bk object 16">
            <a:extLst>
              <a:ext uri="{FF2B5EF4-FFF2-40B4-BE49-F238E27FC236}">
                <a16:creationId xmlns:a16="http://schemas.microsoft.com/office/drawing/2014/main" id="{D1790FFF-E347-1646-955F-95B16B72CF15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17">
            <a:extLst>
              <a:ext uri="{FF2B5EF4-FFF2-40B4-BE49-F238E27FC236}">
                <a16:creationId xmlns:a16="http://schemas.microsoft.com/office/drawing/2014/main" id="{7D975E33-6297-A245-87DE-C8D1F78CDB62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94" y="441438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6166" y="4441884"/>
            <a:ext cx="32283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segmentation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194" y="7879917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6166" y="7907420"/>
            <a:ext cx="489140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pouvoirs publics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99895" y="1501457"/>
            <a:ext cx="1226820" cy="45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81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1393" y="1617256"/>
            <a:ext cx="62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est 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transformé  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57780" y="1521948"/>
            <a:ext cx="210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technologies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internationale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féminisation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188595" marR="241935" indent="-153035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l’élévation du niveau de  qualifications de la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54605" y="1475577"/>
            <a:ext cx="2111375" cy="1038225"/>
          </a:xfrm>
          <a:custGeom>
            <a:avLst/>
            <a:gdLst/>
            <a:ahLst/>
            <a:cxnLst/>
            <a:rect l="l" t="t" r="r" b="b"/>
            <a:pathLst>
              <a:path w="2111375" h="103822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929652"/>
                </a:lnTo>
                <a:lnTo>
                  <a:pt x="1687" y="992090"/>
                </a:lnTo>
                <a:lnTo>
                  <a:pt x="13500" y="1024153"/>
                </a:lnTo>
                <a:lnTo>
                  <a:pt x="45562" y="1035965"/>
                </a:lnTo>
                <a:lnTo>
                  <a:pt x="108000" y="1037653"/>
                </a:lnTo>
                <a:lnTo>
                  <a:pt x="2003018" y="1037653"/>
                </a:lnTo>
                <a:lnTo>
                  <a:pt x="2065456" y="1035965"/>
                </a:lnTo>
                <a:lnTo>
                  <a:pt x="2097519" y="1024153"/>
                </a:lnTo>
                <a:lnTo>
                  <a:pt x="2109331" y="992090"/>
                </a:lnTo>
                <a:lnTo>
                  <a:pt x="2111019" y="929652"/>
                </a:lnTo>
                <a:lnTo>
                  <a:pt x="2111019" y="108000"/>
                </a:lnTo>
                <a:lnTo>
                  <a:pt x="2109331" y="45562"/>
                </a:lnTo>
                <a:lnTo>
                  <a:pt x="2097519" y="13500"/>
                </a:lnTo>
                <a:lnTo>
                  <a:pt x="2065456" y="1687"/>
                </a:lnTo>
                <a:lnTo>
                  <a:pt x="2003018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59824" y="1598753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>
                <a:moveTo>
                  <a:pt x="0" y="0"/>
                </a:moveTo>
                <a:lnTo>
                  <a:pt x="62552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84439" y="1536460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67755" y="4917788"/>
            <a:ext cx="109054" cy="73164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53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53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53" y="737514"/>
                </a:lnTo>
                <a:lnTo>
                  <a:pt x="2761348" y="415874"/>
                </a:lnTo>
                <a:lnTo>
                  <a:pt x="2266148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48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2421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74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43908" y="4944297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6846"/>
                </a:lnTo>
                <a:lnTo>
                  <a:pt x="5681" y="604801"/>
                </a:lnTo>
                <a:lnTo>
                  <a:pt x="21150" y="627694"/>
                </a:lnTo>
                <a:lnTo>
                  <a:pt x="44046" y="643162"/>
                </a:lnTo>
                <a:lnTo>
                  <a:pt x="72009" y="648842"/>
                </a:lnTo>
                <a:lnTo>
                  <a:pt x="1330756" y="648842"/>
                </a:lnTo>
                <a:lnTo>
                  <a:pt x="1358711" y="643162"/>
                </a:lnTo>
                <a:lnTo>
                  <a:pt x="1381604" y="627694"/>
                </a:lnTo>
                <a:lnTo>
                  <a:pt x="1397072" y="604801"/>
                </a:lnTo>
                <a:lnTo>
                  <a:pt x="1402753" y="576846"/>
                </a:lnTo>
                <a:lnTo>
                  <a:pt x="1402753" y="71996"/>
                </a:lnTo>
                <a:lnTo>
                  <a:pt x="1397072" y="44041"/>
                </a:lnTo>
                <a:lnTo>
                  <a:pt x="1381604" y="21148"/>
                </a:lnTo>
                <a:lnTo>
                  <a:pt x="1358711" y="5680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422956" y="5099048"/>
            <a:ext cx="1035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primaire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243909" y="5849853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76859"/>
                </a:lnTo>
                <a:lnTo>
                  <a:pt x="5680" y="604814"/>
                </a:lnTo>
                <a:lnTo>
                  <a:pt x="21148" y="627707"/>
                </a:lnTo>
                <a:lnTo>
                  <a:pt x="44041" y="643174"/>
                </a:lnTo>
                <a:lnTo>
                  <a:pt x="71996" y="648855"/>
                </a:lnTo>
                <a:lnTo>
                  <a:pt x="1330756" y="648855"/>
                </a:lnTo>
                <a:lnTo>
                  <a:pt x="1358711" y="643174"/>
                </a:lnTo>
                <a:lnTo>
                  <a:pt x="1381604" y="627707"/>
                </a:lnTo>
                <a:lnTo>
                  <a:pt x="1397072" y="604814"/>
                </a:lnTo>
                <a:lnTo>
                  <a:pt x="1402753" y="576859"/>
                </a:lnTo>
                <a:lnTo>
                  <a:pt x="1402753" y="72009"/>
                </a:lnTo>
                <a:lnTo>
                  <a:pt x="1397072" y="44046"/>
                </a:lnTo>
                <a:lnTo>
                  <a:pt x="1381604" y="21150"/>
                </a:lnTo>
                <a:lnTo>
                  <a:pt x="1358711" y="5681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341660" y="6004613"/>
            <a:ext cx="1197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secondaire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90810" y="5851690"/>
            <a:ext cx="55854" cy="6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67755" y="5795734"/>
            <a:ext cx="109054" cy="7589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48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48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48" y="737514"/>
                </a:lnTo>
                <a:lnTo>
                  <a:pt x="2761348" y="415861"/>
                </a:lnTo>
                <a:lnTo>
                  <a:pt x="2266153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53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2421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61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14749" y="6766399"/>
            <a:ext cx="57931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Exemples de tendances lourdes de la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segmentation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marché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travail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français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chômage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durablement élevé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comparativement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aux autres pays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européens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nombre important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 rémunérés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niveau 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l’accroissement du nombre d’employés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à temps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partiel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11574" y="6743920"/>
            <a:ext cx="5799455" cy="689610"/>
          </a:xfrm>
          <a:custGeom>
            <a:avLst/>
            <a:gdLst/>
            <a:ahLst/>
            <a:cxnLst/>
            <a:rect l="l" t="t" r="r" b="b"/>
            <a:pathLst>
              <a:path w="5799455" h="689609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581101"/>
                </a:lnTo>
                <a:lnTo>
                  <a:pt x="1687" y="643531"/>
                </a:lnTo>
                <a:lnTo>
                  <a:pt x="13500" y="675590"/>
                </a:lnTo>
                <a:lnTo>
                  <a:pt x="45562" y="687401"/>
                </a:lnTo>
                <a:lnTo>
                  <a:pt x="108000" y="689089"/>
                </a:lnTo>
                <a:lnTo>
                  <a:pt x="5691073" y="689089"/>
                </a:lnTo>
                <a:lnTo>
                  <a:pt x="5753511" y="687401"/>
                </a:lnTo>
                <a:lnTo>
                  <a:pt x="5785573" y="675590"/>
                </a:lnTo>
                <a:lnTo>
                  <a:pt x="5797386" y="643531"/>
                </a:lnTo>
                <a:lnTo>
                  <a:pt x="5799074" y="581101"/>
                </a:lnTo>
                <a:lnTo>
                  <a:pt x="5799074" y="108000"/>
                </a:lnTo>
                <a:lnTo>
                  <a:pt x="5797386" y="45562"/>
                </a:lnTo>
                <a:lnTo>
                  <a:pt x="5785573" y="13500"/>
                </a:lnTo>
                <a:lnTo>
                  <a:pt x="5753511" y="1687"/>
                </a:lnTo>
                <a:lnTo>
                  <a:pt x="5691073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680554" y="4942051"/>
            <a:ext cx="1826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hauts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possibilités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promotions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80554" y="5859459"/>
            <a:ext cx="1699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 peu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promotions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inexistantes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551211" y="4986642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551211" y="5904049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755049" y="5178728"/>
            <a:ext cx="4641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Insiders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55049" y="6096136"/>
            <a:ext cx="559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Outsiders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14747" y="6554687"/>
            <a:ext cx="5782310" cy="179705"/>
          </a:xfrm>
          <a:custGeom>
            <a:avLst/>
            <a:gdLst/>
            <a:ahLst/>
            <a:cxnLst/>
            <a:rect l="l" t="t" r="r" b="b"/>
            <a:pathLst>
              <a:path w="5782310" h="179704">
                <a:moveTo>
                  <a:pt x="5782310" y="0"/>
                </a:moveTo>
                <a:lnTo>
                  <a:pt x="5775236" y="35033"/>
                </a:lnTo>
                <a:lnTo>
                  <a:pt x="5755947" y="63642"/>
                </a:lnTo>
                <a:lnTo>
                  <a:pt x="5727338" y="82931"/>
                </a:lnTo>
                <a:lnTo>
                  <a:pt x="5692305" y="90004"/>
                </a:lnTo>
                <a:lnTo>
                  <a:pt x="2980309" y="89712"/>
                </a:lnTo>
                <a:lnTo>
                  <a:pt x="2945275" y="96785"/>
                </a:lnTo>
                <a:lnTo>
                  <a:pt x="2916666" y="116073"/>
                </a:lnTo>
                <a:lnTo>
                  <a:pt x="2897377" y="144678"/>
                </a:lnTo>
                <a:lnTo>
                  <a:pt x="2890304" y="179704"/>
                </a:lnTo>
                <a:lnTo>
                  <a:pt x="2891155" y="179704"/>
                </a:lnTo>
                <a:lnTo>
                  <a:pt x="2884081" y="144678"/>
                </a:lnTo>
                <a:lnTo>
                  <a:pt x="2864792" y="116073"/>
                </a:lnTo>
                <a:lnTo>
                  <a:pt x="2836183" y="96785"/>
                </a:lnTo>
                <a:lnTo>
                  <a:pt x="2801150" y="89712"/>
                </a:lnTo>
                <a:lnTo>
                  <a:pt x="90004" y="90004"/>
                </a:lnTo>
                <a:lnTo>
                  <a:pt x="54971" y="82931"/>
                </a:lnTo>
                <a:lnTo>
                  <a:pt x="26362" y="63642"/>
                </a:lnTo>
                <a:lnTo>
                  <a:pt x="7073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00000" y="5317287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436016"/>
                </a:moveTo>
                <a:lnTo>
                  <a:pt x="4022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55873" y="5268718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211" y="0"/>
                </a:moveTo>
                <a:lnTo>
                  <a:pt x="0" y="6997"/>
                </a:lnTo>
                <a:lnTo>
                  <a:pt x="91566" y="91478"/>
                </a:lnTo>
                <a:lnTo>
                  <a:pt x="91211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00000" y="5694738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0"/>
                </a:moveTo>
                <a:lnTo>
                  <a:pt x="402272" y="4360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55873" y="6087845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566" y="0"/>
                </a:moveTo>
                <a:lnTo>
                  <a:pt x="0" y="84480"/>
                </a:lnTo>
                <a:lnTo>
                  <a:pt x="91211" y="91478"/>
                </a:lnTo>
                <a:lnTo>
                  <a:pt x="915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4748" y="5338805"/>
            <a:ext cx="1257300" cy="736600"/>
          </a:xfrm>
          <a:custGeom>
            <a:avLst/>
            <a:gdLst/>
            <a:ahLst/>
            <a:cxnLst/>
            <a:rect l="l" t="t" r="r" b="b"/>
            <a:pathLst>
              <a:path w="1257300" h="736600">
                <a:moveTo>
                  <a:pt x="11851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664590"/>
                </a:lnTo>
                <a:lnTo>
                  <a:pt x="5680" y="692546"/>
                </a:lnTo>
                <a:lnTo>
                  <a:pt x="21148" y="715438"/>
                </a:lnTo>
                <a:lnTo>
                  <a:pt x="44041" y="730906"/>
                </a:lnTo>
                <a:lnTo>
                  <a:pt x="71996" y="736587"/>
                </a:lnTo>
                <a:lnTo>
                  <a:pt x="1185125" y="736587"/>
                </a:lnTo>
                <a:lnTo>
                  <a:pt x="1213080" y="730906"/>
                </a:lnTo>
                <a:lnTo>
                  <a:pt x="1235973" y="715438"/>
                </a:lnTo>
                <a:lnTo>
                  <a:pt x="1251441" y="692546"/>
                </a:lnTo>
                <a:lnTo>
                  <a:pt x="1257122" y="664590"/>
                </a:lnTo>
                <a:lnTo>
                  <a:pt x="1257122" y="71996"/>
                </a:lnTo>
                <a:lnTo>
                  <a:pt x="1251441" y="44041"/>
                </a:lnTo>
                <a:lnTo>
                  <a:pt x="1235973" y="21148"/>
                </a:lnTo>
                <a:lnTo>
                  <a:pt x="1213080" y="5680"/>
                </a:lnTo>
                <a:lnTo>
                  <a:pt x="11851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45770" y="5426255"/>
            <a:ext cx="99123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664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Segmentation  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marché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238947" y="8956921"/>
            <a:ext cx="908685" cy="639445"/>
          </a:xfrm>
          <a:custGeom>
            <a:avLst/>
            <a:gdLst/>
            <a:ahLst/>
            <a:cxnLst/>
            <a:rect l="l" t="t" r="r" b="b"/>
            <a:pathLst>
              <a:path w="908685" h="639445">
                <a:moveTo>
                  <a:pt x="83661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66915"/>
                </a:lnTo>
                <a:lnTo>
                  <a:pt x="5680" y="594870"/>
                </a:lnTo>
                <a:lnTo>
                  <a:pt x="21148" y="617762"/>
                </a:lnTo>
                <a:lnTo>
                  <a:pt x="44041" y="633230"/>
                </a:lnTo>
                <a:lnTo>
                  <a:pt x="71996" y="638911"/>
                </a:lnTo>
                <a:lnTo>
                  <a:pt x="836612" y="638911"/>
                </a:lnTo>
                <a:lnTo>
                  <a:pt x="864567" y="633230"/>
                </a:lnTo>
                <a:lnTo>
                  <a:pt x="887460" y="617762"/>
                </a:lnTo>
                <a:lnTo>
                  <a:pt x="902927" y="594870"/>
                </a:lnTo>
                <a:lnTo>
                  <a:pt x="908608" y="566915"/>
                </a:lnTo>
                <a:lnTo>
                  <a:pt x="908608" y="71996"/>
                </a:lnTo>
                <a:lnTo>
                  <a:pt x="902927" y="44041"/>
                </a:lnTo>
                <a:lnTo>
                  <a:pt x="887460" y="21148"/>
                </a:lnTo>
                <a:lnTo>
                  <a:pt x="864567" y="5680"/>
                </a:lnTo>
                <a:lnTo>
                  <a:pt x="83661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293577" y="8995533"/>
            <a:ext cx="78867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 politiques  de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l’emploi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bk object 16">
            <a:extLst>
              <a:ext uri="{FF2B5EF4-FFF2-40B4-BE49-F238E27FC236}">
                <a16:creationId xmlns:a16="http://schemas.microsoft.com/office/drawing/2014/main" id="{95FFAE23-0D4C-B54D-B8A2-6F8FC4A2A9D9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17">
            <a:extLst>
              <a:ext uri="{FF2B5EF4-FFF2-40B4-BE49-F238E27FC236}">
                <a16:creationId xmlns:a16="http://schemas.microsoft.com/office/drawing/2014/main" id="{C1B44AC0-09F9-7342-8217-4A4F5A306DC7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94" y="441438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6166" y="4441884"/>
            <a:ext cx="32283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segmentation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194" y="7879917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6166" y="7907420"/>
            <a:ext cx="489140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pouvoirs publics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99895" y="1501457"/>
            <a:ext cx="1226820" cy="45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81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1393" y="1617256"/>
            <a:ext cx="62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est 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transformé  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57780" y="1521948"/>
            <a:ext cx="210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technologies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internationale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féminisation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188595" marR="241935" indent="-153035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l’élévation du niveau de  qualifications de la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54605" y="1475577"/>
            <a:ext cx="2111375" cy="1038225"/>
          </a:xfrm>
          <a:custGeom>
            <a:avLst/>
            <a:gdLst/>
            <a:ahLst/>
            <a:cxnLst/>
            <a:rect l="l" t="t" r="r" b="b"/>
            <a:pathLst>
              <a:path w="2111375" h="103822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929652"/>
                </a:lnTo>
                <a:lnTo>
                  <a:pt x="1687" y="992090"/>
                </a:lnTo>
                <a:lnTo>
                  <a:pt x="13500" y="1024153"/>
                </a:lnTo>
                <a:lnTo>
                  <a:pt x="45562" y="1035965"/>
                </a:lnTo>
                <a:lnTo>
                  <a:pt x="108000" y="1037653"/>
                </a:lnTo>
                <a:lnTo>
                  <a:pt x="2003018" y="1037653"/>
                </a:lnTo>
                <a:lnTo>
                  <a:pt x="2065456" y="1035965"/>
                </a:lnTo>
                <a:lnTo>
                  <a:pt x="2097519" y="1024153"/>
                </a:lnTo>
                <a:lnTo>
                  <a:pt x="2109331" y="992090"/>
                </a:lnTo>
                <a:lnTo>
                  <a:pt x="2111019" y="929652"/>
                </a:lnTo>
                <a:lnTo>
                  <a:pt x="2111019" y="108000"/>
                </a:lnTo>
                <a:lnTo>
                  <a:pt x="2109331" y="45562"/>
                </a:lnTo>
                <a:lnTo>
                  <a:pt x="2097519" y="13500"/>
                </a:lnTo>
                <a:lnTo>
                  <a:pt x="2065456" y="1687"/>
                </a:lnTo>
                <a:lnTo>
                  <a:pt x="2003018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59824" y="1598753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>
                <a:moveTo>
                  <a:pt x="0" y="0"/>
                </a:moveTo>
                <a:lnTo>
                  <a:pt x="62552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84439" y="1536460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67755" y="4887429"/>
            <a:ext cx="109054" cy="762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53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53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53" y="737514"/>
                </a:lnTo>
                <a:lnTo>
                  <a:pt x="2761348" y="415874"/>
                </a:lnTo>
                <a:lnTo>
                  <a:pt x="2266148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48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2421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74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43908" y="4944297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6846"/>
                </a:lnTo>
                <a:lnTo>
                  <a:pt x="5681" y="604801"/>
                </a:lnTo>
                <a:lnTo>
                  <a:pt x="21150" y="627694"/>
                </a:lnTo>
                <a:lnTo>
                  <a:pt x="44046" y="643162"/>
                </a:lnTo>
                <a:lnTo>
                  <a:pt x="72009" y="648842"/>
                </a:lnTo>
                <a:lnTo>
                  <a:pt x="1330756" y="648842"/>
                </a:lnTo>
                <a:lnTo>
                  <a:pt x="1358711" y="643162"/>
                </a:lnTo>
                <a:lnTo>
                  <a:pt x="1381604" y="627694"/>
                </a:lnTo>
                <a:lnTo>
                  <a:pt x="1397072" y="604801"/>
                </a:lnTo>
                <a:lnTo>
                  <a:pt x="1402753" y="576846"/>
                </a:lnTo>
                <a:lnTo>
                  <a:pt x="1402753" y="71996"/>
                </a:lnTo>
                <a:lnTo>
                  <a:pt x="1397072" y="44041"/>
                </a:lnTo>
                <a:lnTo>
                  <a:pt x="1381604" y="21148"/>
                </a:lnTo>
                <a:lnTo>
                  <a:pt x="1358711" y="5680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422956" y="5099048"/>
            <a:ext cx="1035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primaire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243909" y="5849853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76859"/>
                </a:lnTo>
                <a:lnTo>
                  <a:pt x="5680" y="604814"/>
                </a:lnTo>
                <a:lnTo>
                  <a:pt x="21148" y="627707"/>
                </a:lnTo>
                <a:lnTo>
                  <a:pt x="44041" y="643174"/>
                </a:lnTo>
                <a:lnTo>
                  <a:pt x="71996" y="648855"/>
                </a:lnTo>
                <a:lnTo>
                  <a:pt x="1330756" y="648855"/>
                </a:lnTo>
                <a:lnTo>
                  <a:pt x="1358711" y="643174"/>
                </a:lnTo>
                <a:lnTo>
                  <a:pt x="1381604" y="627707"/>
                </a:lnTo>
                <a:lnTo>
                  <a:pt x="1397072" y="604814"/>
                </a:lnTo>
                <a:lnTo>
                  <a:pt x="1402753" y="576859"/>
                </a:lnTo>
                <a:lnTo>
                  <a:pt x="1402753" y="72009"/>
                </a:lnTo>
                <a:lnTo>
                  <a:pt x="1397072" y="44046"/>
                </a:lnTo>
                <a:lnTo>
                  <a:pt x="1381604" y="21150"/>
                </a:lnTo>
                <a:lnTo>
                  <a:pt x="1358711" y="5681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341660" y="6004613"/>
            <a:ext cx="1197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secondaire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90810" y="5851690"/>
            <a:ext cx="55854" cy="6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67755" y="5795734"/>
            <a:ext cx="109054" cy="7589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48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48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48" y="737514"/>
                </a:lnTo>
                <a:lnTo>
                  <a:pt x="2761348" y="415861"/>
                </a:lnTo>
                <a:lnTo>
                  <a:pt x="2266153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53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2421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61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14749" y="6766399"/>
            <a:ext cx="57931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Exemples de tendances lourdes de la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segmentation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marché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travail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français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chômage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durablement élevé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comparativement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aux autres pays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européens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nombre important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 rémunérés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niveau 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l’accroissement du nombre d’employés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à temps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partiel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11574" y="6743920"/>
            <a:ext cx="5799455" cy="689610"/>
          </a:xfrm>
          <a:custGeom>
            <a:avLst/>
            <a:gdLst/>
            <a:ahLst/>
            <a:cxnLst/>
            <a:rect l="l" t="t" r="r" b="b"/>
            <a:pathLst>
              <a:path w="5799455" h="689609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581101"/>
                </a:lnTo>
                <a:lnTo>
                  <a:pt x="1687" y="643531"/>
                </a:lnTo>
                <a:lnTo>
                  <a:pt x="13500" y="675590"/>
                </a:lnTo>
                <a:lnTo>
                  <a:pt x="45562" y="687401"/>
                </a:lnTo>
                <a:lnTo>
                  <a:pt x="108000" y="689089"/>
                </a:lnTo>
                <a:lnTo>
                  <a:pt x="5691073" y="689089"/>
                </a:lnTo>
                <a:lnTo>
                  <a:pt x="5753511" y="687401"/>
                </a:lnTo>
                <a:lnTo>
                  <a:pt x="5785573" y="675590"/>
                </a:lnTo>
                <a:lnTo>
                  <a:pt x="5797386" y="643531"/>
                </a:lnTo>
                <a:lnTo>
                  <a:pt x="5799074" y="581101"/>
                </a:lnTo>
                <a:lnTo>
                  <a:pt x="5799074" y="108000"/>
                </a:lnTo>
                <a:lnTo>
                  <a:pt x="5797386" y="45562"/>
                </a:lnTo>
                <a:lnTo>
                  <a:pt x="5785573" y="13500"/>
                </a:lnTo>
                <a:lnTo>
                  <a:pt x="5753511" y="1687"/>
                </a:lnTo>
                <a:lnTo>
                  <a:pt x="5691073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680554" y="4942051"/>
            <a:ext cx="1826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hauts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possibilités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promotions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80554" y="5859459"/>
            <a:ext cx="1699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 peu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promotions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inexistantes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551211" y="4986642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551211" y="5904049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755049" y="5178728"/>
            <a:ext cx="4641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Insiders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55049" y="6096136"/>
            <a:ext cx="559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Outsiders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14747" y="6554687"/>
            <a:ext cx="5782310" cy="179705"/>
          </a:xfrm>
          <a:custGeom>
            <a:avLst/>
            <a:gdLst/>
            <a:ahLst/>
            <a:cxnLst/>
            <a:rect l="l" t="t" r="r" b="b"/>
            <a:pathLst>
              <a:path w="5782310" h="179704">
                <a:moveTo>
                  <a:pt x="5782310" y="0"/>
                </a:moveTo>
                <a:lnTo>
                  <a:pt x="5775236" y="35033"/>
                </a:lnTo>
                <a:lnTo>
                  <a:pt x="5755947" y="63642"/>
                </a:lnTo>
                <a:lnTo>
                  <a:pt x="5727338" y="82931"/>
                </a:lnTo>
                <a:lnTo>
                  <a:pt x="5692305" y="90004"/>
                </a:lnTo>
                <a:lnTo>
                  <a:pt x="2980309" y="89712"/>
                </a:lnTo>
                <a:lnTo>
                  <a:pt x="2945275" y="96785"/>
                </a:lnTo>
                <a:lnTo>
                  <a:pt x="2916666" y="116073"/>
                </a:lnTo>
                <a:lnTo>
                  <a:pt x="2897377" y="144678"/>
                </a:lnTo>
                <a:lnTo>
                  <a:pt x="2890304" y="179704"/>
                </a:lnTo>
                <a:lnTo>
                  <a:pt x="2891155" y="179704"/>
                </a:lnTo>
                <a:lnTo>
                  <a:pt x="2884081" y="144678"/>
                </a:lnTo>
                <a:lnTo>
                  <a:pt x="2864792" y="116073"/>
                </a:lnTo>
                <a:lnTo>
                  <a:pt x="2836183" y="96785"/>
                </a:lnTo>
                <a:lnTo>
                  <a:pt x="2801150" y="89712"/>
                </a:lnTo>
                <a:lnTo>
                  <a:pt x="90004" y="90004"/>
                </a:lnTo>
                <a:lnTo>
                  <a:pt x="54971" y="82931"/>
                </a:lnTo>
                <a:lnTo>
                  <a:pt x="26362" y="63642"/>
                </a:lnTo>
                <a:lnTo>
                  <a:pt x="7073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00000" y="5317287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436016"/>
                </a:moveTo>
                <a:lnTo>
                  <a:pt x="4022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55873" y="5268718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211" y="0"/>
                </a:moveTo>
                <a:lnTo>
                  <a:pt x="0" y="6997"/>
                </a:lnTo>
                <a:lnTo>
                  <a:pt x="91566" y="91478"/>
                </a:lnTo>
                <a:lnTo>
                  <a:pt x="91211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00000" y="5694738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0"/>
                </a:moveTo>
                <a:lnTo>
                  <a:pt x="402272" y="4360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55873" y="6087845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566" y="0"/>
                </a:moveTo>
                <a:lnTo>
                  <a:pt x="0" y="84480"/>
                </a:lnTo>
                <a:lnTo>
                  <a:pt x="91211" y="91478"/>
                </a:lnTo>
                <a:lnTo>
                  <a:pt x="915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4748" y="5338805"/>
            <a:ext cx="1257300" cy="736600"/>
          </a:xfrm>
          <a:custGeom>
            <a:avLst/>
            <a:gdLst/>
            <a:ahLst/>
            <a:cxnLst/>
            <a:rect l="l" t="t" r="r" b="b"/>
            <a:pathLst>
              <a:path w="1257300" h="736600">
                <a:moveTo>
                  <a:pt x="11851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664590"/>
                </a:lnTo>
                <a:lnTo>
                  <a:pt x="5680" y="692546"/>
                </a:lnTo>
                <a:lnTo>
                  <a:pt x="21148" y="715438"/>
                </a:lnTo>
                <a:lnTo>
                  <a:pt x="44041" y="730906"/>
                </a:lnTo>
                <a:lnTo>
                  <a:pt x="71996" y="736587"/>
                </a:lnTo>
                <a:lnTo>
                  <a:pt x="1185125" y="736587"/>
                </a:lnTo>
                <a:lnTo>
                  <a:pt x="1213080" y="730906"/>
                </a:lnTo>
                <a:lnTo>
                  <a:pt x="1235973" y="715438"/>
                </a:lnTo>
                <a:lnTo>
                  <a:pt x="1251441" y="692546"/>
                </a:lnTo>
                <a:lnTo>
                  <a:pt x="1257122" y="664590"/>
                </a:lnTo>
                <a:lnTo>
                  <a:pt x="1257122" y="71996"/>
                </a:lnTo>
                <a:lnTo>
                  <a:pt x="1251441" y="44041"/>
                </a:lnTo>
                <a:lnTo>
                  <a:pt x="1235973" y="21148"/>
                </a:lnTo>
                <a:lnTo>
                  <a:pt x="1213080" y="5680"/>
                </a:lnTo>
                <a:lnTo>
                  <a:pt x="11851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45770" y="5426255"/>
            <a:ext cx="99123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664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Segmentation  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marché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81515" y="8387801"/>
            <a:ext cx="180657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marR="5080" indent="-7175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Elles visent à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accroître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00" b="1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niveau  d’emploi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favoriser le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retour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à l’emploi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chômeurs</a:t>
            </a:r>
            <a:endParaRPr sz="900">
              <a:latin typeface="Arial"/>
              <a:cs typeface="Arial"/>
            </a:endParaRPr>
          </a:p>
          <a:p>
            <a:pPr marL="84455" marR="214629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(ex. : réforme sur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formation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professionnelle…)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55040" y="8333519"/>
            <a:ext cx="1984375" cy="828040"/>
          </a:xfrm>
          <a:custGeom>
            <a:avLst/>
            <a:gdLst/>
            <a:ahLst/>
            <a:cxnLst/>
            <a:rect l="l" t="t" r="r" b="b"/>
            <a:pathLst>
              <a:path w="1984375" h="828040">
                <a:moveTo>
                  <a:pt x="0" y="755992"/>
                </a:moveTo>
                <a:lnTo>
                  <a:pt x="5680" y="783947"/>
                </a:lnTo>
                <a:lnTo>
                  <a:pt x="21148" y="806840"/>
                </a:lnTo>
                <a:lnTo>
                  <a:pt x="44041" y="822308"/>
                </a:lnTo>
                <a:lnTo>
                  <a:pt x="71996" y="827989"/>
                </a:lnTo>
                <a:lnTo>
                  <a:pt x="1912124" y="827989"/>
                </a:lnTo>
                <a:lnTo>
                  <a:pt x="1940079" y="822308"/>
                </a:lnTo>
                <a:lnTo>
                  <a:pt x="1962972" y="806840"/>
                </a:lnTo>
                <a:lnTo>
                  <a:pt x="1978440" y="783947"/>
                </a:lnTo>
                <a:lnTo>
                  <a:pt x="1984120" y="755992"/>
                </a:lnTo>
                <a:lnTo>
                  <a:pt x="1984120" y="71996"/>
                </a:lnTo>
                <a:lnTo>
                  <a:pt x="1978440" y="44041"/>
                </a:lnTo>
                <a:lnTo>
                  <a:pt x="1962972" y="21148"/>
                </a:lnTo>
                <a:lnTo>
                  <a:pt x="1940079" y="5680"/>
                </a:lnTo>
                <a:lnTo>
                  <a:pt x="191212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7559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399525" y="8333515"/>
            <a:ext cx="1194435" cy="900430"/>
          </a:xfrm>
          <a:custGeom>
            <a:avLst/>
            <a:gdLst/>
            <a:ahLst/>
            <a:cxnLst/>
            <a:rect l="l" t="t" r="r" b="b"/>
            <a:pathLst>
              <a:path w="1194435" h="900429">
                <a:moveTo>
                  <a:pt x="1194168" y="0"/>
                </a:moveTo>
                <a:lnTo>
                  <a:pt x="1134428" y="926"/>
                </a:lnTo>
                <a:lnTo>
                  <a:pt x="1075890" y="3679"/>
                </a:lnTo>
                <a:lnTo>
                  <a:pt x="1018583" y="8219"/>
                </a:lnTo>
                <a:lnTo>
                  <a:pt x="962535" y="14505"/>
                </a:lnTo>
                <a:lnTo>
                  <a:pt x="907774" y="22499"/>
                </a:lnTo>
                <a:lnTo>
                  <a:pt x="854326" y="32161"/>
                </a:lnTo>
                <a:lnTo>
                  <a:pt x="802220" y="43450"/>
                </a:lnTo>
                <a:lnTo>
                  <a:pt x="751484" y="56327"/>
                </a:lnTo>
                <a:lnTo>
                  <a:pt x="702146" y="70753"/>
                </a:lnTo>
                <a:lnTo>
                  <a:pt x="654233" y="86687"/>
                </a:lnTo>
                <a:lnTo>
                  <a:pt x="607774" y="104090"/>
                </a:lnTo>
                <a:lnTo>
                  <a:pt x="562796" y="122923"/>
                </a:lnTo>
                <a:lnTo>
                  <a:pt x="519326" y="143145"/>
                </a:lnTo>
                <a:lnTo>
                  <a:pt x="477394" y="164716"/>
                </a:lnTo>
                <a:lnTo>
                  <a:pt x="437026" y="187597"/>
                </a:lnTo>
                <a:lnTo>
                  <a:pt x="398250" y="211749"/>
                </a:lnTo>
                <a:lnTo>
                  <a:pt x="361095" y="237131"/>
                </a:lnTo>
                <a:lnTo>
                  <a:pt x="325588" y="263704"/>
                </a:lnTo>
                <a:lnTo>
                  <a:pt x="291756" y="291428"/>
                </a:lnTo>
                <a:lnTo>
                  <a:pt x="259629" y="320263"/>
                </a:lnTo>
                <a:lnTo>
                  <a:pt x="229233" y="350170"/>
                </a:lnTo>
                <a:lnTo>
                  <a:pt x="200596" y="381108"/>
                </a:lnTo>
                <a:lnTo>
                  <a:pt x="173747" y="413039"/>
                </a:lnTo>
                <a:lnTo>
                  <a:pt x="148712" y="445922"/>
                </a:lnTo>
                <a:lnTo>
                  <a:pt x="125521" y="479718"/>
                </a:lnTo>
                <a:lnTo>
                  <a:pt x="104200" y="514386"/>
                </a:lnTo>
                <a:lnTo>
                  <a:pt x="84777" y="549888"/>
                </a:lnTo>
                <a:lnTo>
                  <a:pt x="67281" y="586183"/>
                </a:lnTo>
                <a:lnTo>
                  <a:pt x="51739" y="623232"/>
                </a:lnTo>
                <a:lnTo>
                  <a:pt x="38179" y="660995"/>
                </a:lnTo>
                <a:lnTo>
                  <a:pt x="26629" y="699432"/>
                </a:lnTo>
                <a:lnTo>
                  <a:pt x="17117" y="738504"/>
                </a:lnTo>
                <a:lnTo>
                  <a:pt x="9670" y="778170"/>
                </a:lnTo>
                <a:lnTo>
                  <a:pt x="4316" y="818391"/>
                </a:lnTo>
                <a:lnTo>
                  <a:pt x="1083" y="859128"/>
                </a:lnTo>
                <a:lnTo>
                  <a:pt x="0" y="900341"/>
                </a:lnTo>
                <a:lnTo>
                  <a:pt x="1194168" y="900341"/>
                </a:lnTo>
                <a:lnTo>
                  <a:pt x="119416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38947" y="8956921"/>
            <a:ext cx="908685" cy="639445"/>
          </a:xfrm>
          <a:custGeom>
            <a:avLst/>
            <a:gdLst/>
            <a:ahLst/>
            <a:cxnLst/>
            <a:rect l="l" t="t" r="r" b="b"/>
            <a:pathLst>
              <a:path w="908685" h="639445">
                <a:moveTo>
                  <a:pt x="83661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66915"/>
                </a:lnTo>
                <a:lnTo>
                  <a:pt x="5680" y="594870"/>
                </a:lnTo>
                <a:lnTo>
                  <a:pt x="21148" y="617762"/>
                </a:lnTo>
                <a:lnTo>
                  <a:pt x="44041" y="633230"/>
                </a:lnTo>
                <a:lnTo>
                  <a:pt x="71996" y="638911"/>
                </a:lnTo>
                <a:lnTo>
                  <a:pt x="836612" y="638911"/>
                </a:lnTo>
                <a:lnTo>
                  <a:pt x="864567" y="633230"/>
                </a:lnTo>
                <a:lnTo>
                  <a:pt x="887460" y="617762"/>
                </a:lnTo>
                <a:lnTo>
                  <a:pt x="902927" y="594870"/>
                </a:lnTo>
                <a:lnTo>
                  <a:pt x="908608" y="566915"/>
                </a:lnTo>
                <a:lnTo>
                  <a:pt x="908608" y="71996"/>
                </a:lnTo>
                <a:lnTo>
                  <a:pt x="902927" y="44041"/>
                </a:lnTo>
                <a:lnTo>
                  <a:pt x="887460" y="21148"/>
                </a:lnTo>
                <a:lnTo>
                  <a:pt x="864567" y="5680"/>
                </a:lnTo>
                <a:lnTo>
                  <a:pt x="83661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293577" y="8995533"/>
            <a:ext cx="78867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 politiques  de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l’emploi</a:t>
            </a:r>
            <a:endParaRPr sz="11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664289" y="8584933"/>
            <a:ext cx="5619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 politiques  actives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bk object 16">
            <a:extLst>
              <a:ext uri="{FF2B5EF4-FFF2-40B4-BE49-F238E27FC236}">
                <a16:creationId xmlns:a16="http://schemas.microsoft.com/office/drawing/2014/main" id="{EAC84C53-D2C1-E34C-B189-F51F5B9B0548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17">
            <a:extLst>
              <a:ext uri="{FF2B5EF4-FFF2-40B4-BE49-F238E27FC236}">
                <a16:creationId xmlns:a16="http://schemas.microsoft.com/office/drawing/2014/main" id="{DC7CED43-BFA5-724E-A1B0-10D4E7859AAB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94" y="441438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6166" y="4441884"/>
            <a:ext cx="32283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segmentation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194" y="7879917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6166" y="7907420"/>
            <a:ext cx="489140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pouvoirs publics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99895" y="1501457"/>
            <a:ext cx="1226820" cy="45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81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1393" y="1617256"/>
            <a:ext cx="62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est 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transformé  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57780" y="1521948"/>
            <a:ext cx="210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technologies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internationale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féminisation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188595" marR="241935" indent="-153035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l’élévation du niveau de  qualifications de la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54605" y="1475577"/>
            <a:ext cx="2111375" cy="1038225"/>
          </a:xfrm>
          <a:custGeom>
            <a:avLst/>
            <a:gdLst/>
            <a:ahLst/>
            <a:cxnLst/>
            <a:rect l="l" t="t" r="r" b="b"/>
            <a:pathLst>
              <a:path w="2111375" h="103822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929652"/>
                </a:lnTo>
                <a:lnTo>
                  <a:pt x="1687" y="992090"/>
                </a:lnTo>
                <a:lnTo>
                  <a:pt x="13500" y="1024153"/>
                </a:lnTo>
                <a:lnTo>
                  <a:pt x="45562" y="1035965"/>
                </a:lnTo>
                <a:lnTo>
                  <a:pt x="108000" y="1037653"/>
                </a:lnTo>
                <a:lnTo>
                  <a:pt x="2003018" y="1037653"/>
                </a:lnTo>
                <a:lnTo>
                  <a:pt x="2065456" y="1035965"/>
                </a:lnTo>
                <a:lnTo>
                  <a:pt x="2097519" y="1024153"/>
                </a:lnTo>
                <a:lnTo>
                  <a:pt x="2109331" y="992090"/>
                </a:lnTo>
                <a:lnTo>
                  <a:pt x="2111019" y="929652"/>
                </a:lnTo>
                <a:lnTo>
                  <a:pt x="2111019" y="108000"/>
                </a:lnTo>
                <a:lnTo>
                  <a:pt x="2109331" y="45562"/>
                </a:lnTo>
                <a:lnTo>
                  <a:pt x="2097519" y="13500"/>
                </a:lnTo>
                <a:lnTo>
                  <a:pt x="2065456" y="1687"/>
                </a:lnTo>
                <a:lnTo>
                  <a:pt x="2003018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59824" y="1598753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>
                <a:moveTo>
                  <a:pt x="0" y="0"/>
                </a:moveTo>
                <a:lnTo>
                  <a:pt x="62552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84439" y="1536460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67755" y="4887429"/>
            <a:ext cx="109054" cy="762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53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53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53" y="737514"/>
                </a:lnTo>
                <a:lnTo>
                  <a:pt x="2761348" y="415874"/>
                </a:lnTo>
                <a:lnTo>
                  <a:pt x="2266148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48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2421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74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43908" y="4944297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6846"/>
                </a:lnTo>
                <a:lnTo>
                  <a:pt x="5681" y="604801"/>
                </a:lnTo>
                <a:lnTo>
                  <a:pt x="21150" y="627694"/>
                </a:lnTo>
                <a:lnTo>
                  <a:pt x="44046" y="643162"/>
                </a:lnTo>
                <a:lnTo>
                  <a:pt x="72009" y="648842"/>
                </a:lnTo>
                <a:lnTo>
                  <a:pt x="1330756" y="648842"/>
                </a:lnTo>
                <a:lnTo>
                  <a:pt x="1358711" y="643162"/>
                </a:lnTo>
                <a:lnTo>
                  <a:pt x="1381604" y="627694"/>
                </a:lnTo>
                <a:lnTo>
                  <a:pt x="1397072" y="604801"/>
                </a:lnTo>
                <a:lnTo>
                  <a:pt x="1402753" y="576846"/>
                </a:lnTo>
                <a:lnTo>
                  <a:pt x="1402753" y="71996"/>
                </a:lnTo>
                <a:lnTo>
                  <a:pt x="1397072" y="44041"/>
                </a:lnTo>
                <a:lnTo>
                  <a:pt x="1381604" y="21148"/>
                </a:lnTo>
                <a:lnTo>
                  <a:pt x="1358711" y="5680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422956" y="5099048"/>
            <a:ext cx="1035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primaire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243909" y="5849853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76859"/>
                </a:lnTo>
                <a:lnTo>
                  <a:pt x="5680" y="604814"/>
                </a:lnTo>
                <a:lnTo>
                  <a:pt x="21148" y="627707"/>
                </a:lnTo>
                <a:lnTo>
                  <a:pt x="44041" y="643174"/>
                </a:lnTo>
                <a:lnTo>
                  <a:pt x="71996" y="648855"/>
                </a:lnTo>
                <a:lnTo>
                  <a:pt x="1330756" y="648855"/>
                </a:lnTo>
                <a:lnTo>
                  <a:pt x="1358711" y="643174"/>
                </a:lnTo>
                <a:lnTo>
                  <a:pt x="1381604" y="627707"/>
                </a:lnTo>
                <a:lnTo>
                  <a:pt x="1397072" y="604814"/>
                </a:lnTo>
                <a:lnTo>
                  <a:pt x="1402753" y="576859"/>
                </a:lnTo>
                <a:lnTo>
                  <a:pt x="1402753" y="72009"/>
                </a:lnTo>
                <a:lnTo>
                  <a:pt x="1397072" y="44046"/>
                </a:lnTo>
                <a:lnTo>
                  <a:pt x="1381604" y="21150"/>
                </a:lnTo>
                <a:lnTo>
                  <a:pt x="1358711" y="5681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341660" y="6004613"/>
            <a:ext cx="1197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secondaire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90810" y="5851690"/>
            <a:ext cx="55854" cy="6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67755" y="5795734"/>
            <a:ext cx="109054" cy="7589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48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48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48" y="737514"/>
                </a:lnTo>
                <a:lnTo>
                  <a:pt x="2761348" y="415861"/>
                </a:lnTo>
                <a:lnTo>
                  <a:pt x="2266153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53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2421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61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14749" y="6766399"/>
            <a:ext cx="57931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Exemples de tendances lourdes de la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segmentation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marché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travail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français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chômage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durablement élevé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comparativement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aux autres pays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européens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nombre important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 rémunérés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niveau 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l’accroissement du nombre d’employés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à temps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partiel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11574" y="6743920"/>
            <a:ext cx="5799455" cy="689610"/>
          </a:xfrm>
          <a:custGeom>
            <a:avLst/>
            <a:gdLst/>
            <a:ahLst/>
            <a:cxnLst/>
            <a:rect l="l" t="t" r="r" b="b"/>
            <a:pathLst>
              <a:path w="5799455" h="689609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581101"/>
                </a:lnTo>
                <a:lnTo>
                  <a:pt x="1687" y="643531"/>
                </a:lnTo>
                <a:lnTo>
                  <a:pt x="13500" y="675590"/>
                </a:lnTo>
                <a:lnTo>
                  <a:pt x="45562" y="687401"/>
                </a:lnTo>
                <a:lnTo>
                  <a:pt x="108000" y="689089"/>
                </a:lnTo>
                <a:lnTo>
                  <a:pt x="5691073" y="689089"/>
                </a:lnTo>
                <a:lnTo>
                  <a:pt x="5753511" y="687401"/>
                </a:lnTo>
                <a:lnTo>
                  <a:pt x="5785573" y="675590"/>
                </a:lnTo>
                <a:lnTo>
                  <a:pt x="5797386" y="643531"/>
                </a:lnTo>
                <a:lnTo>
                  <a:pt x="5799074" y="581101"/>
                </a:lnTo>
                <a:lnTo>
                  <a:pt x="5799074" y="108000"/>
                </a:lnTo>
                <a:lnTo>
                  <a:pt x="5797386" y="45562"/>
                </a:lnTo>
                <a:lnTo>
                  <a:pt x="5785573" y="13500"/>
                </a:lnTo>
                <a:lnTo>
                  <a:pt x="5753511" y="1687"/>
                </a:lnTo>
                <a:lnTo>
                  <a:pt x="5691073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680554" y="4942051"/>
            <a:ext cx="1826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hauts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possibilités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promotions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80554" y="5859459"/>
            <a:ext cx="1699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 peu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promotions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inexistantes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551211" y="4986642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551211" y="5904049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755049" y="5178728"/>
            <a:ext cx="4641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Insiders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55049" y="6096136"/>
            <a:ext cx="559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Outsiders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14747" y="6554687"/>
            <a:ext cx="5782310" cy="179705"/>
          </a:xfrm>
          <a:custGeom>
            <a:avLst/>
            <a:gdLst/>
            <a:ahLst/>
            <a:cxnLst/>
            <a:rect l="l" t="t" r="r" b="b"/>
            <a:pathLst>
              <a:path w="5782310" h="179704">
                <a:moveTo>
                  <a:pt x="5782310" y="0"/>
                </a:moveTo>
                <a:lnTo>
                  <a:pt x="5775236" y="35033"/>
                </a:lnTo>
                <a:lnTo>
                  <a:pt x="5755947" y="63642"/>
                </a:lnTo>
                <a:lnTo>
                  <a:pt x="5727338" y="82931"/>
                </a:lnTo>
                <a:lnTo>
                  <a:pt x="5692305" y="90004"/>
                </a:lnTo>
                <a:lnTo>
                  <a:pt x="2980309" y="89712"/>
                </a:lnTo>
                <a:lnTo>
                  <a:pt x="2945275" y="96785"/>
                </a:lnTo>
                <a:lnTo>
                  <a:pt x="2916666" y="116073"/>
                </a:lnTo>
                <a:lnTo>
                  <a:pt x="2897377" y="144678"/>
                </a:lnTo>
                <a:lnTo>
                  <a:pt x="2890304" y="179704"/>
                </a:lnTo>
                <a:lnTo>
                  <a:pt x="2891155" y="179704"/>
                </a:lnTo>
                <a:lnTo>
                  <a:pt x="2884081" y="144678"/>
                </a:lnTo>
                <a:lnTo>
                  <a:pt x="2864792" y="116073"/>
                </a:lnTo>
                <a:lnTo>
                  <a:pt x="2836183" y="96785"/>
                </a:lnTo>
                <a:lnTo>
                  <a:pt x="2801150" y="89712"/>
                </a:lnTo>
                <a:lnTo>
                  <a:pt x="90004" y="90004"/>
                </a:lnTo>
                <a:lnTo>
                  <a:pt x="54971" y="82931"/>
                </a:lnTo>
                <a:lnTo>
                  <a:pt x="26362" y="63642"/>
                </a:lnTo>
                <a:lnTo>
                  <a:pt x="7073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00000" y="5317287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436016"/>
                </a:moveTo>
                <a:lnTo>
                  <a:pt x="4022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55873" y="5268718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211" y="0"/>
                </a:moveTo>
                <a:lnTo>
                  <a:pt x="0" y="6997"/>
                </a:lnTo>
                <a:lnTo>
                  <a:pt x="91566" y="91478"/>
                </a:lnTo>
                <a:lnTo>
                  <a:pt x="91211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00000" y="5694738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0"/>
                </a:moveTo>
                <a:lnTo>
                  <a:pt x="402272" y="4360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55873" y="6087845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566" y="0"/>
                </a:moveTo>
                <a:lnTo>
                  <a:pt x="0" y="84480"/>
                </a:lnTo>
                <a:lnTo>
                  <a:pt x="91211" y="91478"/>
                </a:lnTo>
                <a:lnTo>
                  <a:pt x="915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4748" y="5338805"/>
            <a:ext cx="1257300" cy="736600"/>
          </a:xfrm>
          <a:custGeom>
            <a:avLst/>
            <a:gdLst/>
            <a:ahLst/>
            <a:cxnLst/>
            <a:rect l="l" t="t" r="r" b="b"/>
            <a:pathLst>
              <a:path w="1257300" h="736600">
                <a:moveTo>
                  <a:pt x="11851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664590"/>
                </a:lnTo>
                <a:lnTo>
                  <a:pt x="5680" y="692546"/>
                </a:lnTo>
                <a:lnTo>
                  <a:pt x="21148" y="715438"/>
                </a:lnTo>
                <a:lnTo>
                  <a:pt x="44041" y="730906"/>
                </a:lnTo>
                <a:lnTo>
                  <a:pt x="71996" y="736587"/>
                </a:lnTo>
                <a:lnTo>
                  <a:pt x="1185125" y="736587"/>
                </a:lnTo>
                <a:lnTo>
                  <a:pt x="1213080" y="730906"/>
                </a:lnTo>
                <a:lnTo>
                  <a:pt x="1235973" y="715438"/>
                </a:lnTo>
                <a:lnTo>
                  <a:pt x="1251441" y="692546"/>
                </a:lnTo>
                <a:lnTo>
                  <a:pt x="1257122" y="664590"/>
                </a:lnTo>
                <a:lnTo>
                  <a:pt x="1257122" y="71996"/>
                </a:lnTo>
                <a:lnTo>
                  <a:pt x="1251441" y="44041"/>
                </a:lnTo>
                <a:lnTo>
                  <a:pt x="1235973" y="21148"/>
                </a:lnTo>
                <a:lnTo>
                  <a:pt x="1213080" y="5680"/>
                </a:lnTo>
                <a:lnTo>
                  <a:pt x="11851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45770" y="5426255"/>
            <a:ext cx="99123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664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Segmentation  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marché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81515" y="8387801"/>
            <a:ext cx="180657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marR="5080" indent="-7175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Elles visent à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accroître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00" b="1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niveau  d’emploi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favoriser le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retour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à l’emploi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chômeurs</a:t>
            </a:r>
            <a:endParaRPr sz="900">
              <a:latin typeface="Arial"/>
              <a:cs typeface="Arial"/>
            </a:endParaRPr>
          </a:p>
          <a:p>
            <a:pPr marL="84455" marR="214629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(ex. : réforme sur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formation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professionnelle…)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55040" y="8333519"/>
            <a:ext cx="1984375" cy="828040"/>
          </a:xfrm>
          <a:custGeom>
            <a:avLst/>
            <a:gdLst/>
            <a:ahLst/>
            <a:cxnLst/>
            <a:rect l="l" t="t" r="r" b="b"/>
            <a:pathLst>
              <a:path w="1984375" h="828040">
                <a:moveTo>
                  <a:pt x="0" y="755992"/>
                </a:moveTo>
                <a:lnTo>
                  <a:pt x="5680" y="783947"/>
                </a:lnTo>
                <a:lnTo>
                  <a:pt x="21148" y="806840"/>
                </a:lnTo>
                <a:lnTo>
                  <a:pt x="44041" y="822308"/>
                </a:lnTo>
                <a:lnTo>
                  <a:pt x="71996" y="827989"/>
                </a:lnTo>
                <a:lnTo>
                  <a:pt x="1912124" y="827989"/>
                </a:lnTo>
                <a:lnTo>
                  <a:pt x="1940079" y="822308"/>
                </a:lnTo>
                <a:lnTo>
                  <a:pt x="1962972" y="806840"/>
                </a:lnTo>
                <a:lnTo>
                  <a:pt x="1978440" y="783947"/>
                </a:lnTo>
                <a:lnTo>
                  <a:pt x="1984120" y="755992"/>
                </a:lnTo>
                <a:lnTo>
                  <a:pt x="1984120" y="71996"/>
                </a:lnTo>
                <a:lnTo>
                  <a:pt x="1978440" y="44041"/>
                </a:lnTo>
                <a:lnTo>
                  <a:pt x="1962972" y="21148"/>
                </a:lnTo>
                <a:lnTo>
                  <a:pt x="1940079" y="5680"/>
                </a:lnTo>
                <a:lnTo>
                  <a:pt x="191212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7559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81515" y="9423930"/>
            <a:ext cx="166751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marR="5080" indent="-71755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Elles visent à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atténuer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les 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effets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chômage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aider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les travailleurs proches de</a:t>
            </a:r>
            <a:r>
              <a:rPr sz="900" b="1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retraite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(ex. :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indemnisation</a:t>
            </a:r>
            <a:endParaRPr sz="900">
              <a:latin typeface="Arial"/>
              <a:cs typeface="Arial"/>
            </a:endParaRPr>
          </a:p>
          <a:p>
            <a:pPr marL="84455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chômage…)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55040" y="9369642"/>
            <a:ext cx="1984375" cy="828040"/>
          </a:xfrm>
          <a:custGeom>
            <a:avLst/>
            <a:gdLst/>
            <a:ahLst/>
            <a:cxnLst/>
            <a:rect l="l" t="t" r="r" b="b"/>
            <a:pathLst>
              <a:path w="1984375" h="828040">
                <a:moveTo>
                  <a:pt x="0" y="756005"/>
                </a:moveTo>
                <a:lnTo>
                  <a:pt x="5680" y="783955"/>
                </a:lnTo>
                <a:lnTo>
                  <a:pt x="21148" y="806848"/>
                </a:lnTo>
                <a:lnTo>
                  <a:pt x="44041" y="822319"/>
                </a:lnTo>
                <a:lnTo>
                  <a:pt x="71996" y="828001"/>
                </a:lnTo>
                <a:lnTo>
                  <a:pt x="1912124" y="828001"/>
                </a:lnTo>
                <a:lnTo>
                  <a:pt x="1940079" y="822319"/>
                </a:lnTo>
                <a:lnTo>
                  <a:pt x="1962972" y="806848"/>
                </a:lnTo>
                <a:lnTo>
                  <a:pt x="1978440" y="783955"/>
                </a:lnTo>
                <a:lnTo>
                  <a:pt x="1984120" y="756005"/>
                </a:lnTo>
                <a:lnTo>
                  <a:pt x="1984120" y="71996"/>
                </a:lnTo>
                <a:lnTo>
                  <a:pt x="1978440" y="44041"/>
                </a:lnTo>
                <a:lnTo>
                  <a:pt x="1962972" y="21148"/>
                </a:lnTo>
                <a:lnTo>
                  <a:pt x="1940079" y="5680"/>
                </a:lnTo>
                <a:lnTo>
                  <a:pt x="191212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756005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99529" y="9297276"/>
            <a:ext cx="1194435" cy="900430"/>
          </a:xfrm>
          <a:custGeom>
            <a:avLst/>
            <a:gdLst/>
            <a:ahLst/>
            <a:cxnLst/>
            <a:rect l="l" t="t" r="r" b="b"/>
            <a:pathLst>
              <a:path w="1194435" h="900429">
                <a:moveTo>
                  <a:pt x="1194168" y="0"/>
                </a:moveTo>
                <a:lnTo>
                  <a:pt x="0" y="0"/>
                </a:lnTo>
                <a:lnTo>
                  <a:pt x="1083" y="41213"/>
                </a:lnTo>
                <a:lnTo>
                  <a:pt x="4316" y="81951"/>
                </a:lnTo>
                <a:lnTo>
                  <a:pt x="9669" y="122173"/>
                </a:lnTo>
                <a:lnTo>
                  <a:pt x="17116" y="161840"/>
                </a:lnTo>
                <a:lnTo>
                  <a:pt x="26629" y="200913"/>
                </a:lnTo>
                <a:lnTo>
                  <a:pt x="38179" y="239351"/>
                </a:lnTo>
                <a:lnTo>
                  <a:pt x="51738" y="277114"/>
                </a:lnTo>
                <a:lnTo>
                  <a:pt x="67280" y="314164"/>
                </a:lnTo>
                <a:lnTo>
                  <a:pt x="84776" y="350460"/>
                </a:lnTo>
                <a:lnTo>
                  <a:pt x="104198" y="385962"/>
                </a:lnTo>
                <a:lnTo>
                  <a:pt x="125518" y="420631"/>
                </a:lnTo>
                <a:lnTo>
                  <a:pt x="148709" y="454427"/>
                </a:lnTo>
                <a:lnTo>
                  <a:pt x="173744" y="487311"/>
                </a:lnTo>
                <a:lnTo>
                  <a:pt x="200593" y="519242"/>
                </a:lnTo>
                <a:lnTo>
                  <a:pt x="229229" y="550181"/>
                </a:lnTo>
                <a:lnTo>
                  <a:pt x="259625" y="580088"/>
                </a:lnTo>
                <a:lnTo>
                  <a:pt x="291752" y="608923"/>
                </a:lnTo>
                <a:lnTo>
                  <a:pt x="325583" y="636647"/>
                </a:lnTo>
                <a:lnTo>
                  <a:pt x="361090" y="663220"/>
                </a:lnTo>
                <a:lnTo>
                  <a:pt x="398245" y="688603"/>
                </a:lnTo>
                <a:lnTo>
                  <a:pt x="437020" y="712755"/>
                </a:lnTo>
                <a:lnTo>
                  <a:pt x="477388" y="735636"/>
                </a:lnTo>
                <a:lnTo>
                  <a:pt x="519321" y="757208"/>
                </a:lnTo>
                <a:lnTo>
                  <a:pt x="562790" y="777430"/>
                </a:lnTo>
                <a:lnTo>
                  <a:pt x="607768" y="796262"/>
                </a:lnTo>
                <a:lnTo>
                  <a:pt x="654228" y="813665"/>
                </a:lnTo>
                <a:lnTo>
                  <a:pt x="702141" y="829600"/>
                </a:lnTo>
                <a:lnTo>
                  <a:pt x="751479" y="844025"/>
                </a:lnTo>
                <a:lnTo>
                  <a:pt x="802215" y="856903"/>
                </a:lnTo>
                <a:lnTo>
                  <a:pt x="854321" y="868192"/>
                </a:lnTo>
                <a:lnTo>
                  <a:pt x="907770" y="877854"/>
                </a:lnTo>
                <a:lnTo>
                  <a:pt x="962532" y="885848"/>
                </a:lnTo>
                <a:lnTo>
                  <a:pt x="1018581" y="892134"/>
                </a:lnTo>
                <a:lnTo>
                  <a:pt x="1075888" y="896674"/>
                </a:lnTo>
                <a:lnTo>
                  <a:pt x="1134427" y="899427"/>
                </a:lnTo>
                <a:lnTo>
                  <a:pt x="1194168" y="900353"/>
                </a:lnTo>
                <a:lnTo>
                  <a:pt x="119416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99525" y="8333515"/>
            <a:ext cx="1194435" cy="900430"/>
          </a:xfrm>
          <a:custGeom>
            <a:avLst/>
            <a:gdLst/>
            <a:ahLst/>
            <a:cxnLst/>
            <a:rect l="l" t="t" r="r" b="b"/>
            <a:pathLst>
              <a:path w="1194435" h="900429">
                <a:moveTo>
                  <a:pt x="1194168" y="0"/>
                </a:moveTo>
                <a:lnTo>
                  <a:pt x="1134428" y="926"/>
                </a:lnTo>
                <a:lnTo>
                  <a:pt x="1075890" y="3679"/>
                </a:lnTo>
                <a:lnTo>
                  <a:pt x="1018583" y="8219"/>
                </a:lnTo>
                <a:lnTo>
                  <a:pt x="962535" y="14505"/>
                </a:lnTo>
                <a:lnTo>
                  <a:pt x="907774" y="22499"/>
                </a:lnTo>
                <a:lnTo>
                  <a:pt x="854326" y="32161"/>
                </a:lnTo>
                <a:lnTo>
                  <a:pt x="802220" y="43450"/>
                </a:lnTo>
                <a:lnTo>
                  <a:pt x="751484" y="56327"/>
                </a:lnTo>
                <a:lnTo>
                  <a:pt x="702146" y="70753"/>
                </a:lnTo>
                <a:lnTo>
                  <a:pt x="654233" y="86687"/>
                </a:lnTo>
                <a:lnTo>
                  <a:pt x="607774" y="104090"/>
                </a:lnTo>
                <a:lnTo>
                  <a:pt x="562796" y="122923"/>
                </a:lnTo>
                <a:lnTo>
                  <a:pt x="519326" y="143145"/>
                </a:lnTo>
                <a:lnTo>
                  <a:pt x="477394" y="164716"/>
                </a:lnTo>
                <a:lnTo>
                  <a:pt x="437026" y="187597"/>
                </a:lnTo>
                <a:lnTo>
                  <a:pt x="398250" y="211749"/>
                </a:lnTo>
                <a:lnTo>
                  <a:pt x="361095" y="237131"/>
                </a:lnTo>
                <a:lnTo>
                  <a:pt x="325588" y="263704"/>
                </a:lnTo>
                <a:lnTo>
                  <a:pt x="291756" y="291428"/>
                </a:lnTo>
                <a:lnTo>
                  <a:pt x="259629" y="320263"/>
                </a:lnTo>
                <a:lnTo>
                  <a:pt x="229233" y="350170"/>
                </a:lnTo>
                <a:lnTo>
                  <a:pt x="200596" y="381108"/>
                </a:lnTo>
                <a:lnTo>
                  <a:pt x="173747" y="413039"/>
                </a:lnTo>
                <a:lnTo>
                  <a:pt x="148712" y="445922"/>
                </a:lnTo>
                <a:lnTo>
                  <a:pt x="125521" y="479718"/>
                </a:lnTo>
                <a:lnTo>
                  <a:pt x="104200" y="514386"/>
                </a:lnTo>
                <a:lnTo>
                  <a:pt x="84777" y="549888"/>
                </a:lnTo>
                <a:lnTo>
                  <a:pt x="67281" y="586183"/>
                </a:lnTo>
                <a:lnTo>
                  <a:pt x="51739" y="623232"/>
                </a:lnTo>
                <a:lnTo>
                  <a:pt x="38179" y="660995"/>
                </a:lnTo>
                <a:lnTo>
                  <a:pt x="26629" y="699432"/>
                </a:lnTo>
                <a:lnTo>
                  <a:pt x="17117" y="738504"/>
                </a:lnTo>
                <a:lnTo>
                  <a:pt x="9670" y="778170"/>
                </a:lnTo>
                <a:lnTo>
                  <a:pt x="4316" y="818391"/>
                </a:lnTo>
                <a:lnTo>
                  <a:pt x="1083" y="859128"/>
                </a:lnTo>
                <a:lnTo>
                  <a:pt x="0" y="900341"/>
                </a:lnTo>
                <a:lnTo>
                  <a:pt x="1194168" y="900341"/>
                </a:lnTo>
                <a:lnTo>
                  <a:pt x="119416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38947" y="8956921"/>
            <a:ext cx="908685" cy="639445"/>
          </a:xfrm>
          <a:custGeom>
            <a:avLst/>
            <a:gdLst/>
            <a:ahLst/>
            <a:cxnLst/>
            <a:rect l="l" t="t" r="r" b="b"/>
            <a:pathLst>
              <a:path w="908685" h="639445">
                <a:moveTo>
                  <a:pt x="83661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66915"/>
                </a:lnTo>
                <a:lnTo>
                  <a:pt x="5680" y="594870"/>
                </a:lnTo>
                <a:lnTo>
                  <a:pt x="21148" y="617762"/>
                </a:lnTo>
                <a:lnTo>
                  <a:pt x="44041" y="633230"/>
                </a:lnTo>
                <a:lnTo>
                  <a:pt x="71996" y="638911"/>
                </a:lnTo>
                <a:lnTo>
                  <a:pt x="836612" y="638911"/>
                </a:lnTo>
                <a:lnTo>
                  <a:pt x="864567" y="633230"/>
                </a:lnTo>
                <a:lnTo>
                  <a:pt x="887460" y="617762"/>
                </a:lnTo>
                <a:lnTo>
                  <a:pt x="902927" y="594870"/>
                </a:lnTo>
                <a:lnTo>
                  <a:pt x="908608" y="566915"/>
                </a:lnTo>
                <a:lnTo>
                  <a:pt x="908608" y="71996"/>
                </a:lnTo>
                <a:lnTo>
                  <a:pt x="902927" y="44041"/>
                </a:lnTo>
                <a:lnTo>
                  <a:pt x="887460" y="21148"/>
                </a:lnTo>
                <a:lnTo>
                  <a:pt x="864567" y="5680"/>
                </a:lnTo>
                <a:lnTo>
                  <a:pt x="83661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293577" y="8995533"/>
            <a:ext cx="78867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 politiques  de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l’emploi</a:t>
            </a:r>
            <a:endParaRPr sz="11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664289" y="8584933"/>
            <a:ext cx="5619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 politiques  actives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664289" y="9397841"/>
            <a:ext cx="5619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 politiques  passives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k object 16">
            <a:extLst>
              <a:ext uri="{FF2B5EF4-FFF2-40B4-BE49-F238E27FC236}">
                <a16:creationId xmlns:a16="http://schemas.microsoft.com/office/drawing/2014/main" id="{C039E087-F22D-8E4B-B571-9AB9B82201A8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17">
            <a:extLst>
              <a:ext uri="{FF2B5EF4-FFF2-40B4-BE49-F238E27FC236}">
                <a16:creationId xmlns:a16="http://schemas.microsoft.com/office/drawing/2014/main" id="{9BFFB92D-ED0D-334F-98F9-468ECB293C7B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94" y="441438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6166" y="4441884"/>
            <a:ext cx="32283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segmentation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194" y="7879917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6166" y="7907420"/>
            <a:ext cx="489140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pouvoirs publics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99895" y="1501457"/>
            <a:ext cx="1226820" cy="45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81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1393" y="1617256"/>
            <a:ext cx="62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est 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transformé  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57780" y="1521948"/>
            <a:ext cx="210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technologies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internationale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féminisation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188595" marR="241935" indent="-153035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l’élévation du niveau de  qualifications de la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54605" y="1475577"/>
            <a:ext cx="2111375" cy="1038225"/>
          </a:xfrm>
          <a:custGeom>
            <a:avLst/>
            <a:gdLst/>
            <a:ahLst/>
            <a:cxnLst/>
            <a:rect l="l" t="t" r="r" b="b"/>
            <a:pathLst>
              <a:path w="2111375" h="103822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929652"/>
                </a:lnTo>
                <a:lnTo>
                  <a:pt x="1687" y="992090"/>
                </a:lnTo>
                <a:lnTo>
                  <a:pt x="13500" y="1024153"/>
                </a:lnTo>
                <a:lnTo>
                  <a:pt x="45562" y="1035965"/>
                </a:lnTo>
                <a:lnTo>
                  <a:pt x="108000" y="1037653"/>
                </a:lnTo>
                <a:lnTo>
                  <a:pt x="2003018" y="1037653"/>
                </a:lnTo>
                <a:lnTo>
                  <a:pt x="2065456" y="1035965"/>
                </a:lnTo>
                <a:lnTo>
                  <a:pt x="2097519" y="1024153"/>
                </a:lnTo>
                <a:lnTo>
                  <a:pt x="2109331" y="992090"/>
                </a:lnTo>
                <a:lnTo>
                  <a:pt x="2111019" y="929652"/>
                </a:lnTo>
                <a:lnTo>
                  <a:pt x="2111019" y="108000"/>
                </a:lnTo>
                <a:lnTo>
                  <a:pt x="2109331" y="45562"/>
                </a:lnTo>
                <a:lnTo>
                  <a:pt x="2097519" y="13500"/>
                </a:lnTo>
                <a:lnTo>
                  <a:pt x="2065456" y="1687"/>
                </a:lnTo>
                <a:lnTo>
                  <a:pt x="2003018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59824" y="1598753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>
                <a:moveTo>
                  <a:pt x="0" y="0"/>
                </a:moveTo>
                <a:lnTo>
                  <a:pt x="62552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84439" y="1536460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67755" y="4887429"/>
            <a:ext cx="109054" cy="941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53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53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53" y="737514"/>
                </a:lnTo>
                <a:lnTo>
                  <a:pt x="2761348" y="415874"/>
                </a:lnTo>
                <a:lnTo>
                  <a:pt x="2266148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48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2421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74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43908" y="4944297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6846"/>
                </a:lnTo>
                <a:lnTo>
                  <a:pt x="5681" y="604801"/>
                </a:lnTo>
                <a:lnTo>
                  <a:pt x="21150" y="627694"/>
                </a:lnTo>
                <a:lnTo>
                  <a:pt x="44046" y="643162"/>
                </a:lnTo>
                <a:lnTo>
                  <a:pt x="72009" y="648842"/>
                </a:lnTo>
                <a:lnTo>
                  <a:pt x="1330756" y="648842"/>
                </a:lnTo>
                <a:lnTo>
                  <a:pt x="1358711" y="643162"/>
                </a:lnTo>
                <a:lnTo>
                  <a:pt x="1381604" y="627694"/>
                </a:lnTo>
                <a:lnTo>
                  <a:pt x="1397072" y="604801"/>
                </a:lnTo>
                <a:lnTo>
                  <a:pt x="1402753" y="576846"/>
                </a:lnTo>
                <a:lnTo>
                  <a:pt x="1402753" y="71996"/>
                </a:lnTo>
                <a:lnTo>
                  <a:pt x="1397072" y="44041"/>
                </a:lnTo>
                <a:lnTo>
                  <a:pt x="1381604" y="21148"/>
                </a:lnTo>
                <a:lnTo>
                  <a:pt x="1358711" y="5680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422956" y="5099048"/>
            <a:ext cx="1035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primaire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243909" y="5849853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76859"/>
                </a:lnTo>
                <a:lnTo>
                  <a:pt x="5680" y="604814"/>
                </a:lnTo>
                <a:lnTo>
                  <a:pt x="21148" y="627707"/>
                </a:lnTo>
                <a:lnTo>
                  <a:pt x="44041" y="643174"/>
                </a:lnTo>
                <a:lnTo>
                  <a:pt x="71996" y="648855"/>
                </a:lnTo>
                <a:lnTo>
                  <a:pt x="1330756" y="648855"/>
                </a:lnTo>
                <a:lnTo>
                  <a:pt x="1358711" y="643174"/>
                </a:lnTo>
                <a:lnTo>
                  <a:pt x="1381604" y="627707"/>
                </a:lnTo>
                <a:lnTo>
                  <a:pt x="1397072" y="604814"/>
                </a:lnTo>
                <a:lnTo>
                  <a:pt x="1402753" y="576859"/>
                </a:lnTo>
                <a:lnTo>
                  <a:pt x="1402753" y="72009"/>
                </a:lnTo>
                <a:lnTo>
                  <a:pt x="1397072" y="44046"/>
                </a:lnTo>
                <a:lnTo>
                  <a:pt x="1381604" y="21150"/>
                </a:lnTo>
                <a:lnTo>
                  <a:pt x="1358711" y="5681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341660" y="6004613"/>
            <a:ext cx="1197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secondaire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90810" y="5851690"/>
            <a:ext cx="55854" cy="6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67755" y="5795734"/>
            <a:ext cx="109054" cy="7589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48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48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48" y="737514"/>
                </a:lnTo>
                <a:lnTo>
                  <a:pt x="2761348" y="415861"/>
                </a:lnTo>
                <a:lnTo>
                  <a:pt x="2266153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53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2421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61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14749" y="6766399"/>
            <a:ext cx="57931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Exemples de tendances lourdes de la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segmentation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marché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travail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français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chômage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durablement élevé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comparativement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aux autres pays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européens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nombre important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 rémunérés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niveau 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l’accroissement du nombre d’employés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à temps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partiel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11574" y="6743920"/>
            <a:ext cx="5799455" cy="689610"/>
          </a:xfrm>
          <a:custGeom>
            <a:avLst/>
            <a:gdLst/>
            <a:ahLst/>
            <a:cxnLst/>
            <a:rect l="l" t="t" r="r" b="b"/>
            <a:pathLst>
              <a:path w="5799455" h="689609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581101"/>
                </a:lnTo>
                <a:lnTo>
                  <a:pt x="1687" y="643531"/>
                </a:lnTo>
                <a:lnTo>
                  <a:pt x="13500" y="675590"/>
                </a:lnTo>
                <a:lnTo>
                  <a:pt x="45562" y="687401"/>
                </a:lnTo>
                <a:lnTo>
                  <a:pt x="108000" y="689089"/>
                </a:lnTo>
                <a:lnTo>
                  <a:pt x="5691073" y="689089"/>
                </a:lnTo>
                <a:lnTo>
                  <a:pt x="5753511" y="687401"/>
                </a:lnTo>
                <a:lnTo>
                  <a:pt x="5785573" y="675590"/>
                </a:lnTo>
                <a:lnTo>
                  <a:pt x="5797386" y="643531"/>
                </a:lnTo>
                <a:lnTo>
                  <a:pt x="5799074" y="581101"/>
                </a:lnTo>
                <a:lnTo>
                  <a:pt x="5799074" y="108000"/>
                </a:lnTo>
                <a:lnTo>
                  <a:pt x="5797386" y="45562"/>
                </a:lnTo>
                <a:lnTo>
                  <a:pt x="5785573" y="13500"/>
                </a:lnTo>
                <a:lnTo>
                  <a:pt x="5753511" y="1687"/>
                </a:lnTo>
                <a:lnTo>
                  <a:pt x="5691073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680554" y="4942051"/>
            <a:ext cx="1826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hauts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possibilités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promotions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80554" y="5859459"/>
            <a:ext cx="1699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 peu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promotions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inexistantes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551211" y="4986642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551211" y="5904049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755049" y="5178728"/>
            <a:ext cx="4641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Insiders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55049" y="6096136"/>
            <a:ext cx="559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Outsiders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14747" y="6554687"/>
            <a:ext cx="5782310" cy="179705"/>
          </a:xfrm>
          <a:custGeom>
            <a:avLst/>
            <a:gdLst/>
            <a:ahLst/>
            <a:cxnLst/>
            <a:rect l="l" t="t" r="r" b="b"/>
            <a:pathLst>
              <a:path w="5782310" h="179704">
                <a:moveTo>
                  <a:pt x="5782310" y="0"/>
                </a:moveTo>
                <a:lnTo>
                  <a:pt x="5775236" y="35033"/>
                </a:lnTo>
                <a:lnTo>
                  <a:pt x="5755947" y="63642"/>
                </a:lnTo>
                <a:lnTo>
                  <a:pt x="5727338" y="82931"/>
                </a:lnTo>
                <a:lnTo>
                  <a:pt x="5692305" y="90004"/>
                </a:lnTo>
                <a:lnTo>
                  <a:pt x="2980309" y="89712"/>
                </a:lnTo>
                <a:lnTo>
                  <a:pt x="2945275" y="96785"/>
                </a:lnTo>
                <a:lnTo>
                  <a:pt x="2916666" y="116073"/>
                </a:lnTo>
                <a:lnTo>
                  <a:pt x="2897377" y="144678"/>
                </a:lnTo>
                <a:lnTo>
                  <a:pt x="2890304" y="179704"/>
                </a:lnTo>
                <a:lnTo>
                  <a:pt x="2891155" y="179704"/>
                </a:lnTo>
                <a:lnTo>
                  <a:pt x="2884081" y="144678"/>
                </a:lnTo>
                <a:lnTo>
                  <a:pt x="2864792" y="116073"/>
                </a:lnTo>
                <a:lnTo>
                  <a:pt x="2836183" y="96785"/>
                </a:lnTo>
                <a:lnTo>
                  <a:pt x="2801150" y="89712"/>
                </a:lnTo>
                <a:lnTo>
                  <a:pt x="90004" y="90004"/>
                </a:lnTo>
                <a:lnTo>
                  <a:pt x="54971" y="82931"/>
                </a:lnTo>
                <a:lnTo>
                  <a:pt x="26362" y="63642"/>
                </a:lnTo>
                <a:lnTo>
                  <a:pt x="7073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00000" y="5317287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436016"/>
                </a:moveTo>
                <a:lnTo>
                  <a:pt x="4022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55873" y="5268718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211" y="0"/>
                </a:moveTo>
                <a:lnTo>
                  <a:pt x="0" y="6997"/>
                </a:lnTo>
                <a:lnTo>
                  <a:pt x="91566" y="91478"/>
                </a:lnTo>
                <a:lnTo>
                  <a:pt x="91211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00000" y="5694738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0"/>
                </a:moveTo>
                <a:lnTo>
                  <a:pt x="402272" y="4360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55873" y="6087845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566" y="0"/>
                </a:moveTo>
                <a:lnTo>
                  <a:pt x="0" y="84480"/>
                </a:lnTo>
                <a:lnTo>
                  <a:pt x="91211" y="91478"/>
                </a:lnTo>
                <a:lnTo>
                  <a:pt x="915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4748" y="5338805"/>
            <a:ext cx="1257300" cy="736600"/>
          </a:xfrm>
          <a:custGeom>
            <a:avLst/>
            <a:gdLst/>
            <a:ahLst/>
            <a:cxnLst/>
            <a:rect l="l" t="t" r="r" b="b"/>
            <a:pathLst>
              <a:path w="1257300" h="736600">
                <a:moveTo>
                  <a:pt x="11851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664590"/>
                </a:lnTo>
                <a:lnTo>
                  <a:pt x="5680" y="692546"/>
                </a:lnTo>
                <a:lnTo>
                  <a:pt x="21148" y="715438"/>
                </a:lnTo>
                <a:lnTo>
                  <a:pt x="44041" y="730906"/>
                </a:lnTo>
                <a:lnTo>
                  <a:pt x="71996" y="736587"/>
                </a:lnTo>
                <a:lnTo>
                  <a:pt x="1185125" y="736587"/>
                </a:lnTo>
                <a:lnTo>
                  <a:pt x="1213080" y="730906"/>
                </a:lnTo>
                <a:lnTo>
                  <a:pt x="1235973" y="715438"/>
                </a:lnTo>
                <a:lnTo>
                  <a:pt x="1251441" y="692546"/>
                </a:lnTo>
                <a:lnTo>
                  <a:pt x="1257122" y="664590"/>
                </a:lnTo>
                <a:lnTo>
                  <a:pt x="1257122" y="71996"/>
                </a:lnTo>
                <a:lnTo>
                  <a:pt x="1251441" y="44041"/>
                </a:lnTo>
                <a:lnTo>
                  <a:pt x="1235973" y="21148"/>
                </a:lnTo>
                <a:lnTo>
                  <a:pt x="1213080" y="5680"/>
                </a:lnTo>
                <a:lnTo>
                  <a:pt x="11851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45770" y="5426255"/>
            <a:ext cx="99123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664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Segmentation  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marché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81515" y="8387801"/>
            <a:ext cx="180657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marR="5080" indent="-7175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Elles visent à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accroître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00" b="1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niveau  d’emploi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favoriser le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retour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à l’emploi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chômeurs</a:t>
            </a:r>
            <a:endParaRPr sz="900">
              <a:latin typeface="Arial"/>
              <a:cs typeface="Arial"/>
            </a:endParaRPr>
          </a:p>
          <a:p>
            <a:pPr marL="84455" marR="214629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(ex. : réforme sur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formation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professionnelle…)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55040" y="8333519"/>
            <a:ext cx="1984375" cy="828040"/>
          </a:xfrm>
          <a:custGeom>
            <a:avLst/>
            <a:gdLst/>
            <a:ahLst/>
            <a:cxnLst/>
            <a:rect l="l" t="t" r="r" b="b"/>
            <a:pathLst>
              <a:path w="1984375" h="828040">
                <a:moveTo>
                  <a:pt x="0" y="755992"/>
                </a:moveTo>
                <a:lnTo>
                  <a:pt x="5680" y="783947"/>
                </a:lnTo>
                <a:lnTo>
                  <a:pt x="21148" y="806840"/>
                </a:lnTo>
                <a:lnTo>
                  <a:pt x="44041" y="822308"/>
                </a:lnTo>
                <a:lnTo>
                  <a:pt x="71996" y="827989"/>
                </a:lnTo>
                <a:lnTo>
                  <a:pt x="1912124" y="827989"/>
                </a:lnTo>
                <a:lnTo>
                  <a:pt x="1940079" y="822308"/>
                </a:lnTo>
                <a:lnTo>
                  <a:pt x="1962972" y="806840"/>
                </a:lnTo>
                <a:lnTo>
                  <a:pt x="1978440" y="783947"/>
                </a:lnTo>
                <a:lnTo>
                  <a:pt x="1984120" y="755992"/>
                </a:lnTo>
                <a:lnTo>
                  <a:pt x="1984120" y="71996"/>
                </a:lnTo>
                <a:lnTo>
                  <a:pt x="1978440" y="44041"/>
                </a:lnTo>
                <a:lnTo>
                  <a:pt x="1962972" y="21148"/>
                </a:lnTo>
                <a:lnTo>
                  <a:pt x="1940079" y="5680"/>
                </a:lnTo>
                <a:lnTo>
                  <a:pt x="191212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7559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81515" y="9423930"/>
            <a:ext cx="166751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marR="5080" indent="-71755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Elles visent à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atténuer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les 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effets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chômage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aider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les travailleurs proches de</a:t>
            </a:r>
            <a:r>
              <a:rPr sz="900" b="1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retraite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(ex. :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indemnisation</a:t>
            </a:r>
            <a:endParaRPr sz="900">
              <a:latin typeface="Arial"/>
              <a:cs typeface="Arial"/>
            </a:endParaRPr>
          </a:p>
          <a:p>
            <a:pPr marL="84455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chômage…)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55040" y="9369642"/>
            <a:ext cx="1984375" cy="828040"/>
          </a:xfrm>
          <a:custGeom>
            <a:avLst/>
            <a:gdLst/>
            <a:ahLst/>
            <a:cxnLst/>
            <a:rect l="l" t="t" r="r" b="b"/>
            <a:pathLst>
              <a:path w="1984375" h="828040">
                <a:moveTo>
                  <a:pt x="0" y="756005"/>
                </a:moveTo>
                <a:lnTo>
                  <a:pt x="5680" y="783955"/>
                </a:lnTo>
                <a:lnTo>
                  <a:pt x="21148" y="806848"/>
                </a:lnTo>
                <a:lnTo>
                  <a:pt x="44041" y="822319"/>
                </a:lnTo>
                <a:lnTo>
                  <a:pt x="71996" y="828001"/>
                </a:lnTo>
                <a:lnTo>
                  <a:pt x="1912124" y="828001"/>
                </a:lnTo>
                <a:lnTo>
                  <a:pt x="1940079" y="822319"/>
                </a:lnTo>
                <a:lnTo>
                  <a:pt x="1962972" y="806848"/>
                </a:lnTo>
                <a:lnTo>
                  <a:pt x="1978440" y="783955"/>
                </a:lnTo>
                <a:lnTo>
                  <a:pt x="1984120" y="756005"/>
                </a:lnTo>
                <a:lnTo>
                  <a:pt x="1984120" y="71996"/>
                </a:lnTo>
                <a:lnTo>
                  <a:pt x="1978440" y="44041"/>
                </a:lnTo>
                <a:lnTo>
                  <a:pt x="1962972" y="21148"/>
                </a:lnTo>
                <a:lnTo>
                  <a:pt x="1940079" y="5680"/>
                </a:lnTo>
                <a:lnTo>
                  <a:pt x="191212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756005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997531" y="8456381"/>
            <a:ext cx="1698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470" marR="5080" indent="-64769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Elles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bénéficient à</a:t>
            </a:r>
            <a:r>
              <a:rPr sz="900" b="1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l’ensemble  des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salariés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quelles que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soient</a:t>
            </a:r>
            <a:endParaRPr sz="900">
              <a:latin typeface="Arial"/>
              <a:cs typeface="Arial"/>
            </a:endParaRPr>
          </a:p>
          <a:p>
            <a:pPr marL="502920" marR="5715" indent="203200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caractéristiques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individuelles 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chacun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738587" y="8333519"/>
            <a:ext cx="1984375" cy="828040"/>
          </a:xfrm>
          <a:custGeom>
            <a:avLst/>
            <a:gdLst/>
            <a:ahLst/>
            <a:cxnLst/>
            <a:rect l="l" t="t" r="r" b="b"/>
            <a:pathLst>
              <a:path w="1984375" h="828040">
                <a:moveTo>
                  <a:pt x="0" y="755992"/>
                </a:moveTo>
                <a:lnTo>
                  <a:pt x="5680" y="783947"/>
                </a:lnTo>
                <a:lnTo>
                  <a:pt x="21148" y="806840"/>
                </a:lnTo>
                <a:lnTo>
                  <a:pt x="44041" y="822308"/>
                </a:lnTo>
                <a:lnTo>
                  <a:pt x="71996" y="827989"/>
                </a:lnTo>
                <a:lnTo>
                  <a:pt x="1912112" y="827989"/>
                </a:lnTo>
                <a:lnTo>
                  <a:pt x="1940074" y="822308"/>
                </a:lnTo>
                <a:lnTo>
                  <a:pt x="1962970" y="806840"/>
                </a:lnTo>
                <a:lnTo>
                  <a:pt x="1978439" y="783947"/>
                </a:lnTo>
                <a:lnTo>
                  <a:pt x="1984120" y="755992"/>
                </a:lnTo>
                <a:lnTo>
                  <a:pt x="1984120" y="71996"/>
                </a:lnTo>
                <a:lnTo>
                  <a:pt x="1978439" y="44041"/>
                </a:lnTo>
                <a:lnTo>
                  <a:pt x="1962970" y="21148"/>
                </a:lnTo>
                <a:lnTo>
                  <a:pt x="1940074" y="5680"/>
                </a:lnTo>
                <a:lnTo>
                  <a:pt x="1912112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7559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99529" y="9297276"/>
            <a:ext cx="1194435" cy="900430"/>
          </a:xfrm>
          <a:custGeom>
            <a:avLst/>
            <a:gdLst/>
            <a:ahLst/>
            <a:cxnLst/>
            <a:rect l="l" t="t" r="r" b="b"/>
            <a:pathLst>
              <a:path w="1194435" h="900429">
                <a:moveTo>
                  <a:pt x="1194168" y="0"/>
                </a:moveTo>
                <a:lnTo>
                  <a:pt x="0" y="0"/>
                </a:lnTo>
                <a:lnTo>
                  <a:pt x="1083" y="41213"/>
                </a:lnTo>
                <a:lnTo>
                  <a:pt x="4316" y="81951"/>
                </a:lnTo>
                <a:lnTo>
                  <a:pt x="9669" y="122173"/>
                </a:lnTo>
                <a:lnTo>
                  <a:pt x="17116" y="161840"/>
                </a:lnTo>
                <a:lnTo>
                  <a:pt x="26629" y="200913"/>
                </a:lnTo>
                <a:lnTo>
                  <a:pt x="38179" y="239351"/>
                </a:lnTo>
                <a:lnTo>
                  <a:pt x="51738" y="277114"/>
                </a:lnTo>
                <a:lnTo>
                  <a:pt x="67280" y="314164"/>
                </a:lnTo>
                <a:lnTo>
                  <a:pt x="84776" y="350460"/>
                </a:lnTo>
                <a:lnTo>
                  <a:pt x="104198" y="385962"/>
                </a:lnTo>
                <a:lnTo>
                  <a:pt x="125518" y="420631"/>
                </a:lnTo>
                <a:lnTo>
                  <a:pt x="148709" y="454427"/>
                </a:lnTo>
                <a:lnTo>
                  <a:pt x="173744" y="487311"/>
                </a:lnTo>
                <a:lnTo>
                  <a:pt x="200593" y="519242"/>
                </a:lnTo>
                <a:lnTo>
                  <a:pt x="229229" y="550181"/>
                </a:lnTo>
                <a:lnTo>
                  <a:pt x="259625" y="580088"/>
                </a:lnTo>
                <a:lnTo>
                  <a:pt x="291752" y="608923"/>
                </a:lnTo>
                <a:lnTo>
                  <a:pt x="325583" y="636647"/>
                </a:lnTo>
                <a:lnTo>
                  <a:pt x="361090" y="663220"/>
                </a:lnTo>
                <a:lnTo>
                  <a:pt x="398245" y="688603"/>
                </a:lnTo>
                <a:lnTo>
                  <a:pt x="437020" y="712755"/>
                </a:lnTo>
                <a:lnTo>
                  <a:pt x="477388" y="735636"/>
                </a:lnTo>
                <a:lnTo>
                  <a:pt x="519321" y="757208"/>
                </a:lnTo>
                <a:lnTo>
                  <a:pt x="562790" y="777430"/>
                </a:lnTo>
                <a:lnTo>
                  <a:pt x="607768" y="796262"/>
                </a:lnTo>
                <a:lnTo>
                  <a:pt x="654228" y="813665"/>
                </a:lnTo>
                <a:lnTo>
                  <a:pt x="702141" y="829600"/>
                </a:lnTo>
                <a:lnTo>
                  <a:pt x="751479" y="844025"/>
                </a:lnTo>
                <a:lnTo>
                  <a:pt x="802215" y="856903"/>
                </a:lnTo>
                <a:lnTo>
                  <a:pt x="854321" y="868192"/>
                </a:lnTo>
                <a:lnTo>
                  <a:pt x="907770" y="877854"/>
                </a:lnTo>
                <a:lnTo>
                  <a:pt x="962532" y="885848"/>
                </a:lnTo>
                <a:lnTo>
                  <a:pt x="1018581" y="892134"/>
                </a:lnTo>
                <a:lnTo>
                  <a:pt x="1075888" y="896674"/>
                </a:lnTo>
                <a:lnTo>
                  <a:pt x="1134427" y="899427"/>
                </a:lnTo>
                <a:lnTo>
                  <a:pt x="1194168" y="900353"/>
                </a:lnTo>
                <a:lnTo>
                  <a:pt x="119416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99525" y="8333515"/>
            <a:ext cx="1194435" cy="900430"/>
          </a:xfrm>
          <a:custGeom>
            <a:avLst/>
            <a:gdLst/>
            <a:ahLst/>
            <a:cxnLst/>
            <a:rect l="l" t="t" r="r" b="b"/>
            <a:pathLst>
              <a:path w="1194435" h="900429">
                <a:moveTo>
                  <a:pt x="1194168" y="0"/>
                </a:moveTo>
                <a:lnTo>
                  <a:pt x="1134428" y="926"/>
                </a:lnTo>
                <a:lnTo>
                  <a:pt x="1075890" y="3679"/>
                </a:lnTo>
                <a:lnTo>
                  <a:pt x="1018583" y="8219"/>
                </a:lnTo>
                <a:lnTo>
                  <a:pt x="962535" y="14505"/>
                </a:lnTo>
                <a:lnTo>
                  <a:pt x="907774" y="22499"/>
                </a:lnTo>
                <a:lnTo>
                  <a:pt x="854326" y="32161"/>
                </a:lnTo>
                <a:lnTo>
                  <a:pt x="802220" y="43450"/>
                </a:lnTo>
                <a:lnTo>
                  <a:pt x="751484" y="56327"/>
                </a:lnTo>
                <a:lnTo>
                  <a:pt x="702146" y="70753"/>
                </a:lnTo>
                <a:lnTo>
                  <a:pt x="654233" y="86687"/>
                </a:lnTo>
                <a:lnTo>
                  <a:pt x="607774" y="104090"/>
                </a:lnTo>
                <a:lnTo>
                  <a:pt x="562796" y="122923"/>
                </a:lnTo>
                <a:lnTo>
                  <a:pt x="519326" y="143145"/>
                </a:lnTo>
                <a:lnTo>
                  <a:pt x="477394" y="164716"/>
                </a:lnTo>
                <a:lnTo>
                  <a:pt x="437026" y="187597"/>
                </a:lnTo>
                <a:lnTo>
                  <a:pt x="398250" y="211749"/>
                </a:lnTo>
                <a:lnTo>
                  <a:pt x="361095" y="237131"/>
                </a:lnTo>
                <a:lnTo>
                  <a:pt x="325588" y="263704"/>
                </a:lnTo>
                <a:lnTo>
                  <a:pt x="291756" y="291428"/>
                </a:lnTo>
                <a:lnTo>
                  <a:pt x="259629" y="320263"/>
                </a:lnTo>
                <a:lnTo>
                  <a:pt x="229233" y="350170"/>
                </a:lnTo>
                <a:lnTo>
                  <a:pt x="200596" y="381108"/>
                </a:lnTo>
                <a:lnTo>
                  <a:pt x="173747" y="413039"/>
                </a:lnTo>
                <a:lnTo>
                  <a:pt x="148712" y="445922"/>
                </a:lnTo>
                <a:lnTo>
                  <a:pt x="125521" y="479718"/>
                </a:lnTo>
                <a:lnTo>
                  <a:pt x="104200" y="514386"/>
                </a:lnTo>
                <a:lnTo>
                  <a:pt x="84777" y="549888"/>
                </a:lnTo>
                <a:lnTo>
                  <a:pt x="67281" y="586183"/>
                </a:lnTo>
                <a:lnTo>
                  <a:pt x="51739" y="623232"/>
                </a:lnTo>
                <a:lnTo>
                  <a:pt x="38179" y="660995"/>
                </a:lnTo>
                <a:lnTo>
                  <a:pt x="26629" y="699432"/>
                </a:lnTo>
                <a:lnTo>
                  <a:pt x="17117" y="738504"/>
                </a:lnTo>
                <a:lnTo>
                  <a:pt x="9670" y="778170"/>
                </a:lnTo>
                <a:lnTo>
                  <a:pt x="4316" y="818391"/>
                </a:lnTo>
                <a:lnTo>
                  <a:pt x="1083" y="859128"/>
                </a:lnTo>
                <a:lnTo>
                  <a:pt x="0" y="900341"/>
                </a:lnTo>
                <a:lnTo>
                  <a:pt x="1194168" y="900341"/>
                </a:lnTo>
                <a:lnTo>
                  <a:pt x="119416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786676" y="8333515"/>
            <a:ext cx="1194435" cy="900430"/>
          </a:xfrm>
          <a:custGeom>
            <a:avLst/>
            <a:gdLst/>
            <a:ahLst/>
            <a:cxnLst/>
            <a:rect l="l" t="t" r="r" b="b"/>
            <a:pathLst>
              <a:path w="1194435" h="900429">
                <a:moveTo>
                  <a:pt x="0" y="0"/>
                </a:moveTo>
                <a:lnTo>
                  <a:pt x="0" y="900341"/>
                </a:lnTo>
                <a:lnTo>
                  <a:pt x="1194168" y="900341"/>
                </a:lnTo>
                <a:lnTo>
                  <a:pt x="1193084" y="859128"/>
                </a:lnTo>
                <a:lnTo>
                  <a:pt x="1189851" y="818391"/>
                </a:lnTo>
                <a:lnTo>
                  <a:pt x="1184498" y="778170"/>
                </a:lnTo>
                <a:lnTo>
                  <a:pt x="1177051" y="738504"/>
                </a:lnTo>
                <a:lnTo>
                  <a:pt x="1167538" y="699432"/>
                </a:lnTo>
                <a:lnTo>
                  <a:pt x="1155988" y="660995"/>
                </a:lnTo>
                <a:lnTo>
                  <a:pt x="1142428" y="623232"/>
                </a:lnTo>
                <a:lnTo>
                  <a:pt x="1126886" y="586183"/>
                </a:lnTo>
                <a:lnTo>
                  <a:pt x="1109390" y="549888"/>
                </a:lnTo>
                <a:lnTo>
                  <a:pt x="1089968" y="514386"/>
                </a:lnTo>
                <a:lnTo>
                  <a:pt x="1068647" y="479718"/>
                </a:lnTo>
                <a:lnTo>
                  <a:pt x="1045455" y="445922"/>
                </a:lnTo>
                <a:lnTo>
                  <a:pt x="1020421" y="413039"/>
                </a:lnTo>
                <a:lnTo>
                  <a:pt x="993571" y="381108"/>
                </a:lnTo>
                <a:lnTo>
                  <a:pt x="964934" y="350170"/>
                </a:lnTo>
                <a:lnTo>
                  <a:pt x="934538" y="320263"/>
                </a:lnTo>
                <a:lnTo>
                  <a:pt x="902411" y="291428"/>
                </a:lnTo>
                <a:lnTo>
                  <a:pt x="868579" y="263704"/>
                </a:lnTo>
                <a:lnTo>
                  <a:pt x="833072" y="237131"/>
                </a:lnTo>
                <a:lnTo>
                  <a:pt x="795917" y="211749"/>
                </a:lnTo>
                <a:lnTo>
                  <a:pt x="757141" y="187597"/>
                </a:lnTo>
                <a:lnTo>
                  <a:pt x="716773" y="164716"/>
                </a:lnTo>
                <a:lnTo>
                  <a:pt x="674841" y="143145"/>
                </a:lnTo>
                <a:lnTo>
                  <a:pt x="631372" y="122923"/>
                </a:lnTo>
                <a:lnTo>
                  <a:pt x="586393" y="104090"/>
                </a:lnTo>
                <a:lnTo>
                  <a:pt x="539934" y="86687"/>
                </a:lnTo>
                <a:lnTo>
                  <a:pt x="492021" y="70753"/>
                </a:lnTo>
                <a:lnTo>
                  <a:pt x="442683" y="56327"/>
                </a:lnTo>
                <a:lnTo>
                  <a:pt x="391947" y="43450"/>
                </a:lnTo>
                <a:lnTo>
                  <a:pt x="339841" y="32161"/>
                </a:lnTo>
                <a:lnTo>
                  <a:pt x="286394" y="22499"/>
                </a:lnTo>
                <a:lnTo>
                  <a:pt x="231632" y="14505"/>
                </a:lnTo>
                <a:lnTo>
                  <a:pt x="175584" y="8219"/>
                </a:lnTo>
                <a:lnTo>
                  <a:pt x="118277" y="3679"/>
                </a:lnTo>
                <a:lnTo>
                  <a:pt x="59740" y="926"/>
                </a:lnTo>
                <a:lnTo>
                  <a:pt x="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38947" y="8956921"/>
            <a:ext cx="908685" cy="639445"/>
          </a:xfrm>
          <a:custGeom>
            <a:avLst/>
            <a:gdLst/>
            <a:ahLst/>
            <a:cxnLst/>
            <a:rect l="l" t="t" r="r" b="b"/>
            <a:pathLst>
              <a:path w="908685" h="639445">
                <a:moveTo>
                  <a:pt x="83661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66915"/>
                </a:lnTo>
                <a:lnTo>
                  <a:pt x="5680" y="594870"/>
                </a:lnTo>
                <a:lnTo>
                  <a:pt x="21148" y="617762"/>
                </a:lnTo>
                <a:lnTo>
                  <a:pt x="44041" y="633230"/>
                </a:lnTo>
                <a:lnTo>
                  <a:pt x="71996" y="638911"/>
                </a:lnTo>
                <a:lnTo>
                  <a:pt x="836612" y="638911"/>
                </a:lnTo>
                <a:lnTo>
                  <a:pt x="864567" y="633230"/>
                </a:lnTo>
                <a:lnTo>
                  <a:pt x="887460" y="617762"/>
                </a:lnTo>
                <a:lnTo>
                  <a:pt x="902927" y="594870"/>
                </a:lnTo>
                <a:lnTo>
                  <a:pt x="908608" y="566915"/>
                </a:lnTo>
                <a:lnTo>
                  <a:pt x="908608" y="71996"/>
                </a:lnTo>
                <a:lnTo>
                  <a:pt x="902927" y="44041"/>
                </a:lnTo>
                <a:lnTo>
                  <a:pt x="887460" y="21148"/>
                </a:lnTo>
                <a:lnTo>
                  <a:pt x="864567" y="5680"/>
                </a:lnTo>
                <a:lnTo>
                  <a:pt x="83661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293577" y="8995533"/>
            <a:ext cx="78867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 politiques  de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l’emploi</a:t>
            </a:r>
            <a:endParaRPr sz="11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200672" y="8584933"/>
            <a:ext cx="5835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mesures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664289" y="8584933"/>
            <a:ext cx="5619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 politiques  actives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664289" y="9397841"/>
            <a:ext cx="5619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 politiques  passives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bk object 16">
            <a:extLst>
              <a:ext uri="{FF2B5EF4-FFF2-40B4-BE49-F238E27FC236}">
                <a16:creationId xmlns:a16="http://schemas.microsoft.com/office/drawing/2014/main" id="{BCC3C585-0E4D-C14C-993C-BF43FD39440E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17">
            <a:extLst>
              <a:ext uri="{FF2B5EF4-FFF2-40B4-BE49-F238E27FC236}">
                <a16:creationId xmlns:a16="http://schemas.microsoft.com/office/drawing/2014/main" id="{A1951158-A22B-BA4A-94F1-8DD27F4AE10C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94" y="441438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6166" y="4441884"/>
            <a:ext cx="32283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segmentation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194" y="7879917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6166" y="7907420"/>
            <a:ext cx="489140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des pouvoirs publics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sur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les politiques de</a:t>
            </a:r>
            <a:r>
              <a:rPr sz="1300" b="1" spc="-8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99895" y="1501457"/>
            <a:ext cx="1226820" cy="45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81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1393" y="1617256"/>
            <a:ext cx="62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est 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transformé  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57780" y="1521948"/>
            <a:ext cx="210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technologies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internationale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féminisation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188595" marR="241935" indent="-153035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l’élévation du niveau de  qualifications de la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54605" y="1475577"/>
            <a:ext cx="2111375" cy="1038225"/>
          </a:xfrm>
          <a:custGeom>
            <a:avLst/>
            <a:gdLst/>
            <a:ahLst/>
            <a:cxnLst/>
            <a:rect l="l" t="t" r="r" b="b"/>
            <a:pathLst>
              <a:path w="2111375" h="103822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929652"/>
                </a:lnTo>
                <a:lnTo>
                  <a:pt x="1687" y="992090"/>
                </a:lnTo>
                <a:lnTo>
                  <a:pt x="13500" y="1024153"/>
                </a:lnTo>
                <a:lnTo>
                  <a:pt x="45562" y="1035965"/>
                </a:lnTo>
                <a:lnTo>
                  <a:pt x="108000" y="1037653"/>
                </a:lnTo>
                <a:lnTo>
                  <a:pt x="2003018" y="1037653"/>
                </a:lnTo>
                <a:lnTo>
                  <a:pt x="2065456" y="1035965"/>
                </a:lnTo>
                <a:lnTo>
                  <a:pt x="2097519" y="1024153"/>
                </a:lnTo>
                <a:lnTo>
                  <a:pt x="2109331" y="992090"/>
                </a:lnTo>
                <a:lnTo>
                  <a:pt x="2111019" y="929652"/>
                </a:lnTo>
                <a:lnTo>
                  <a:pt x="2111019" y="108000"/>
                </a:lnTo>
                <a:lnTo>
                  <a:pt x="2109331" y="45562"/>
                </a:lnTo>
                <a:lnTo>
                  <a:pt x="2097519" y="13500"/>
                </a:lnTo>
                <a:lnTo>
                  <a:pt x="2065456" y="1687"/>
                </a:lnTo>
                <a:lnTo>
                  <a:pt x="2003018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59824" y="1598753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>
                <a:moveTo>
                  <a:pt x="0" y="0"/>
                </a:moveTo>
                <a:lnTo>
                  <a:pt x="62552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84439" y="1536460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67755" y="4887429"/>
            <a:ext cx="109054" cy="5373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53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53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53" y="737514"/>
                </a:lnTo>
                <a:lnTo>
                  <a:pt x="2761348" y="415874"/>
                </a:lnTo>
                <a:lnTo>
                  <a:pt x="2266148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48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2421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74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43908" y="4944297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6846"/>
                </a:lnTo>
                <a:lnTo>
                  <a:pt x="5681" y="604801"/>
                </a:lnTo>
                <a:lnTo>
                  <a:pt x="21150" y="627694"/>
                </a:lnTo>
                <a:lnTo>
                  <a:pt x="44046" y="643162"/>
                </a:lnTo>
                <a:lnTo>
                  <a:pt x="72009" y="648842"/>
                </a:lnTo>
                <a:lnTo>
                  <a:pt x="1330756" y="648842"/>
                </a:lnTo>
                <a:lnTo>
                  <a:pt x="1358711" y="643162"/>
                </a:lnTo>
                <a:lnTo>
                  <a:pt x="1381604" y="627694"/>
                </a:lnTo>
                <a:lnTo>
                  <a:pt x="1397072" y="604801"/>
                </a:lnTo>
                <a:lnTo>
                  <a:pt x="1402753" y="576846"/>
                </a:lnTo>
                <a:lnTo>
                  <a:pt x="1402753" y="71996"/>
                </a:lnTo>
                <a:lnTo>
                  <a:pt x="1397072" y="44041"/>
                </a:lnTo>
                <a:lnTo>
                  <a:pt x="1381604" y="21148"/>
                </a:lnTo>
                <a:lnTo>
                  <a:pt x="1358711" y="5680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422956" y="5099048"/>
            <a:ext cx="1035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primaire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243909" y="5849853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76859"/>
                </a:lnTo>
                <a:lnTo>
                  <a:pt x="5680" y="604814"/>
                </a:lnTo>
                <a:lnTo>
                  <a:pt x="21148" y="627707"/>
                </a:lnTo>
                <a:lnTo>
                  <a:pt x="44041" y="643174"/>
                </a:lnTo>
                <a:lnTo>
                  <a:pt x="71996" y="648855"/>
                </a:lnTo>
                <a:lnTo>
                  <a:pt x="1330756" y="648855"/>
                </a:lnTo>
                <a:lnTo>
                  <a:pt x="1358711" y="643174"/>
                </a:lnTo>
                <a:lnTo>
                  <a:pt x="1381604" y="627707"/>
                </a:lnTo>
                <a:lnTo>
                  <a:pt x="1397072" y="604814"/>
                </a:lnTo>
                <a:lnTo>
                  <a:pt x="1402753" y="576859"/>
                </a:lnTo>
                <a:lnTo>
                  <a:pt x="1402753" y="72009"/>
                </a:lnTo>
                <a:lnTo>
                  <a:pt x="1397072" y="44046"/>
                </a:lnTo>
                <a:lnTo>
                  <a:pt x="1381604" y="21150"/>
                </a:lnTo>
                <a:lnTo>
                  <a:pt x="1358711" y="5681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341660" y="6004613"/>
            <a:ext cx="1197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secondaire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90810" y="5851690"/>
            <a:ext cx="55854" cy="6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48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48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48" y="737514"/>
                </a:lnTo>
                <a:lnTo>
                  <a:pt x="2761348" y="415861"/>
                </a:lnTo>
                <a:lnTo>
                  <a:pt x="2266153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53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2421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61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14749" y="6766399"/>
            <a:ext cx="57931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Exemples de tendances lourdes de la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segmentation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marché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du travail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français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taux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chômage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qui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durablement élevé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comparativement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aux autres pays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européens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nombre important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salariés rémunérés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niveau 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l’accroissement du nombre d’employés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à temps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partiel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11574" y="6743920"/>
            <a:ext cx="5799455" cy="689610"/>
          </a:xfrm>
          <a:custGeom>
            <a:avLst/>
            <a:gdLst/>
            <a:ahLst/>
            <a:cxnLst/>
            <a:rect l="l" t="t" r="r" b="b"/>
            <a:pathLst>
              <a:path w="5799455" h="689609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581101"/>
                </a:lnTo>
                <a:lnTo>
                  <a:pt x="1687" y="643531"/>
                </a:lnTo>
                <a:lnTo>
                  <a:pt x="13500" y="675590"/>
                </a:lnTo>
                <a:lnTo>
                  <a:pt x="45562" y="687401"/>
                </a:lnTo>
                <a:lnTo>
                  <a:pt x="108000" y="689089"/>
                </a:lnTo>
                <a:lnTo>
                  <a:pt x="5691073" y="689089"/>
                </a:lnTo>
                <a:lnTo>
                  <a:pt x="5753511" y="687401"/>
                </a:lnTo>
                <a:lnTo>
                  <a:pt x="5785573" y="675590"/>
                </a:lnTo>
                <a:lnTo>
                  <a:pt x="5797386" y="643531"/>
                </a:lnTo>
                <a:lnTo>
                  <a:pt x="5799074" y="581101"/>
                </a:lnTo>
                <a:lnTo>
                  <a:pt x="5799074" y="108000"/>
                </a:lnTo>
                <a:lnTo>
                  <a:pt x="5797386" y="45562"/>
                </a:lnTo>
                <a:lnTo>
                  <a:pt x="5785573" y="13500"/>
                </a:lnTo>
                <a:lnTo>
                  <a:pt x="5753511" y="1687"/>
                </a:lnTo>
                <a:lnTo>
                  <a:pt x="5691073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680554" y="4942051"/>
            <a:ext cx="1826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hauts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possibilités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promotions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80554" y="5859459"/>
            <a:ext cx="1699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 peu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promotions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inexistantes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551211" y="4986642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551211" y="5904049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755049" y="5178728"/>
            <a:ext cx="4641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Insiders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55049" y="6096136"/>
            <a:ext cx="559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Outsiders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14747" y="6554687"/>
            <a:ext cx="5782310" cy="179705"/>
          </a:xfrm>
          <a:custGeom>
            <a:avLst/>
            <a:gdLst/>
            <a:ahLst/>
            <a:cxnLst/>
            <a:rect l="l" t="t" r="r" b="b"/>
            <a:pathLst>
              <a:path w="5782310" h="179704">
                <a:moveTo>
                  <a:pt x="5782310" y="0"/>
                </a:moveTo>
                <a:lnTo>
                  <a:pt x="5775236" y="35033"/>
                </a:lnTo>
                <a:lnTo>
                  <a:pt x="5755947" y="63642"/>
                </a:lnTo>
                <a:lnTo>
                  <a:pt x="5727338" y="82931"/>
                </a:lnTo>
                <a:lnTo>
                  <a:pt x="5692305" y="90004"/>
                </a:lnTo>
                <a:lnTo>
                  <a:pt x="2980309" y="89712"/>
                </a:lnTo>
                <a:lnTo>
                  <a:pt x="2945275" y="96785"/>
                </a:lnTo>
                <a:lnTo>
                  <a:pt x="2916666" y="116073"/>
                </a:lnTo>
                <a:lnTo>
                  <a:pt x="2897377" y="144678"/>
                </a:lnTo>
                <a:lnTo>
                  <a:pt x="2890304" y="179704"/>
                </a:lnTo>
                <a:lnTo>
                  <a:pt x="2891155" y="179704"/>
                </a:lnTo>
                <a:lnTo>
                  <a:pt x="2884081" y="144678"/>
                </a:lnTo>
                <a:lnTo>
                  <a:pt x="2864792" y="116073"/>
                </a:lnTo>
                <a:lnTo>
                  <a:pt x="2836183" y="96785"/>
                </a:lnTo>
                <a:lnTo>
                  <a:pt x="2801150" y="89712"/>
                </a:lnTo>
                <a:lnTo>
                  <a:pt x="90004" y="90004"/>
                </a:lnTo>
                <a:lnTo>
                  <a:pt x="54971" y="82931"/>
                </a:lnTo>
                <a:lnTo>
                  <a:pt x="26362" y="63642"/>
                </a:lnTo>
                <a:lnTo>
                  <a:pt x="7073" y="35033"/>
                </a:ln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800000" y="5317287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436016"/>
                </a:moveTo>
                <a:lnTo>
                  <a:pt x="4022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155873" y="5268718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211" y="0"/>
                </a:moveTo>
                <a:lnTo>
                  <a:pt x="0" y="6997"/>
                </a:lnTo>
                <a:lnTo>
                  <a:pt x="91566" y="91478"/>
                </a:lnTo>
                <a:lnTo>
                  <a:pt x="91211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00000" y="5694738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0"/>
                </a:moveTo>
                <a:lnTo>
                  <a:pt x="402272" y="4360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155873" y="6087845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566" y="0"/>
                </a:moveTo>
                <a:lnTo>
                  <a:pt x="0" y="84480"/>
                </a:lnTo>
                <a:lnTo>
                  <a:pt x="91211" y="91478"/>
                </a:lnTo>
                <a:lnTo>
                  <a:pt x="915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14748" y="5338805"/>
            <a:ext cx="1257300" cy="736600"/>
          </a:xfrm>
          <a:custGeom>
            <a:avLst/>
            <a:gdLst/>
            <a:ahLst/>
            <a:cxnLst/>
            <a:rect l="l" t="t" r="r" b="b"/>
            <a:pathLst>
              <a:path w="1257300" h="736600">
                <a:moveTo>
                  <a:pt x="11851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664590"/>
                </a:lnTo>
                <a:lnTo>
                  <a:pt x="5680" y="692546"/>
                </a:lnTo>
                <a:lnTo>
                  <a:pt x="21148" y="715438"/>
                </a:lnTo>
                <a:lnTo>
                  <a:pt x="44041" y="730906"/>
                </a:lnTo>
                <a:lnTo>
                  <a:pt x="71996" y="736587"/>
                </a:lnTo>
                <a:lnTo>
                  <a:pt x="1185125" y="736587"/>
                </a:lnTo>
                <a:lnTo>
                  <a:pt x="1213080" y="730906"/>
                </a:lnTo>
                <a:lnTo>
                  <a:pt x="1235973" y="715438"/>
                </a:lnTo>
                <a:lnTo>
                  <a:pt x="1251441" y="692546"/>
                </a:lnTo>
                <a:lnTo>
                  <a:pt x="1257122" y="664590"/>
                </a:lnTo>
                <a:lnTo>
                  <a:pt x="1257122" y="71996"/>
                </a:lnTo>
                <a:lnTo>
                  <a:pt x="1251441" y="44041"/>
                </a:lnTo>
                <a:lnTo>
                  <a:pt x="1235973" y="21148"/>
                </a:lnTo>
                <a:lnTo>
                  <a:pt x="1213080" y="5680"/>
                </a:lnTo>
                <a:lnTo>
                  <a:pt x="11851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45770" y="5426255"/>
            <a:ext cx="99123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664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Segmentation  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marché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81515" y="8387801"/>
            <a:ext cx="180657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marR="5080" indent="-7175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Elles visent à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accroître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00" b="1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niveau  d’emploi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favoriser le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retour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à l’emploi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chômeurs</a:t>
            </a:r>
            <a:endParaRPr sz="900">
              <a:latin typeface="Arial"/>
              <a:cs typeface="Arial"/>
            </a:endParaRPr>
          </a:p>
          <a:p>
            <a:pPr marL="84455" marR="214629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(ex. : réforme sur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formation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professionnelle…)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55040" y="8333519"/>
            <a:ext cx="1984375" cy="828040"/>
          </a:xfrm>
          <a:custGeom>
            <a:avLst/>
            <a:gdLst/>
            <a:ahLst/>
            <a:cxnLst/>
            <a:rect l="l" t="t" r="r" b="b"/>
            <a:pathLst>
              <a:path w="1984375" h="828040">
                <a:moveTo>
                  <a:pt x="0" y="755992"/>
                </a:moveTo>
                <a:lnTo>
                  <a:pt x="5680" y="783947"/>
                </a:lnTo>
                <a:lnTo>
                  <a:pt x="21148" y="806840"/>
                </a:lnTo>
                <a:lnTo>
                  <a:pt x="44041" y="822308"/>
                </a:lnTo>
                <a:lnTo>
                  <a:pt x="71996" y="827989"/>
                </a:lnTo>
                <a:lnTo>
                  <a:pt x="1912124" y="827989"/>
                </a:lnTo>
                <a:lnTo>
                  <a:pt x="1940079" y="822308"/>
                </a:lnTo>
                <a:lnTo>
                  <a:pt x="1962972" y="806840"/>
                </a:lnTo>
                <a:lnTo>
                  <a:pt x="1978440" y="783947"/>
                </a:lnTo>
                <a:lnTo>
                  <a:pt x="1984120" y="755992"/>
                </a:lnTo>
                <a:lnTo>
                  <a:pt x="1984120" y="71996"/>
                </a:lnTo>
                <a:lnTo>
                  <a:pt x="1978440" y="44041"/>
                </a:lnTo>
                <a:lnTo>
                  <a:pt x="1962972" y="21148"/>
                </a:lnTo>
                <a:lnTo>
                  <a:pt x="1940079" y="5680"/>
                </a:lnTo>
                <a:lnTo>
                  <a:pt x="191212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7559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81515" y="9423930"/>
            <a:ext cx="166751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 marR="5080" indent="-71755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Elles visent à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atténuer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les 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effets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chômage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aider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les travailleurs proches de</a:t>
            </a:r>
            <a:r>
              <a:rPr sz="900" b="1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la 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retraite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(ex. :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indemnisation</a:t>
            </a:r>
            <a:endParaRPr sz="900">
              <a:latin typeface="Arial"/>
              <a:cs typeface="Arial"/>
            </a:endParaRPr>
          </a:p>
          <a:p>
            <a:pPr marL="84455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chômage…)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55040" y="9369642"/>
            <a:ext cx="1984375" cy="828040"/>
          </a:xfrm>
          <a:custGeom>
            <a:avLst/>
            <a:gdLst/>
            <a:ahLst/>
            <a:cxnLst/>
            <a:rect l="l" t="t" r="r" b="b"/>
            <a:pathLst>
              <a:path w="1984375" h="828040">
                <a:moveTo>
                  <a:pt x="0" y="756005"/>
                </a:moveTo>
                <a:lnTo>
                  <a:pt x="5680" y="783955"/>
                </a:lnTo>
                <a:lnTo>
                  <a:pt x="21148" y="806848"/>
                </a:lnTo>
                <a:lnTo>
                  <a:pt x="44041" y="822319"/>
                </a:lnTo>
                <a:lnTo>
                  <a:pt x="71996" y="828001"/>
                </a:lnTo>
                <a:lnTo>
                  <a:pt x="1912124" y="828001"/>
                </a:lnTo>
                <a:lnTo>
                  <a:pt x="1940079" y="822319"/>
                </a:lnTo>
                <a:lnTo>
                  <a:pt x="1962972" y="806848"/>
                </a:lnTo>
                <a:lnTo>
                  <a:pt x="1978440" y="783955"/>
                </a:lnTo>
                <a:lnTo>
                  <a:pt x="1984120" y="756005"/>
                </a:lnTo>
                <a:lnTo>
                  <a:pt x="1984120" y="71996"/>
                </a:lnTo>
                <a:lnTo>
                  <a:pt x="1978440" y="44041"/>
                </a:lnTo>
                <a:lnTo>
                  <a:pt x="1962972" y="21148"/>
                </a:lnTo>
                <a:lnTo>
                  <a:pt x="1940079" y="5680"/>
                </a:lnTo>
                <a:lnTo>
                  <a:pt x="1912124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756005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997531" y="8456381"/>
            <a:ext cx="1698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470" marR="5080" indent="-64769">
              <a:lnSpc>
                <a:spcPct val="100000"/>
              </a:lnSpc>
              <a:spcBef>
                <a:spcPts val="100"/>
              </a:spcBef>
              <a:buChar char="•"/>
              <a:tabLst>
                <a:tab pos="8509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Elles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bénéficient à</a:t>
            </a:r>
            <a:r>
              <a:rPr sz="900" b="1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l’ensemble  des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salariés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quelles que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soient</a:t>
            </a:r>
            <a:endParaRPr sz="900">
              <a:latin typeface="Arial"/>
              <a:cs typeface="Arial"/>
            </a:endParaRPr>
          </a:p>
          <a:p>
            <a:pPr marL="502920" marR="5715" indent="203200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caractéristiques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individuelles 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chacun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738587" y="8333519"/>
            <a:ext cx="1984375" cy="828040"/>
          </a:xfrm>
          <a:custGeom>
            <a:avLst/>
            <a:gdLst/>
            <a:ahLst/>
            <a:cxnLst/>
            <a:rect l="l" t="t" r="r" b="b"/>
            <a:pathLst>
              <a:path w="1984375" h="828040">
                <a:moveTo>
                  <a:pt x="0" y="755992"/>
                </a:moveTo>
                <a:lnTo>
                  <a:pt x="5680" y="783947"/>
                </a:lnTo>
                <a:lnTo>
                  <a:pt x="21148" y="806840"/>
                </a:lnTo>
                <a:lnTo>
                  <a:pt x="44041" y="822308"/>
                </a:lnTo>
                <a:lnTo>
                  <a:pt x="71996" y="827989"/>
                </a:lnTo>
                <a:lnTo>
                  <a:pt x="1912112" y="827989"/>
                </a:lnTo>
                <a:lnTo>
                  <a:pt x="1940074" y="822308"/>
                </a:lnTo>
                <a:lnTo>
                  <a:pt x="1962970" y="806840"/>
                </a:lnTo>
                <a:lnTo>
                  <a:pt x="1978439" y="783947"/>
                </a:lnTo>
                <a:lnTo>
                  <a:pt x="1984120" y="755992"/>
                </a:lnTo>
                <a:lnTo>
                  <a:pt x="1984120" y="71996"/>
                </a:lnTo>
                <a:lnTo>
                  <a:pt x="1978439" y="44041"/>
                </a:lnTo>
                <a:lnTo>
                  <a:pt x="1962970" y="21148"/>
                </a:lnTo>
                <a:lnTo>
                  <a:pt x="1940074" y="5680"/>
                </a:lnTo>
                <a:lnTo>
                  <a:pt x="1912112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7559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145205" y="9492511"/>
            <a:ext cx="1551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5745" algn="r">
              <a:lnSpc>
                <a:spcPct val="100000"/>
              </a:lnSpc>
              <a:spcBef>
                <a:spcPts val="100"/>
              </a:spcBef>
              <a:buChar char="•"/>
              <a:tabLst>
                <a:tab pos="330835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Elles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bénéficient</a:t>
            </a:r>
            <a:r>
              <a:rPr sz="900" b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des 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catégories</a:t>
            </a:r>
            <a:r>
              <a:rPr sz="900" b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bien</a:t>
            </a:r>
            <a:r>
              <a:rPr sz="9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spécifiques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(ex. : chômeurs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longue  durée, handicapés,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seniors…)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399529" y="9297276"/>
            <a:ext cx="1194435" cy="900430"/>
          </a:xfrm>
          <a:custGeom>
            <a:avLst/>
            <a:gdLst/>
            <a:ahLst/>
            <a:cxnLst/>
            <a:rect l="l" t="t" r="r" b="b"/>
            <a:pathLst>
              <a:path w="1194435" h="900429">
                <a:moveTo>
                  <a:pt x="1194168" y="0"/>
                </a:moveTo>
                <a:lnTo>
                  <a:pt x="0" y="0"/>
                </a:lnTo>
                <a:lnTo>
                  <a:pt x="1083" y="41213"/>
                </a:lnTo>
                <a:lnTo>
                  <a:pt x="4316" y="81951"/>
                </a:lnTo>
                <a:lnTo>
                  <a:pt x="9669" y="122173"/>
                </a:lnTo>
                <a:lnTo>
                  <a:pt x="17116" y="161840"/>
                </a:lnTo>
                <a:lnTo>
                  <a:pt x="26629" y="200913"/>
                </a:lnTo>
                <a:lnTo>
                  <a:pt x="38179" y="239351"/>
                </a:lnTo>
                <a:lnTo>
                  <a:pt x="51738" y="277114"/>
                </a:lnTo>
                <a:lnTo>
                  <a:pt x="67280" y="314164"/>
                </a:lnTo>
                <a:lnTo>
                  <a:pt x="84776" y="350460"/>
                </a:lnTo>
                <a:lnTo>
                  <a:pt x="104198" y="385962"/>
                </a:lnTo>
                <a:lnTo>
                  <a:pt x="125518" y="420631"/>
                </a:lnTo>
                <a:lnTo>
                  <a:pt x="148709" y="454427"/>
                </a:lnTo>
                <a:lnTo>
                  <a:pt x="173744" y="487311"/>
                </a:lnTo>
                <a:lnTo>
                  <a:pt x="200593" y="519242"/>
                </a:lnTo>
                <a:lnTo>
                  <a:pt x="229229" y="550181"/>
                </a:lnTo>
                <a:lnTo>
                  <a:pt x="259625" y="580088"/>
                </a:lnTo>
                <a:lnTo>
                  <a:pt x="291752" y="608923"/>
                </a:lnTo>
                <a:lnTo>
                  <a:pt x="325583" y="636647"/>
                </a:lnTo>
                <a:lnTo>
                  <a:pt x="361090" y="663220"/>
                </a:lnTo>
                <a:lnTo>
                  <a:pt x="398245" y="688603"/>
                </a:lnTo>
                <a:lnTo>
                  <a:pt x="437020" y="712755"/>
                </a:lnTo>
                <a:lnTo>
                  <a:pt x="477388" y="735636"/>
                </a:lnTo>
                <a:lnTo>
                  <a:pt x="519321" y="757208"/>
                </a:lnTo>
                <a:lnTo>
                  <a:pt x="562790" y="777430"/>
                </a:lnTo>
                <a:lnTo>
                  <a:pt x="607768" y="796262"/>
                </a:lnTo>
                <a:lnTo>
                  <a:pt x="654228" y="813665"/>
                </a:lnTo>
                <a:lnTo>
                  <a:pt x="702141" y="829600"/>
                </a:lnTo>
                <a:lnTo>
                  <a:pt x="751479" y="844025"/>
                </a:lnTo>
                <a:lnTo>
                  <a:pt x="802215" y="856903"/>
                </a:lnTo>
                <a:lnTo>
                  <a:pt x="854321" y="868192"/>
                </a:lnTo>
                <a:lnTo>
                  <a:pt x="907770" y="877854"/>
                </a:lnTo>
                <a:lnTo>
                  <a:pt x="962532" y="885848"/>
                </a:lnTo>
                <a:lnTo>
                  <a:pt x="1018581" y="892134"/>
                </a:lnTo>
                <a:lnTo>
                  <a:pt x="1075888" y="896674"/>
                </a:lnTo>
                <a:lnTo>
                  <a:pt x="1134427" y="899427"/>
                </a:lnTo>
                <a:lnTo>
                  <a:pt x="1194168" y="900353"/>
                </a:lnTo>
                <a:lnTo>
                  <a:pt x="119416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399525" y="8333515"/>
            <a:ext cx="1194435" cy="900430"/>
          </a:xfrm>
          <a:custGeom>
            <a:avLst/>
            <a:gdLst/>
            <a:ahLst/>
            <a:cxnLst/>
            <a:rect l="l" t="t" r="r" b="b"/>
            <a:pathLst>
              <a:path w="1194435" h="900429">
                <a:moveTo>
                  <a:pt x="1194168" y="0"/>
                </a:moveTo>
                <a:lnTo>
                  <a:pt x="1134428" y="926"/>
                </a:lnTo>
                <a:lnTo>
                  <a:pt x="1075890" y="3679"/>
                </a:lnTo>
                <a:lnTo>
                  <a:pt x="1018583" y="8219"/>
                </a:lnTo>
                <a:lnTo>
                  <a:pt x="962535" y="14505"/>
                </a:lnTo>
                <a:lnTo>
                  <a:pt x="907774" y="22499"/>
                </a:lnTo>
                <a:lnTo>
                  <a:pt x="854326" y="32161"/>
                </a:lnTo>
                <a:lnTo>
                  <a:pt x="802220" y="43450"/>
                </a:lnTo>
                <a:lnTo>
                  <a:pt x="751484" y="56327"/>
                </a:lnTo>
                <a:lnTo>
                  <a:pt x="702146" y="70753"/>
                </a:lnTo>
                <a:lnTo>
                  <a:pt x="654233" y="86687"/>
                </a:lnTo>
                <a:lnTo>
                  <a:pt x="607774" y="104090"/>
                </a:lnTo>
                <a:lnTo>
                  <a:pt x="562796" y="122923"/>
                </a:lnTo>
                <a:lnTo>
                  <a:pt x="519326" y="143145"/>
                </a:lnTo>
                <a:lnTo>
                  <a:pt x="477394" y="164716"/>
                </a:lnTo>
                <a:lnTo>
                  <a:pt x="437026" y="187597"/>
                </a:lnTo>
                <a:lnTo>
                  <a:pt x="398250" y="211749"/>
                </a:lnTo>
                <a:lnTo>
                  <a:pt x="361095" y="237131"/>
                </a:lnTo>
                <a:lnTo>
                  <a:pt x="325588" y="263704"/>
                </a:lnTo>
                <a:lnTo>
                  <a:pt x="291756" y="291428"/>
                </a:lnTo>
                <a:lnTo>
                  <a:pt x="259629" y="320263"/>
                </a:lnTo>
                <a:lnTo>
                  <a:pt x="229233" y="350170"/>
                </a:lnTo>
                <a:lnTo>
                  <a:pt x="200596" y="381108"/>
                </a:lnTo>
                <a:lnTo>
                  <a:pt x="173747" y="413039"/>
                </a:lnTo>
                <a:lnTo>
                  <a:pt x="148712" y="445922"/>
                </a:lnTo>
                <a:lnTo>
                  <a:pt x="125521" y="479718"/>
                </a:lnTo>
                <a:lnTo>
                  <a:pt x="104200" y="514386"/>
                </a:lnTo>
                <a:lnTo>
                  <a:pt x="84777" y="549888"/>
                </a:lnTo>
                <a:lnTo>
                  <a:pt x="67281" y="586183"/>
                </a:lnTo>
                <a:lnTo>
                  <a:pt x="51739" y="623232"/>
                </a:lnTo>
                <a:lnTo>
                  <a:pt x="38179" y="660995"/>
                </a:lnTo>
                <a:lnTo>
                  <a:pt x="26629" y="699432"/>
                </a:lnTo>
                <a:lnTo>
                  <a:pt x="17117" y="738504"/>
                </a:lnTo>
                <a:lnTo>
                  <a:pt x="9670" y="778170"/>
                </a:lnTo>
                <a:lnTo>
                  <a:pt x="4316" y="818391"/>
                </a:lnTo>
                <a:lnTo>
                  <a:pt x="1083" y="859128"/>
                </a:lnTo>
                <a:lnTo>
                  <a:pt x="0" y="900341"/>
                </a:lnTo>
                <a:lnTo>
                  <a:pt x="1194168" y="900341"/>
                </a:lnTo>
                <a:lnTo>
                  <a:pt x="119416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786676" y="9297277"/>
            <a:ext cx="1194435" cy="900430"/>
          </a:xfrm>
          <a:custGeom>
            <a:avLst/>
            <a:gdLst/>
            <a:ahLst/>
            <a:cxnLst/>
            <a:rect l="l" t="t" r="r" b="b"/>
            <a:pathLst>
              <a:path w="1194435" h="900429">
                <a:moveTo>
                  <a:pt x="1194168" y="0"/>
                </a:moveTo>
                <a:lnTo>
                  <a:pt x="0" y="0"/>
                </a:lnTo>
                <a:lnTo>
                  <a:pt x="0" y="900353"/>
                </a:lnTo>
                <a:lnTo>
                  <a:pt x="59740" y="899427"/>
                </a:lnTo>
                <a:lnTo>
                  <a:pt x="118277" y="896674"/>
                </a:lnTo>
                <a:lnTo>
                  <a:pt x="175584" y="892134"/>
                </a:lnTo>
                <a:lnTo>
                  <a:pt x="231632" y="885848"/>
                </a:lnTo>
                <a:lnTo>
                  <a:pt x="286394" y="877854"/>
                </a:lnTo>
                <a:lnTo>
                  <a:pt x="339841" y="868192"/>
                </a:lnTo>
                <a:lnTo>
                  <a:pt x="391947" y="856903"/>
                </a:lnTo>
                <a:lnTo>
                  <a:pt x="442683" y="844025"/>
                </a:lnTo>
                <a:lnTo>
                  <a:pt x="492021" y="829600"/>
                </a:lnTo>
                <a:lnTo>
                  <a:pt x="539934" y="813665"/>
                </a:lnTo>
                <a:lnTo>
                  <a:pt x="586393" y="796262"/>
                </a:lnTo>
                <a:lnTo>
                  <a:pt x="631372" y="777430"/>
                </a:lnTo>
                <a:lnTo>
                  <a:pt x="674841" y="757208"/>
                </a:lnTo>
                <a:lnTo>
                  <a:pt x="716773" y="735636"/>
                </a:lnTo>
                <a:lnTo>
                  <a:pt x="757141" y="712755"/>
                </a:lnTo>
                <a:lnTo>
                  <a:pt x="795917" y="688603"/>
                </a:lnTo>
                <a:lnTo>
                  <a:pt x="833072" y="663220"/>
                </a:lnTo>
                <a:lnTo>
                  <a:pt x="868579" y="636647"/>
                </a:lnTo>
                <a:lnTo>
                  <a:pt x="902411" y="608923"/>
                </a:lnTo>
                <a:lnTo>
                  <a:pt x="934538" y="580088"/>
                </a:lnTo>
                <a:lnTo>
                  <a:pt x="964934" y="550181"/>
                </a:lnTo>
                <a:lnTo>
                  <a:pt x="993571" y="519242"/>
                </a:lnTo>
                <a:lnTo>
                  <a:pt x="1020421" y="487311"/>
                </a:lnTo>
                <a:lnTo>
                  <a:pt x="1045455" y="454427"/>
                </a:lnTo>
                <a:lnTo>
                  <a:pt x="1068647" y="420631"/>
                </a:lnTo>
                <a:lnTo>
                  <a:pt x="1089968" y="385962"/>
                </a:lnTo>
                <a:lnTo>
                  <a:pt x="1109390" y="350460"/>
                </a:lnTo>
                <a:lnTo>
                  <a:pt x="1126886" y="314164"/>
                </a:lnTo>
                <a:lnTo>
                  <a:pt x="1142428" y="277114"/>
                </a:lnTo>
                <a:lnTo>
                  <a:pt x="1155988" y="239351"/>
                </a:lnTo>
                <a:lnTo>
                  <a:pt x="1167538" y="200913"/>
                </a:lnTo>
                <a:lnTo>
                  <a:pt x="1177051" y="161840"/>
                </a:lnTo>
                <a:lnTo>
                  <a:pt x="1184498" y="122173"/>
                </a:lnTo>
                <a:lnTo>
                  <a:pt x="1189851" y="81951"/>
                </a:lnTo>
                <a:lnTo>
                  <a:pt x="1193084" y="41213"/>
                </a:lnTo>
                <a:lnTo>
                  <a:pt x="119416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86676" y="8333515"/>
            <a:ext cx="1194435" cy="900430"/>
          </a:xfrm>
          <a:custGeom>
            <a:avLst/>
            <a:gdLst/>
            <a:ahLst/>
            <a:cxnLst/>
            <a:rect l="l" t="t" r="r" b="b"/>
            <a:pathLst>
              <a:path w="1194435" h="900429">
                <a:moveTo>
                  <a:pt x="0" y="0"/>
                </a:moveTo>
                <a:lnTo>
                  <a:pt x="0" y="900341"/>
                </a:lnTo>
                <a:lnTo>
                  <a:pt x="1194168" y="900341"/>
                </a:lnTo>
                <a:lnTo>
                  <a:pt x="1193084" y="859128"/>
                </a:lnTo>
                <a:lnTo>
                  <a:pt x="1189851" y="818391"/>
                </a:lnTo>
                <a:lnTo>
                  <a:pt x="1184498" y="778170"/>
                </a:lnTo>
                <a:lnTo>
                  <a:pt x="1177051" y="738504"/>
                </a:lnTo>
                <a:lnTo>
                  <a:pt x="1167538" y="699432"/>
                </a:lnTo>
                <a:lnTo>
                  <a:pt x="1155988" y="660995"/>
                </a:lnTo>
                <a:lnTo>
                  <a:pt x="1142428" y="623232"/>
                </a:lnTo>
                <a:lnTo>
                  <a:pt x="1126886" y="586183"/>
                </a:lnTo>
                <a:lnTo>
                  <a:pt x="1109390" y="549888"/>
                </a:lnTo>
                <a:lnTo>
                  <a:pt x="1089968" y="514386"/>
                </a:lnTo>
                <a:lnTo>
                  <a:pt x="1068647" y="479718"/>
                </a:lnTo>
                <a:lnTo>
                  <a:pt x="1045455" y="445922"/>
                </a:lnTo>
                <a:lnTo>
                  <a:pt x="1020421" y="413039"/>
                </a:lnTo>
                <a:lnTo>
                  <a:pt x="993571" y="381108"/>
                </a:lnTo>
                <a:lnTo>
                  <a:pt x="964934" y="350170"/>
                </a:lnTo>
                <a:lnTo>
                  <a:pt x="934538" y="320263"/>
                </a:lnTo>
                <a:lnTo>
                  <a:pt x="902411" y="291428"/>
                </a:lnTo>
                <a:lnTo>
                  <a:pt x="868579" y="263704"/>
                </a:lnTo>
                <a:lnTo>
                  <a:pt x="833072" y="237131"/>
                </a:lnTo>
                <a:lnTo>
                  <a:pt x="795917" y="211749"/>
                </a:lnTo>
                <a:lnTo>
                  <a:pt x="757141" y="187597"/>
                </a:lnTo>
                <a:lnTo>
                  <a:pt x="716773" y="164716"/>
                </a:lnTo>
                <a:lnTo>
                  <a:pt x="674841" y="143145"/>
                </a:lnTo>
                <a:lnTo>
                  <a:pt x="631372" y="122923"/>
                </a:lnTo>
                <a:lnTo>
                  <a:pt x="586393" y="104090"/>
                </a:lnTo>
                <a:lnTo>
                  <a:pt x="539934" y="86687"/>
                </a:lnTo>
                <a:lnTo>
                  <a:pt x="492021" y="70753"/>
                </a:lnTo>
                <a:lnTo>
                  <a:pt x="442683" y="56327"/>
                </a:lnTo>
                <a:lnTo>
                  <a:pt x="391947" y="43450"/>
                </a:lnTo>
                <a:lnTo>
                  <a:pt x="339841" y="32161"/>
                </a:lnTo>
                <a:lnTo>
                  <a:pt x="286394" y="22499"/>
                </a:lnTo>
                <a:lnTo>
                  <a:pt x="231632" y="14505"/>
                </a:lnTo>
                <a:lnTo>
                  <a:pt x="175584" y="8219"/>
                </a:lnTo>
                <a:lnTo>
                  <a:pt x="118277" y="3679"/>
                </a:lnTo>
                <a:lnTo>
                  <a:pt x="59740" y="926"/>
                </a:lnTo>
                <a:lnTo>
                  <a:pt x="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238947" y="8956921"/>
            <a:ext cx="908685" cy="639445"/>
          </a:xfrm>
          <a:custGeom>
            <a:avLst/>
            <a:gdLst/>
            <a:ahLst/>
            <a:cxnLst/>
            <a:rect l="l" t="t" r="r" b="b"/>
            <a:pathLst>
              <a:path w="908685" h="639445">
                <a:moveTo>
                  <a:pt x="83661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66915"/>
                </a:lnTo>
                <a:lnTo>
                  <a:pt x="5680" y="594870"/>
                </a:lnTo>
                <a:lnTo>
                  <a:pt x="21148" y="617762"/>
                </a:lnTo>
                <a:lnTo>
                  <a:pt x="44041" y="633230"/>
                </a:lnTo>
                <a:lnTo>
                  <a:pt x="71996" y="638911"/>
                </a:lnTo>
                <a:lnTo>
                  <a:pt x="836612" y="638911"/>
                </a:lnTo>
                <a:lnTo>
                  <a:pt x="864567" y="633230"/>
                </a:lnTo>
                <a:lnTo>
                  <a:pt x="887460" y="617762"/>
                </a:lnTo>
                <a:lnTo>
                  <a:pt x="902927" y="594870"/>
                </a:lnTo>
                <a:lnTo>
                  <a:pt x="908608" y="566915"/>
                </a:lnTo>
                <a:lnTo>
                  <a:pt x="908608" y="71996"/>
                </a:lnTo>
                <a:lnTo>
                  <a:pt x="902927" y="44041"/>
                </a:lnTo>
                <a:lnTo>
                  <a:pt x="887460" y="21148"/>
                </a:lnTo>
                <a:lnTo>
                  <a:pt x="864567" y="5680"/>
                </a:lnTo>
                <a:lnTo>
                  <a:pt x="83661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3293577" y="8995533"/>
            <a:ext cx="78867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 politiques  de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l’emploi</a:t>
            </a:r>
            <a:endParaRPr sz="11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200672" y="8584933"/>
            <a:ext cx="5835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mesures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664289" y="8584933"/>
            <a:ext cx="5619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 politiques  actives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236081" y="9397841"/>
            <a:ext cx="512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mesures  ciblées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64289" y="9397841"/>
            <a:ext cx="5619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 politiques  passives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65">
            <a:extLst>
              <a:ext uri="{FF2B5EF4-FFF2-40B4-BE49-F238E27FC236}">
                <a16:creationId xmlns:a16="http://schemas.microsoft.com/office/drawing/2014/main" id="{8608ED9C-9F4A-8C42-B29A-28BCDAEB9CD0}"/>
              </a:ext>
            </a:extLst>
          </p:cNvPr>
          <p:cNvSpPr/>
          <p:nvPr/>
        </p:nvSpPr>
        <p:spPr>
          <a:xfrm>
            <a:off x="4738587" y="9369642"/>
            <a:ext cx="1984375" cy="828040"/>
          </a:xfrm>
          <a:custGeom>
            <a:avLst/>
            <a:gdLst/>
            <a:ahLst/>
            <a:cxnLst/>
            <a:rect l="l" t="t" r="r" b="b"/>
            <a:pathLst>
              <a:path w="1984375" h="828040">
                <a:moveTo>
                  <a:pt x="0" y="755992"/>
                </a:moveTo>
                <a:lnTo>
                  <a:pt x="5680" y="783947"/>
                </a:lnTo>
                <a:lnTo>
                  <a:pt x="21148" y="806840"/>
                </a:lnTo>
                <a:lnTo>
                  <a:pt x="44041" y="822308"/>
                </a:lnTo>
                <a:lnTo>
                  <a:pt x="71996" y="827989"/>
                </a:lnTo>
                <a:lnTo>
                  <a:pt x="1912112" y="827989"/>
                </a:lnTo>
                <a:lnTo>
                  <a:pt x="1940074" y="822308"/>
                </a:lnTo>
                <a:lnTo>
                  <a:pt x="1962970" y="806840"/>
                </a:lnTo>
                <a:lnTo>
                  <a:pt x="1978439" y="783947"/>
                </a:lnTo>
                <a:lnTo>
                  <a:pt x="1984120" y="755992"/>
                </a:lnTo>
                <a:lnTo>
                  <a:pt x="1984120" y="71996"/>
                </a:lnTo>
                <a:lnTo>
                  <a:pt x="1978439" y="44041"/>
                </a:lnTo>
                <a:lnTo>
                  <a:pt x="1962970" y="21148"/>
                </a:lnTo>
                <a:lnTo>
                  <a:pt x="1940074" y="5680"/>
                </a:lnTo>
                <a:lnTo>
                  <a:pt x="1912112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755992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671ED95-99CD-B540-9D5F-E1A5081C97FA}"/>
              </a:ext>
            </a:extLst>
          </p:cNvPr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753A96E9-7F62-B44F-A9BB-234560D850D6}"/>
              </a:ext>
            </a:extLst>
          </p:cNvPr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66C4D6F9-7DB6-4048-A713-DC5637ABF7ED}"/>
              </a:ext>
            </a:extLst>
          </p:cNvPr>
          <p:cNvSpPr txBox="1"/>
          <p:nvPr/>
        </p:nvSpPr>
        <p:spPr>
          <a:xfrm>
            <a:off x="426166" y="319538"/>
            <a:ext cx="4953000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128587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259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bk object 16">
            <a:extLst>
              <a:ext uri="{FF2B5EF4-FFF2-40B4-BE49-F238E27FC236}">
                <a16:creationId xmlns:a16="http://schemas.microsoft.com/office/drawing/2014/main" id="{BDD2E5D8-7083-F741-ADC3-628842BF9455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bk object 17">
            <a:extLst>
              <a:ext uri="{FF2B5EF4-FFF2-40B4-BE49-F238E27FC236}">
                <a16:creationId xmlns:a16="http://schemas.microsoft.com/office/drawing/2014/main" id="{6690AF70-6F9E-5A45-BF0E-F7FFA1E2A99A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63893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 dirty="0">
              <a:latin typeface="Arial"/>
              <a:cs typeface="Arial"/>
            </a:endParaRPr>
          </a:p>
          <a:p>
            <a:pPr marL="128587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 dirty="0">
              <a:latin typeface="Arial"/>
              <a:cs typeface="Arial"/>
            </a:endParaRPr>
          </a:p>
          <a:p>
            <a:pPr marL="1318260">
              <a:lnSpc>
                <a:spcPct val="100000"/>
              </a:lnSpc>
              <a:spcBef>
                <a:spcPts val="819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bk object 16">
            <a:extLst>
              <a:ext uri="{FF2B5EF4-FFF2-40B4-BE49-F238E27FC236}">
                <a16:creationId xmlns:a16="http://schemas.microsoft.com/office/drawing/2014/main" id="{28381FAE-3A3A-4D4C-A223-AE98DC31BD48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17">
            <a:extLst>
              <a:ext uri="{FF2B5EF4-FFF2-40B4-BE49-F238E27FC236}">
                <a16:creationId xmlns:a16="http://schemas.microsoft.com/office/drawing/2014/main" id="{33AC14F6-B31E-814E-B7FF-A470102213B5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6166" y="319538"/>
            <a:ext cx="4953000" cy="163893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128587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1318260">
              <a:lnSpc>
                <a:spcPct val="100000"/>
              </a:lnSpc>
              <a:spcBef>
                <a:spcPts val="819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k object 16">
            <a:extLst>
              <a:ext uri="{FF2B5EF4-FFF2-40B4-BE49-F238E27FC236}">
                <a16:creationId xmlns:a16="http://schemas.microsoft.com/office/drawing/2014/main" id="{3D4B8584-EF06-B244-A5DD-1C4EBF575B65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17">
            <a:extLst>
              <a:ext uri="{FF2B5EF4-FFF2-40B4-BE49-F238E27FC236}">
                <a16:creationId xmlns:a16="http://schemas.microsoft.com/office/drawing/2014/main" id="{B57AA2B5-5A97-B745-9048-B476E83AABEF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99895" y="1501457"/>
            <a:ext cx="1226820" cy="45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81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01393" y="1617256"/>
            <a:ext cx="62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est 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transformé  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57780" y="1521948"/>
            <a:ext cx="210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technologies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internationale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féminisation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188595" marR="241935" indent="-153035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l’élévation du niveau de  qualifications de la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54605" y="1475577"/>
            <a:ext cx="2111375" cy="1038225"/>
          </a:xfrm>
          <a:custGeom>
            <a:avLst/>
            <a:gdLst/>
            <a:ahLst/>
            <a:cxnLst/>
            <a:rect l="l" t="t" r="r" b="b"/>
            <a:pathLst>
              <a:path w="2111375" h="103822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929652"/>
                </a:lnTo>
                <a:lnTo>
                  <a:pt x="1687" y="992090"/>
                </a:lnTo>
                <a:lnTo>
                  <a:pt x="13500" y="1024153"/>
                </a:lnTo>
                <a:lnTo>
                  <a:pt x="45562" y="1035965"/>
                </a:lnTo>
                <a:lnTo>
                  <a:pt x="108000" y="1037653"/>
                </a:lnTo>
                <a:lnTo>
                  <a:pt x="2003018" y="1037653"/>
                </a:lnTo>
                <a:lnTo>
                  <a:pt x="2065456" y="1035965"/>
                </a:lnTo>
                <a:lnTo>
                  <a:pt x="2097519" y="1024153"/>
                </a:lnTo>
                <a:lnTo>
                  <a:pt x="2109331" y="992090"/>
                </a:lnTo>
                <a:lnTo>
                  <a:pt x="2111019" y="929652"/>
                </a:lnTo>
                <a:lnTo>
                  <a:pt x="2111019" y="108000"/>
                </a:lnTo>
                <a:lnTo>
                  <a:pt x="2109331" y="45562"/>
                </a:lnTo>
                <a:lnTo>
                  <a:pt x="2097519" y="13500"/>
                </a:lnTo>
                <a:lnTo>
                  <a:pt x="2065456" y="1687"/>
                </a:lnTo>
                <a:lnTo>
                  <a:pt x="2003018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59824" y="1598753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>
                <a:moveTo>
                  <a:pt x="0" y="0"/>
                </a:moveTo>
                <a:lnTo>
                  <a:pt x="62552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84439" y="1536460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bk object 16">
            <a:extLst>
              <a:ext uri="{FF2B5EF4-FFF2-40B4-BE49-F238E27FC236}">
                <a16:creationId xmlns:a16="http://schemas.microsoft.com/office/drawing/2014/main" id="{77E397EB-2548-0B48-8185-94667FFF1126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17">
            <a:extLst>
              <a:ext uri="{FF2B5EF4-FFF2-40B4-BE49-F238E27FC236}">
                <a16:creationId xmlns:a16="http://schemas.microsoft.com/office/drawing/2014/main" id="{E77F124A-FE7C-184B-860B-1A7308E6931B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94" y="441438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6166" y="4441884"/>
            <a:ext cx="32283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segmentation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99895" y="1501457"/>
            <a:ext cx="1226820" cy="45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81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01393" y="1617256"/>
            <a:ext cx="62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est 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transformé  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57780" y="1521948"/>
            <a:ext cx="210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technologies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internationale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féminisation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188595" marR="241935" indent="-153035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l’élévation du niveau de  qualifications de la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754605" y="1475577"/>
            <a:ext cx="2111375" cy="1038225"/>
          </a:xfrm>
          <a:custGeom>
            <a:avLst/>
            <a:gdLst/>
            <a:ahLst/>
            <a:cxnLst/>
            <a:rect l="l" t="t" r="r" b="b"/>
            <a:pathLst>
              <a:path w="2111375" h="103822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929652"/>
                </a:lnTo>
                <a:lnTo>
                  <a:pt x="1687" y="992090"/>
                </a:lnTo>
                <a:lnTo>
                  <a:pt x="13500" y="1024153"/>
                </a:lnTo>
                <a:lnTo>
                  <a:pt x="45562" y="1035965"/>
                </a:lnTo>
                <a:lnTo>
                  <a:pt x="108000" y="1037653"/>
                </a:lnTo>
                <a:lnTo>
                  <a:pt x="2003018" y="1037653"/>
                </a:lnTo>
                <a:lnTo>
                  <a:pt x="2065456" y="1035965"/>
                </a:lnTo>
                <a:lnTo>
                  <a:pt x="2097519" y="1024153"/>
                </a:lnTo>
                <a:lnTo>
                  <a:pt x="2109331" y="992090"/>
                </a:lnTo>
                <a:lnTo>
                  <a:pt x="2111019" y="929652"/>
                </a:lnTo>
                <a:lnTo>
                  <a:pt x="2111019" y="108000"/>
                </a:lnTo>
                <a:lnTo>
                  <a:pt x="2109331" y="45562"/>
                </a:lnTo>
                <a:lnTo>
                  <a:pt x="2097519" y="13500"/>
                </a:lnTo>
                <a:lnTo>
                  <a:pt x="2065456" y="1687"/>
                </a:lnTo>
                <a:lnTo>
                  <a:pt x="2003018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59824" y="1598753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>
                <a:moveTo>
                  <a:pt x="0" y="0"/>
                </a:moveTo>
                <a:lnTo>
                  <a:pt x="62552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84439" y="1536460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k object 16">
            <a:extLst>
              <a:ext uri="{FF2B5EF4-FFF2-40B4-BE49-F238E27FC236}">
                <a16:creationId xmlns:a16="http://schemas.microsoft.com/office/drawing/2014/main" id="{20DFC84C-2E00-0E41-BE73-1D7BF0025852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17">
            <a:extLst>
              <a:ext uri="{FF2B5EF4-FFF2-40B4-BE49-F238E27FC236}">
                <a16:creationId xmlns:a16="http://schemas.microsoft.com/office/drawing/2014/main" id="{9B871DF8-9AD1-5F4A-A092-AC2586E2C76D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94" y="441438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6166" y="4441884"/>
            <a:ext cx="32283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segmentation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99895" y="1501457"/>
            <a:ext cx="1226820" cy="45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81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01393" y="1617256"/>
            <a:ext cx="62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est 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transformé  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57780" y="1521948"/>
            <a:ext cx="210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technologies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internationale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féminisation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188595" marR="241935" indent="-153035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l’élévation du niveau de  qualifications de la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754605" y="1475577"/>
            <a:ext cx="2111375" cy="1038225"/>
          </a:xfrm>
          <a:custGeom>
            <a:avLst/>
            <a:gdLst/>
            <a:ahLst/>
            <a:cxnLst/>
            <a:rect l="l" t="t" r="r" b="b"/>
            <a:pathLst>
              <a:path w="2111375" h="103822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929652"/>
                </a:lnTo>
                <a:lnTo>
                  <a:pt x="1687" y="992090"/>
                </a:lnTo>
                <a:lnTo>
                  <a:pt x="13500" y="1024153"/>
                </a:lnTo>
                <a:lnTo>
                  <a:pt x="45562" y="1035965"/>
                </a:lnTo>
                <a:lnTo>
                  <a:pt x="108000" y="1037653"/>
                </a:lnTo>
                <a:lnTo>
                  <a:pt x="2003018" y="1037653"/>
                </a:lnTo>
                <a:lnTo>
                  <a:pt x="2065456" y="1035965"/>
                </a:lnTo>
                <a:lnTo>
                  <a:pt x="2097519" y="1024153"/>
                </a:lnTo>
                <a:lnTo>
                  <a:pt x="2109331" y="992090"/>
                </a:lnTo>
                <a:lnTo>
                  <a:pt x="2111019" y="929652"/>
                </a:lnTo>
                <a:lnTo>
                  <a:pt x="2111019" y="108000"/>
                </a:lnTo>
                <a:lnTo>
                  <a:pt x="2109331" y="45562"/>
                </a:lnTo>
                <a:lnTo>
                  <a:pt x="2097519" y="13500"/>
                </a:lnTo>
                <a:lnTo>
                  <a:pt x="2065456" y="1687"/>
                </a:lnTo>
                <a:lnTo>
                  <a:pt x="2003018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59824" y="1598753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>
                <a:moveTo>
                  <a:pt x="0" y="0"/>
                </a:moveTo>
                <a:lnTo>
                  <a:pt x="62552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84439" y="1536460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14748" y="5338805"/>
            <a:ext cx="1257300" cy="736600"/>
          </a:xfrm>
          <a:custGeom>
            <a:avLst/>
            <a:gdLst/>
            <a:ahLst/>
            <a:cxnLst/>
            <a:rect l="l" t="t" r="r" b="b"/>
            <a:pathLst>
              <a:path w="1257300" h="736600">
                <a:moveTo>
                  <a:pt x="11851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664590"/>
                </a:lnTo>
                <a:lnTo>
                  <a:pt x="5680" y="692546"/>
                </a:lnTo>
                <a:lnTo>
                  <a:pt x="21148" y="715438"/>
                </a:lnTo>
                <a:lnTo>
                  <a:pt x="44041" y="730906"/>
                </a:lnTo>
                <a:lnTo>
                  <a:pt x="71996" y="736587"/>
                </a:lnTo>
                <a:lnTo>
                  <a:pt x="1185125" y="736587"/>
                </a:lnTo>
                <a:lnTo>
                  <a:pt x="1213080" y="730906"/>
                </a:lnTo>
                <a:lnTo>
                  <a:pt x="1235973" y="715438"/>
                </a:lnTo>
                <a:lnTo>
                  <a:pt x="1251441" y="692546"/>
                </a:lnTo>
                <a:lnTo>
                  <a:pt x="1257122" y="664590"/>
                </a:lnTo>
                <a:lnTo>
                  <a:pt x="1257122" y="71996"/>
                </a:lnTo>
                <a:lnTo>
                  <a:pt x="1251441" y="44041"/>
                </a:lnTo>
                <a:lnTo>
                  <a:pt x="1235973" y="21148"/>
                </a:lnTo>
                <a:lnTo>
                  <a:pt x="1213080" y="5680"/>
                </a:lnTo>
                <a:lnTo>
                  <a:pt x="11851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45770" y="5426255"/>
            <a:ext cx="99123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664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Segmentation  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marché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bk object 16">
            <a:extLst>
              <a:ext uri="{FF2B5EF4-FFF2-40B4-BE49-F238E27FC236}">
                <a16:creationId xmlns:a16="http://schemas.microsoft.com/office/drawing/2014/main" id="{6DDB50C2-2EF6-124F-BDBC-249522866B7D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17">
            <a:extLst>
              <a:ext uri="{FF2B5EF4-FFF2-40B4-BE49-F238E27FC236}">
                <a16:creationId xmlns:a16="http://schemas.microsoft.com/office/drawing/2014/main" id="{52DCC12B-6CD0-714B-A305-45D32A04C7CA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94" y="441438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6166" y="4441884"/>
            <a:ext cx="32283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segmentation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99895" y="1501457"/>
            <a:ext cx="1226820" cy="45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81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01393" y="1617256"/>
            <a:ext cx="62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est 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transformé  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57780" y="1521948"/>
            <a:ext cx="210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technologies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internationale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féminisation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188595" marR="241935" indent="-153035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l’élévation du niveau de  qualifications de la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754605" y="1475577"/>
            <a:ext cx="2111375" cy="1038225"/>
          </a:xfrm>
          <a:custGeom>
            <a:avLst/>
            <a:gdLst/>
            <a:ahLst/>
            <a:cxnLst/>
            <a:rect l="l" t="t" r="r" b="b"/>
            <a:pathLst>
              <a:path w="2111375" h="103822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929652"/>
                </a:lnTo>
                <a:lnTo>
                  <a:pt x="1687" y="992090"/>
                </a:lnTo>
                <a:lnTo>
                  <a:pt x="13500" y="1024153"/>
                </a:lnTo>
                <a:lnTo>
                  <a:pt x="45562" y="1035965"/>
                </a:lnTo>
                <a:lnTo>
                  <a:pt x="108000" y="1037653"/>
                </a:lnTo>
                <a:lnTo>
                  <a:pt x="2003018" y="1037653"/>
                </a:lnTo>
                <a:lnTo>
                  <a:pt x="2065456" y="1035965"/>
                </a:lnTo>
                <a:lnTo>
                  <a:pt x="2097519" y="1024153"/>
                </a:lnTo>
                <a:lnTo>
                  <a:pt x="2109331" y="992090"/>
                </a:lnTo>
                <a:lnTo>
                  <a:pt x="2111019" y="929652"/>
                </a:lnTo>
                <a:lnTo>
                  <a:pt x="2111019" y="108000"/>
                </a:lnTo>
                <a:lnTo>
                  <a:pt x="2109331" y="45562"/>
                </a:lnTo>
                <a:lnTo>
                  <a:pt x="2097519" y="13500"/>
                </a:lnTo>
                <a:lnTo>
                  <a:pt x="2065456" y="1687"/>
                </a:lnTo>
                <a:lnTo>
                  <a:pt x="2003018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59824" y="1598753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>
                <a:moveTo>
                  <a:pt x="0" y="0"/>
                </a:moveTo>
                <a:lnTo>
                  <a:pt x="62552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84439" y="1536460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67755" y="4887429"/>
            <a:ext cx="109054" cy="762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53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53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53" y="737514"/>
                </a:lnTo>
                <a:lnTo>
                  <a:pt x="2761348" y="415874"/>
                </a:lnTo>
                <a:lnTo>
                  <a:pt x="2266148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48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2421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74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43908" y="4944297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6846"/>
                </a:lnTo>
                <a:lnTo>
                  <a:pt x="5681" y="604801"/>
                </a:lnTo>
                <a:lnTo>
                  <a:pt x="21150" y="627694"/>
                </a:lnTo>
                <a:lnTo>
                  <a:pt x="44046" y="643162"/>
                </a:lnTo>
                <a:lnTo>
                  <a:pt x="72009" y="648842"/>
                </a:lnTo>
                <a:lnTo>
                  <a:pt x="1330756" y="648842"/>
                </a:lnTo>
                <a:lnTo>
                  <a:pt x="1358711" y="643162"/>
                </a:lnTo>
                <a:lnTo>
                  <a:pt x="1381604" y="627694"/>
                </a:lnTo>
                <a:lnTo>
                  <a:pt x="1397072" y="604801"/>
                </a:lnTo>
                <a:lnTo>
                  <a:pt x="1402753" y="576846"/>
                </a:lnTo>
                <a:lnTo>
                  <a:pt x="1402753" y="71996"/>
                </a:lnTo>
                <a:lnTo>
                  <a:pt x="1397072" y="44041"/>
                </a:lnTo>
                <a:lnTo>
                  <a:pt x="1381604" y="21148"/>
                </a:lnTo>
                <a:lnTo>
                  <a:pt x="1358711" y="5680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422956" y="5099048"/>
            <a:ext cx="1035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primaire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80554" y="4942051"/>
            <a:ext cx="1826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hauts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possibilités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promotions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551211" y="4986642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755049" y="5178728"/>
            <a:ext cx="4641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Insiders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800000" y="5317287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436016"/>
                </a:moveTo>
                <a:lnTo>
                  <a:pt x="4022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55873" y="5268718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211" y="0"/>
                </a:moveTo>
                <a:lnTo>
                  <a:pt x="0" y="6997"/>
                </a:lnTo>
                <a:lnTo>
                  <a:pt x="91566" y="91478"/>
                </a:lnTo>
                <a:lnTo>
                  <a:pt x="91211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4748" y="5338805"/>
            <a:ext cx="1257300" cy="736600"/>
          </a:xfrm>
          <a:custGeom>
            <a:avLst/>
            <a:gdLst/>
            <a:ahLst/>
            <a:cxnLst/>
            <a:rect l="l" t="t" r="r" b="b"/>
            <a:pathLst>
              <a:path w="1257300" h="736600">
                <a:moveTo>
                  <a:pt x="11851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664590"/>
                </a:lnTo>
                <a:lnTo>
                  <a:pt x="5680" y="692546"/>
                </a:lnTo>
                <a:lnTo>
                  <a:pt x="21148" y="715438"/>
                </a:lnTo>
                <a:lnTo>
                  <a:pt x="44041" y="730906"/>
                </a:lnTo>
                <a:lnTo>
                  <a:pt x="71996" y="736587"/>
                </a:lnTo>
                <a:lnTo>
                  <a:pt x="1185125" y="736587"/>
                </a:lnTo>
                <a:lnTo>
                  <a:pt x="1213080" y="730906"/>
                </a:lnTo>
                <a:lnTo>
                  <a:pt x="1235973" y="715438"/>
                </a:lnTo>
                <a:lnTo>
                  <a:pt x="1251441" y="692546"/>
                </a:lnTo>
                <a:lnTo>
                  <a:pt x="1257122" y="664590"/>
                </a:lnTo>
                <a:lnTo>
                  <a:pt x="1257122" y="71996"/>
                </a:lnTo>
                <a:lnTo>
                  <a:pt x="1251441" y="44041"/>
                </a:lnTo>
                <a:lnTo>
                  <a:pt x="1235973" y="21148"/>
                </a:lnTo>
                <a:lnTo>
                  <a:pt x="1213080" y="5680"/>
                </a:lnTo>
                <a:lnTo>
                  <a:pt x="11851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45770" y="5426255"/>
            <a:ext cx="99123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664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Segmentation  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marché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k object 16">
            <a:extLst>
              <a:ext uri="{FF2B5EF4-FFF2-40B4-BE49-F238E27FC236}">
                <a16:creationId xmlns:a16="http://schemas.microsoft.com/office/drawing/2014/main" id="{557C1DDB-4F8C-B240-B73E-ED0AF846AC00}"/>
              </a:ext>
            </a:extLst>
          </p:cNvPr>
          <p:cNvSpPr/>
          <p:nvPr/>
        </p:nvSpPr>
        <p:spPr>
          <a:xfrm>
            <a:off x="2317628" y="1607044"/>
            <a:ext cx="0" cy="220979"/>
          </a:xfrm>
          <a:custGeom>
            <a:avLst/>
            <a:gdLst/>
            <a:ahLst/>
            <a:cxnLst/>
            <a:rect l="l" t="t" r="r" b="b"/>
            <a:pathLst>
              <a:path h="220980">
                <a:moveTo>
                  <a:pt x="0" y="0"/>
                </a:moveTo>
                <a:lnTo>
                  <a:pt x="0" y="2207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17">
            <a:extLst>
              <a:ext uri="{FF2B5EF4-FFF2-40B4-BE49-F238E27FC236}">
                <a16:creationId xmlns:a16="http://schemas.microsoft.com/office/drawing/2014/main" id="{83D96E60-E126-4441-919E-A6F5F3339241}"/>
              </a:ext>
            </a:extLst>
          </p:cNvPr>
          <p:cNvSpPr/>
          <p:nvPr/>
        </p:nvSpPr>
        <p:spPr>
          <a:xfrm>
            <a:off x="2317628" y="1958302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4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2075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5293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4387" y="2387874"/>
            <a:ext cx="0" cy="1170305"/>
          </a:xfrm>
          <a:custGeom>
            <a:avLst/>
            <a:gdLst/>
            <a:ahLst/>
            <a:cxnLst/>
            <a:rect l="l" t="t" r="r" b="b"/>
            <a:pathLst>
              <a:path h="1170304">
                <a:moveTo>
                  <a:pt x="0" y="0"/>
                </a:moveTo>
                <a:lnTo>
                  <a:pt x="0" y="11698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42094" y="35568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194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166" y="319538"/>
            <a:ext cx="49530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principales</a:t>
            </a:r>
            <a:r>
              <a:rPr sz="1600" b="1" spc="-9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évolutions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marché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du travail</a:t>
            </a:r>
            <a:r>
              <a:rPr sz="1600" b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3194" y="441438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6166" y="4441884"/>
            <a:ext cx="32283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segmentation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marché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du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1609966" y="0"/>
                </a:move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4475" y="2548309"/>
            <a:ext cx="1556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croissante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est élevé plus  l’offre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importante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175" y="2515358"/>
            <a:ext cx="1685925" cy="511175"/>
          </a:xfrm>
          <a:custGeom>
            <a:avLst/>
            <a:gdLst/>
            <a:ahLst/>
            <a:cxnLst/>
            <a:rect l="l" t="t" r="r" b="b"/>
            <a:pathLst>
              <a:path w="1685925" h="511175">
                <a:moveTo>
                  <a:pt x="0" y="439013"/>
                </a:moveTo>
                <a:lnTo>
                  <a:pt x="5972" y="466968"/>
                </a:lnTo>
                <a:lnTo>
                  <a:pt x="22234" y="489861"/>
                </a:lnTo>
                <a:lnTo>
                  <a:pt x="46302" y="505329"/>
                </a:lnTo>
                <a:lnTo>
                  <a:pt x="75692" y="511009"/>
                </a:lnTo>
                <a:lnTo>
                  <a:pt x="1609966" y="511009"/>
                </a:lnTo>
                <a:lnTo>
                  <a:pt x="1639354" y="505329"/>
                </a:lnTo>
                <a:lnTo>
                  <a:pt x="1663417" y="489861"/>
                </a:lnTo>
                <a:lnTo>
                  <a:pt x="1679675" y="466968"/>
                </a:lnTo>
                <a:lnTo>
                  <a:pt x="1685645" y="439013"/>
                </a:lnTo>
                <a:lnTo>
                  <a:pt x="1685645" y="71996"/>
                </a:lnTo>
                <a:lnTo>
                  <a:pt x="1679675" y="44041"/>
                </a:lnTo>
                <a:lnTo>
                  <a:pt x="1663417" y="21148"/>
                </a:lnTo>
                <a:lnTo>
                  <a:pt x="1639354" y="5680"/>
                </a:lnTo>
                <a:lnTo>
                  <a:pt x="1609966" y="0"/>
                </a:lnTo>
                <a:lnTo>
                  <a:pt x="75692" y="0"/>
                </a:lnTo>
                <a:lnTo>
                  <a:pt x="46302" y="5680"/>
                </a:lnTo>
                <a:lnTo>
                  <a:pt x="22234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5431" y="1472398"/>
            <a:ext cx="3484879" cy="269875"/>
          </a:xfrm>
          <a:custGeom>
            <a:avLst/>
            <a:gdLst/>
            <a:ahLst/>
            <a:cxnLst/>
            <a:rect l="l" t="t" r="r" b="b"/>
            <a:pathLst>
              <a:path w="3484879" h="269875">
                <a:moveTo>
                  <a:pt x="3415690" y="0"/>
                </a:moveTo>
                <a:lnTo>
                  <a:pt x="68707" y="0"/>
                </a:lnTo>
                <a:lnTo>
                  <a:pt x="42026" y="5682"/>
                </a:lnTo>
                <a:lnTo>
                  <a:pt x="20180" y="21155"/>
                </a:lnTo>
                <a:lnTo>
                  <a:pt x="5420" y="44051"/>
                </a:lnTo>
                <a:lnTo>
                  <a:pt x="0" y="72008"/>
                </a:lnTo>
                <a:lnTo>
                  <a:pt x="0" y="197281"/>
                </a:lnTo>
                <a:lnTo>
                  <a:pt x="5420" y="225236"/>
                </a:lnTo>
                <a:lnTo>
                  <a:pt x="20180" y="248129"/>
                </a:lnTo>
                <a:lnTo>
                  <a:pt x="42026" y="263597"/>
                </a:lnTo>
                <a:lnTo>
                  <a:pt x="68707" y="269278"/>
                </a:lnTo>
                <a:lnTo>
                  <a:pt x="3415690" y="269278"/>
                </a:lnTo>
                <a:lnTo>
                  <a:pt x="3442370" y="263597"/>
                </a:lnTo>
                <a:lnTo>
                  <a:pt x="3464217" y="248129"/>
                </a:lnTo>
                <a:lnTo>
                  <a:pt x="3478976" y="225236"/>
                </a:lnTo>
                <a:lnTo>
                  <a:pt x="3484397" y="197281"/>
                </a:lnTo>
                <a:lnTo>
                  <a:pt x="3484397" y="72008"/>
                </a:lnTo>
                <a:lnTo>
                  <a:pt x="3478976" y="44051"/>
                </a:lnTo>
                <a:lnTo>
                  <a:pt x="3464217" y="21155"/>
                </a:lnTo>
                <a:lnTo>
                  <a:pt x="3442370" y="5682"/>
                </a:lnTo>
                <a:lnTo>
                  <a:pt x="341569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3175" y="2152718"/>
            <a:ext cx="1689100" cy="288290"/>
          </a:xfrm>
          <a:custGeom>
            <a:avLst/>
            <a:gdLst/>
            <a:ahLst/>
            <a:cxnLst/>
            <a:rect l="l" t="t" r="r" b="b"/>
            <a:pathLst>
              <a:path w="1689100" h="288289">
                <a:moveTo>
                  <a:pt x="1612988" y="0"/>
                </a:moveTo>
                <a:lnTo>
                  <a:pt x="75831" y="0"/>
                </a:lnTo>
                <a:lnTo>
                  <a:pt x="46387" y="5680"/>
                </a:lnTo>
                <a:lnTo>
                  <a:pt x="22275" y="21148"/>
                </a:lnTo>
                <a:lnTo>
                  <a:pt x="59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83" y="243956"/>
                </a:lnTo>
                <a:lnTo>
                  <a:pt x="22275" y="266849"/>
                </a:lnTo>
                <a:lnTo>
                  <a:pt x="46387" y="282317"/>
                </a:lnTo>
                <a:lnTo>
                  <a:pt x="75831" y="287997"/>
                </a:lnTo>
                <a:lnTo>
                  <a:pt x="1612988" y="287997"/>
                </a:lnTo>
                <a:lnTo>
                  <a:pt x="1642438" y="282317"/>
                </a:lnTo>
                <a:lnTo>
                  <a:pt x="1666549" y="266849"/>
                </a:lnTo>
                <a:lnTo>
                  <a:pt x="1682838" y="243956"/>
                </a:lnTo>
                <a:lnTo>
                  <a:pt x="1688820" y="216001"/>
                </a:lnTo>
                <a:lnTo>
                  <a:pt x="1688820" y="71996"/>
                </a:lnTo>
                <a:lnTo>
                  <a:pt x="1682838" y="44041"/>
                </a:lnTo>
                <a:lnTo>
                  <a:pt x="1666549" y="21148"/>
                </a:lnTo>
                <a:lnTo>
                  <a:pt x="1642438" y="5680"/>
                </a:lnTo>
                <a:lnTo>
                  <a:pt x="161298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0550" y="2203249"/>
            <a:ext cx="14706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offre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(ménages)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2113978" y="0"/>
                </a:move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52056" y="2548309"/>
            <a:ext cx="21215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75" indent="12382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Fonction décroissante du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prix.</a:t>
            </a:r>
            <a:endParaRPr sz="900">
              <a:latin typeface="Arial"/>
              <a:cs typeface="Arial"/>
            </a:endParaRPr>
          </a:p>
          <a:p>
            <a:pPr marL="12700" marR="5080" indent="92075">
              <a:lnSpc>
                <a:spcPct val="1000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prix du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est élevé,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moins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les entreprises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vont souhaiter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embaucher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9798" y="2515358"/>
            <a:ext cx="2190115" cy="511175"/>
          </a:xfrm>
          <a:custGeom>
            <a:avLst/>
            <a:gdLst/>
            <a:ahLst/>
            <a:cxnLst/>
            <a:rect l="l" t="t" r="r" b="b"/>
            <a:pathLst>
              <a:path w="2190115" h="511175">
                <a:moveTo>
                  <a:pt x="0" y="439013"/>
                </a:moveTo>
                <a:lnTo>
                  <a:pt x="5972" y="466968"/>
                </a:lnTo>
                <a:lnTo>
                  <a:pt x="22232" y="489861"/>
                </a:lnTo>
                <a:lnTo>
                  <a:pt x="46296" y="505329"/>
                </a:lnTo>
                <a:lnTo>
                  <a:pt x="75679" y="511009"/>
                </a:lnTo>
                <a:lnTo>
                  <a:pt x="2113978" y="511009"/>
                </a:lnTo>
                <a:lnTo>
                  <a:pt x="2143358" y="505329"/>
                </a:lnTo>
                <a:lnTo>
                  <a:pt x="2167418" y="489861"/>
                </a:lnTo>
                <a:lnTo>
                  <a:pt x="2183674" y="466968"/>
                </a:lnTo>
                <a:lnTo>
                  <a:pt x="2189645" y="439013"/>
                </a:lnTo>
                <a:lnTo>
                  <a:pt x="2189645" y="71996"/>
                </a:lnTo>
                <a:lnTo>
                  <a:pt x="2183674" y="44041"/>
                </a:lnTo>
                <a:lnTo>
                  <a:pt x="2167418" y="21148"/>
                </a:lnTo>
                <a:lnTo>
                  <a:pt x="2143358" y="5680"/>
                </a:lnTo>
                <a:lnTo>
                  <a:pt x="2113978" y="0"/>
                </a:lnTo>
                <a:lnTo>
                  <a:pt x="75679" y="0"/>
                </a:lnTo>
                <a:lnTo>
                  <a:pt x="46296" y="5680"/>
                </a:lnTo>
                <a:lnTo>
                  <a:pt x="22232" y="21148"/>
                </a:lnTo>
                <a:lnTo>
                  <a:pt x="5972" y="44041"/>
                </a:lnTo>
                <a:lnTo>
                  <a:pt x="0" y="71996"/>
                </a:lnTo>
                <a:lnTo>
                  <a:pt x="0" y="439013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3169" y="3122607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3169" y="3623841"/>
            <a:ext cx="4050029" cy="360045"/>
          </a:xfrm>
          <a:custGeom>
            <a:avLst/>
            <a:gdLst/>
            <a:ahLst/>
            <a:cxnLst/>
            <a:rect l="l" t="t" r="r" b="b"/>
            <a:pathLst>
              <a:path w="4050029" h="360045">
                <a:moveTo>
                  <a:pt x="3973156" y="0"/>
                </a:moveTo>
                <a:lnTo>
                  <a:pt x="76301" y="0"/>
                </a:lnTo>
                <a:lnTo>
                  <a:pt x="46671" y="5680"/>
                </a:lnTo>
                <a:lnTo>
                  <a:pt x="22410" y="21148"/>
                </a:lnTo>
                <a:lnTo>
                  <a:pt x="6019" y="44041"/>
                </a:lnTo>
                <a:lnTo>
                  <a:pt x="0" y="71996"/>
                </a:lnTo>
                <a:lnTo>
                  <a:pt x="0" y="287997"/>
                </a:lnTo>
                <a:lnTo>
                  <a:pt x="6019" y="315952"/>
                </a:lnTo>
                <a:lnTo>
                  <a:pt x="22410" y="338845"/>
                </a:lnTo>
                <a:lnTo>
                  <a:pt x="46671" y="354313"/>
                </a:lnTo>
                <a:lnTo>
                  <a:pt x="76301" y="359994"/>
                </a:lnTo>
                <a:lnTo>
                  <a:pt x="3973156" y="359994"/>
                </a:lnTo>
                <a:lnTo>
                  <a:pt x="4002781" y="354313"/>
                </a:lnTo>
                <a:lnTo>
                  <a:pt x="4027042" y="338845"/>
                </a:lnTo>
                <a:lnTo>
                  <a:pt x="4043437" y="315952"/>
                </a:lnTo>
                <a:lnTo>
                  <a:pt x="4049458" y="287997"/>
                </a:lnTo>
                <a:lnTo>
                  <a:pt x="4049458" y="71996"/>
                </a:lnTo>
                <a:lnTo>
                  <a:pt x="4043437" y="44041"/>
                </a:lnTo>
                <a:lnTo>
                  <a:pt x="4027042" y="21148"/>
                </a:lnTo>
                <a:lnTo>
                  <a:pt x="4002781" y="5680"/>
                </a:lnTo>
                <a:lnTo>
                  <a:pt x="397315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20327" y="3132934"/>
            <a:ext cx="3319779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Lorsque les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courbes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d’offre et de demande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rencontrent, 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F15B5B"/>
                </a:solidFill>
                <a:latin typeface="Arial"/>
                <a:cs typeface="Arial"/>
              </a:rPr>
              <a:t>d’équilibre est</a:t>
            </a:r>
            <a:r>
              <a:rPr sz="1000" spc="-20" dirty="0">
                <a:solidFill>
                  <a:srgbClr val="F15B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15B5B"/>
                </a:solidFill>
                <a:latin typeface="Arial"/>
                <a:cs typeface="Arial"/>
              </a:rPr>
              <a:t>fixé.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37490" marR="22987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l’État peut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fixer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minimum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supérieur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d’équilibre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SMIC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19798" y="2152718"/>
            <a:ext cx="2193290" cy="288290"/>
          </a:xfrm>
          <a:custGeom>
            <a:avLst/>
            <a:gdLst/>
            <a:ahLst/>
            <a:cxnLst/>
            <a:rect l="l" t="t" r="r" b="b"/>
            <a:pathLst>
              <a:path w="2193290" h="288289">
                <a:moveTo>
                  <a:pt x="2117039" y="0"/>
                </a:moveTo>
                <a:lnTo>
                  <a:pt x="75793" y="0"/>
                </a:lnTo>
                <a:lnTo>
                  <a:pt x="46361" y="5680"/>
                </a:lnTo>
                <a:lnTo>
                  <a:pt x="22261" y="21148"/>
                </a:lnTo>
                <a:lnTo>
                  <a:pt x="5979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979" y="243956"/>
                </a:lnTo>
                <a:lnTo>
                  <a:pt x="22261" y="266849"/>
                </a:lnTo>
                <a:lnTo>
                  <a:pt x="46361" y="282317"/>
                </a:lnTo>
                <a:lnTo>
                  <a:pt x="75793" y="287997"/>
                </a:lnTo>
                <a:lnTo>
                  <a:pt x="2117039" y="287997"/>
                </a:lnTo>
                <a:lnTo>
                  <a:pt x="2146464" y="282317"/>
                </a:lnTo>
                <a:lnTo>
                  <a:pt x="2170560" y="266849"/>
                </a:lnTo>
                <a:lnTo>
                  <a:pt x="2186840" y="243956"/>
                </a:lnTo>
                <a:lnTo>
                  <a:pt x="2192820" y="216001"/>
                </a:lnTo>
                <a:lnTo>
                  <a:pt x="2192820" y="71996"/>
                </a:lnTo>
                <a:lnTo>
                  <a:pt x="2186840" y="44041"/>
                </a:lnTo>
                <a:lnTo>
                  <a:pt x="2170560" y="21148"/>
                </a:lnTo>
                <a:lnTo>
                  <a:pt x="2146464" y="5680"/>
                </a:lnTo>
                <a:lnTo>
                  <a:pt x="21170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99895" y="1501457"/>
            <a:ext cx="1226820" cy="45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Marché du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  <a:spcBef>
                <a:spcPts val="81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Rencontre entre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01393" y="1617256"/>
            <a:ext cx="6229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est  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transformé  par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71800" y="2204712"/>
            <a:ext cx="21653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et	demande 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(entreprises)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57780" y="1521948"/>
            <a:ext cx="210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technologies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internationale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10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féminisation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188595" marR="241935" indent="-153035">
              <a:lnSpc>
                <a:spcPct val="100000"/>
              </a:lnSpc>
            </a:pPr>
            <a:r>
              <a:rPr sz="1000" dirty="0">
                <a:solidFill>
                  <a:srgbClr val="F5821F"/>
                </a:solidFill>
                <a:latin typeface="Zapf Dingbats"/>
                <a:cs typeface="Zapf Dingbats"/>
              </a:rPr>
              <a:t>➜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l’élévation du niveau de  qualifications de la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754605" y="1475577"/>
            <a:ext cx="2111375" cy="1038225"/>
          </a:xfrm>
          <a:custGeom>
            <a:avLst/>
            <a:gdLst/>
            <a:ahLst/>
            <a:cxnLst/>
            <a:rect l="l" t="t" r="r" b="b"/>
            <a:pathLst>
              <a:path w="2111375" h="103822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929652"/>
                </a:lnTo>
                <a:lnTo>
                  <a:pt x="1687" y="992090"/>
                </a:lnTo>
                <a:lnTo>
                  <a:pt x="13500" y="1024153"/>
                </a:lnTo>
                <a:lnTo>
                  <a:pt x="45562" y="1035965"/>
                </a:lnTo>
                <a:lnTo>
                  <a:pt x="108000" y="1037653"/>
                </a:lnTo>
                <a:lnTo>
                  <a:pt x="2003018" y="1037653"/>
                </a:lnTo>
                <a:lnTo>
                  <a:pt x="2065456" y="1035965"/>
                </a:lnTo>
                <a:lnTo>
                  <a:pt x="2097519" y="1024153"/>
                </a:lnTo>
                <a:lnTo>
                  <a:pt x="2109331" y="992090"/>
                </a:lnTo>
                <a:lnTo>
                  <a:pt x="2111019" y="929652"/>
                </a:lnTo>
                <a:lnTo>
                  <a:pt x="2111019" y="108000"/>
                </a:lnTo>
                <a:lnTo>
                  <a:pt x="2109331" y="45562"/>
                </a:lnTo>
                <a:lnTo>
                  <a:pt x="2097519" y="13500"/>
                </a:lnTo>
                <a:lnTo>
                  <a:pt x="2065456" y="1687"/>
                </a:lnTo>
                <a:lnTo>
                  <a:pt x="2003018" y="0"/>
                </a:lnTo>
                <a:lnTo>
                  <a:pt x="10800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6506" y="2008134"/>
            <a:ext cx="2108200" cy="78740"/>
          </a:xfrm>
          <a:custGeom>
            <a:avLst/>
            <a:gdLst/>
            <a:ahLst/>
            <a:cxnLst/>
            <a:rect l="l" t="t" r="r" b="b"/>
            <a:pathLst>
              <a:path w="2108200" h="78739">
                <a:moveTo>
                  <a:pt x="0" y="78511"/>
                </a:moveTo>
                <a:lnTo>
                  <a:pt x="0" y="0"/>
                </a:lnTo>
                <a:lnTo>
                  <a:pt x="2107882" y="0"/>
                </a:lnTo>
                <a:lnTo>
                  <a:pt x="2107882" y="785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34212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42094" y="20857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59824" y="1598753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>
                <a:moveTo>
                  <a:pt x="0" y="0"/>
                </a:moveTo>
                <a:lnTo>
                  <a:pt x="62552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84439" y="1536460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67755" y="4887429"/>
            <a:ext cx="109054" cy="1214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53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53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53" y="737514"/>
                </a:lnTo>
                <a:lnTo>
                  <a:pt x="2761348" y="415874"/>
                </a:lnTo>
                <a:lnTo>
                  <a:pt x="2266148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48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46657" y="4852850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1"/>
                </a:lnTo>
                <a:lnTo>
                  <a:pt x="21148" y="112590"/>
                </a:lnTo>
                <a:lnTo>
                  <a:pt x="5680" y="135486"/>
                </a:lnTo>
                <a:lnTo>
                  <a:pt x="0" y="163449"/>
                </a:lnTo>
                <a:lnTo>
                  <a:pt x="0" y="668286"/>
                </a:lnTo>
                <a:lnTo>
                  <a:pt x="5680" y="696249"/>
                </a:lnTo>
                <a:lnTo>
                  <a:pt x="21148" y="719145"/>
                </a:lnTo>
                <a:lnTo>
                  <a:pt x="44041" y="734614"/>
                </a:lnTo>
                <a:lnTo>
                  <a:pt x="71996" y="740295"/>
                </a:lnTo>
                <a:lnTo>
                  <a:pt x="2102421" y="740295"/>
                </a:lnTo>
                <a:lnTo>
                  <a:pt x="2108911" y="740295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74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43908" y="4944297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2009" y="0"/>
                </a:lnTo>
                <a:lnTo>
                  <a:pt x="44046" y="5680"/>
                </a:lnTo>
                <a:lnTo>
                  <a:pt x="21150" y="21148"/>
                </a:lnTo>
                <a:lnTo>
                  <a:pt x="5681" y="44041"/>
                </a:lnTo>
                <a:lnTo>
                  <a:pt x="0" y="71996"/>
                </a:lnTo>
                <a:lnTo>
                  <a:pt x="0" y="576846"/>
                </a:lnTo>
                <a:lnTo>
                  <a:pt x="5681" y="604801"/>
                </a:lnTo>
                <a:lnTo>
                  <a:pt x="21150" y="627694"/>
                </a:lnTo>
                <a:lnTo>
                  <a:pt x="44046" y="643162"/>
                </a:lnTo>
                <a:lnTo>
                  <a:pt x="72009" y="648842"/>
                </a:lnTo>
                <a:lnTo>
                  <a:pt x="1330756" y="648842"/>
                </a:lnTo>
                <a:lnTo>
                  <a:pt x="1358711" y="643162"/>
                </a:lnTo>
                <a:lnTo>
                  <a:pt x="1381604" y="627694"/>
                </a:lnTo>
                <a:lnTo>
                  <a:pt x="1397072" y="604801"/>
                </a:lnTo>
                <a:lnTo>
                  <a:pt x="1402753" y="576846"/>
                </a:lnTo>
                <a:lnTo>
                  <a:pt x="1402753" y="71996"/>
                </a:lnTo>
                <a:lnTo>
                  <a:pt x="1397072" y="44041"/>
                </a:lnTo>
                <a:lnTo>
                  <a:pt x="1381604" y="21148"/>
                </a:lnTo>
                <a:lnTo>
                  <a:pt x="1358711" y="5680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422956" y="5099048"/>
            <a:ext cx="1035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primaire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43909" y="5849853"/>
            <a:ext cx="1403350" cy="648970"/>
          </a:xfrm>
          <a:custGeom>
            <a:avLst/>
            <a:gdLst/>
            <a:ahLst/>
            <a:cxnLst/>
            <a:rect l="l" t="t" r="r" b="b"/>
            <a:pathLst>
              <a:path w="1403350" h="648970">
                <a:moveTo>
                  <a:pt x="1330756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576859"/>
                </a:lnTo>
                <a:lnTo>
                  <a:pt x="5680" y="604814"/>
                </a:lnTo>
                <a:lnTo>
                  <a:pt x="21148" y="627707"/>
                </a:lnTo>
                <a:lnTo>
                  <a:pt x="44041" y="643174"/>
                </a:lnTo>
                <a:lnTo>
                  <a:pt x="71996" y="648855"/>
                </a:lnTo>
                <a:lnTo>
                  <a:pt x="1330756" y="648855"/>
                </a:lnTo>
                <a:lnTo>
                  <a:pt x="1358711" y="643174"/>
                </a:lnTo>
                <a:lnTo>
                  <a:pt x="1381604" y="627707"/>
                </a:lnTo>
                <a:lnTo>
                  <a:pt x="1397072" y="604814"/>
                </a:lnTo>
                <a:lnTo>
                  <a:pt x="1402753" y="576859"/>
                </a:lnTo>
                <a:lnTo>
                  <a:pt x="1402753" y="72009"/>
                </a:lnTo>
                <a:lnTo>
                  <a:pt x="1397072" y="44046"/>
                </a:lnTo>
                <a:lnTo>
                  <a:pt x="1381604" y="21150"/>
                </a:lnTo>
                <a:lnTo>
                  <a:pt x="1358711" y="5681"/>
                </a:lnTo>
                <a:lnTo>
                  <a:pt x="13307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341660" y="6004613"/>
            <a:ext cx="11976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secondaire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590810" y="5851690"/>
            <a:ext cx="55854" cy="6451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67755" y="5795734"/>
            <a:ext cx="109054" cy="7589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266148" y="737514"/>
                </a:moveTo>
                <a:lnTo>
                  <a:pt x="2121090" y="737514"/>
                </a:lnTo>
                <a:lnTo>
                  <a:pt x="2121090" y="831735"/>
                </a:lnTo>
                <a:lnTo>
                  <a:pt x="2266148" y="737514"/>
                </a:lnTo>
                <a:close/>
              </a:path>
              <a:path w="2761615" h="831850">
                <a:moveTo>
                  <a:pt x="2108911" y="91440"/>
                </a:move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266148" y="737514"/>
                </a:lnTo>
                <a:lnTo>
                  <a:pt x="2761348" y="415861"/>
                </a:lnTo>
                <a:lnTo>
                  <a:pt x="2266153" y="94221"/>
                </a:ln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close/>
              </a:path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266153" y="94221"/>
                </a:lnTo>
                <a:lnTo>
                  <a:pt x="2121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46657" y="5758419"/>
            <a:ext cx="2761615" cy="831850"/>
          </a:xfrm>
          <a:custGeom>
            <a:avLst/>
            <a:gdLst/>
            <a:ahLst/>
            <a:cxnLst/>
            <a:rect l="l" t="t" r="r" b="b"/>
            <a:pathLst>
              <a:path w="2761615" h="831850">
                <a:moveTo>
                  <a:pt x="2121090" y="0"/>
                </a:moveTo>
                <a:lnTo>
                  <a:pt x="2121090" y="94221"/>
                </a:lnTo>
                <a:lnTo>
                  <a:pt x="2115096" y="92595"/>
                </a:lnTo>
                <a:lnTo>
                  <a:pt x="2108911" y="91440"/>
                </a:lnTo>
                <a:lnTo>
                  <a:pt x="2102421" y="91440"/>
                </a:lnTo>
                <a:lnTo>
                  <a:pt x="71996" y="91440"/>
                </a:lnTo>
                <a:lnTo>
                  <a:pt x="44041" y="97120"/>
                </a:lnTo>
                <a:lnTo>
                  <a:pt x="21148" y="112588"/>
                </a:lnTo>
                <a:lnTo>
                  <a:pt x="5680" y="135481"/>
                </a:lnTo>
                <a:lnTo>
                  <a:pt x="0" y="163436"/>
                </a:lnTo>
                <a:lnTo>
                  <a:pt x="0" y="668299"/>
                </a:lnTo>
                <a:lnTo>
                  <a:pt x="5680" y="696252"/>
                </a:lnTo>
                <a:lnTo>
                  <a:pt x="21148" y="719140"/>
                </a:lnTo>
                <a:lnTo>
                  <a:pt x="44041" y="734604"/>
                </a:lnTo>
                <a:lnTo>
                  <a:pt x="71996" y="740283"/>
                </a:lnTo>
                <a:lnTo>
                  <a:pt x="2102421" y="740283"/>
                </a:lnTo>
                <a:lnTo>
                  <a:pt x="2108911" y="740283"/>
                </a:lnTo>
                <a:lnTo>
                  <a:pt x="2115096" y="739140"/>
                </a:lnTo>
                <a:lnTo>
                  <a:pt x="2121090" y="737514"/>
                </a:lnTo>
                <a:lnTo>
                  <a:pt x="2121090" y="831735"/>
                </a:lnTo>
                <a:lnTo>
                  <a:pt x="2761348" y="415861"/>
                </a:lnTo>
                <a:lnTo>
                  <a:pt x="2121090" y="0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680554" y="4942051"/>
            <a:ext cx="1826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hauts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l’emploi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possibilités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promotions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680554" y="5859459"/>
            <a:ext cx="1699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salaires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emplois peu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qualifiés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 promotions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inexistantes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551211" y="4986642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551211" y="5904049"/>
            <a:ext cx="179705" cy="552450"/>
          </a:xfrm>
          <a:custGeom>
            <a:avLst/>
            <a:gdLst/>
            <a:ahLst/>
            <a:cxnLst/>
            <a:rect l="l" t="t" r="r" b="b"/>
            <a:pathLst>
              <a:path w="179704" h="552450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188328"/>
                </a:lnTo>
                <a:lnTo>
                  <a:pt x="96785" y="223362"/>
                </a:lnTo>
                <a:lnTo>
                  <a:pt x="116073" y="251971"/>
                </a:lnTo>
                <a:lnTo>
                  <a:pt x="144678" y="271260"/>
                </a:lnTo>
                <a:lnTo>
                  <a:pt x="179705" y="278333"/>
                </a:lnTo>
                <a:lnTo>
                  <a:pt x="179705" y="277482"/>
                </a:lnTo>
                <a:lnTo>
                  <a:pt x="144678" y="284555"/>
                </a:lnTo>
                <a:lnTo>
                  <a:pt x="116073" y="303842"/>
                </a:lnTo>
                <a:lnTo>
                  <a:pt x="96785" y="332448"/>
                </a:lnTo>
                <a:lnTo>
                  <a:pt x="89712" y="367474"/>
                </a:lnTo>
                <a:lnTo>
                  <a:pt x="90004" y="462305"/>
                </a:lnTo>
                <a:lnTo>
                  <a:pt x="82931" y="497339"/>
                </a:lnTo>
                <a:lnTo>
                  <a:pt x="63642" y="525948"/>
                </a:lnTo>
                <a:lnTo>
                  <a:pt x="35033" y="545237"/>
                </a:lnTo>
                <a:lnTo>
                  <a:pt x="0" y="55231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755049" y="5178728"/>
            <a:ext cx="46418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Insiders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55049" y="6096136"/>
            <a:ext cx="559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i="1" dirty="0">
                <a:solidFill>
                  <a:srgbClr val="231F20"/>
                </a:solidFill>
                <a:latin typeface="Arial-BoldItalicMT"/>
                <a:cs typeface="Arial-BoldItalicMT"/>
              </a:rPr>
              <a:t>Outsiders</a:t>
            </a:r>
            <a:endParaRPr sz="900">
              <a:latin typeface="Arial-BoldItalicMT"/>
              <a:cs typeface="Arial-BoldItalicMT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800000" y="5317287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436016"/>
                </a:moveTo>
                <a:lnTo>
                  <a:pt x="4022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55873" y="5268718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211" y="0"/>
                </a:moveTo>
                <a:lnTo>
                  <a:pt x="0" y="6997"/>
                </a:lnTo>
                <a:lnTo>
                  <a:pt x="91566" y="91478"/>
                </a:lnTo>
                <a:lnTo>
                  <a:pt x="91211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00000" y="5694738"/>
            <a:ext cx="402590" cy="436245"/>
          </a:xfrm>
          <a:custGeom>
            <a:avLst/>
            <a:gdLst/>
            <a:ahLst/>
            <a:cxnLst/>
            <a:rect l="l" t="t" r="r" b="b"/>
            <a:pathLst>
              <a:path w="402589" h="436245">
                <a:moveTo>
                  <a:pt x="0" y="0"/>
                </a:moveTo>
                <a:lnTo>
                  <a:pt x="402272" y="43601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55873" y="6087845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1566" y="0"/>
                </a:moveTo>
                <a:lnTo>
                  <a:pt x="0" y="84480"/>
                </a:lnTo>
                <a:lnTo>
                  <a:pt x="91211" y="91478"/>
                </a:lnTo>
                <a:lnTo>
                  <a:pt x="9156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4748" y="5338805"/>
            <a:ext cx="1257300" cy="736600"/>
          </a:xfrm>
          <a:custGeom>
            <a:avLst/>
            <a:gdLst/>
            <a:ahLst/>
            <a:cxnLst/>
            <a:rect l="l" t="t" r="r" b="b"/>
            <a:pathLst>
              <a:path w="1257300" h="736600">
                <a:moveTo>
                  <a:pt x="118512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664590"/>
                </a:lnTo>
                <a:lnTo>
                  <a:pt x="5680" y="692546"/>
                </a:lnTo>
                <a:lnTo>
                  <a:pt x="21148" y="715438"/>
                </a:lnTo>
                <a:lnTo>
                  <a:pt x="44041" y="730906"/>
                </a:lnTo>
                <a:lnTo>
                  <a:pt x="71996" y="736587"/>
                </a:lnTo>
                <a:lnTo>
                  <a:pt x="1185125" y="736587"/>
                </a:lnTo>
                <a:lnTo>
                  <a:pt x="1213080" y="730906"/>
                </a:lnTo>
                <a:lnTo>
                  <a:pt x="1235973" y="715438"/>
                </a:lnTo>
                <a:lnTo>
                  <a:pt x="1251441" y="692546"/>
                </a:lnTo>
                <a:lnTo>
                  <a:pt x="1257122" y="664590"/>
                </a:lnTo>
                <a:lnTo>
                  <a:pt x="1257122" y="71996"/>
                </a:lnTo>
                <a:lnTo>
                  <a:pt x="1251441" y="44041"/>
                </a:lnTo>
                <a:lnTo>
                  <a:pt x="1235973" y="21148"/>
                </a:lnTo>
                <a:lnTo>
                  <a:pt x="1213080" y="5680"/>
                </a:lnTo>
                <a:lnTo>
                  <a:pt x="118512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745770" y="5426255"/>
            <a:ext cx="99123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0" marR="5080" indent="-113664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Segmentation  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marché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2530</Words>
  <Application>Microsoft Macintosh PowerPoint</Application>
  <PresentationFormat>Personnalisé</PresentationFormat>
  <Paragraphs>463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Arial-BoldItalicMT</vt:lpstr>
      <vt:lpstr>Calibri</vt:lpstr>
      <vt:lpstr>Times New Roman</vt:lpstr>
      <vt:lpstr>Zapf Dingbats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3</cp:revision>
  <dcterms:created xsi:type="dcterms:W3CDTF">2019-07-20T13:14:42Z</dcterms:created>
  <dcterms:modified xsi:type="dcterms:W3CDTF">2019-07-20T13:21:43Z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2019-07-20T00:00:00Z</vt:filetime>
  </property>
</Properties>
</file>