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7" r:id="rId19"/>
    <p:sldId id="278" r:id="rId20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4"/>
    <p:restoredTop sz="94708"/>
  </p:normalViewPr>
  <p:slideViewPr>
    <p:cSldViewPr>
      <p:cViewPr>
        <p:scale>
          <a:sx n="200" d="100"/>
          <a:sy n="200" d="100"/>
        </p:scale>
        <p:origin x="80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046F84B-1B40-3E41-AFD6-E0F2FE32E9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2974" y="320400"/>
            <a:ext cx="556895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68961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8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A34A16E3-59F5-2644-B179-2E08909547FB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2">
            <a:extLst>
              <a:ext uri="{FF2B5EF4-FFF2-40B4-BE49-F238E27FC236}">
                <a16:creationId xmlns:a16="http://schemas.microsoft.com/office/drawing/2014/main" id="{9B4F3ED7-AE25-F54F-B23A-30A247A99AEC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55" name="object 53">
            <a:extLst>
              <a:ext uri="{FF2B5EF4-FFF2-40B4-BE49-F238E27FC236}">
                <a16:creationId xmlns:a16="http://schemas.microsoft.com/office/drawing/2014/main" id="{894B191E-4929-644D-B5A1-0320B229D931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6" name="object 44">
            <a:extLst>
              <a:ext uri="{FF2B5EF4-FFF2-40B4-BE49-F238E27FC236}">
                <a16:creationId xmlns:a16="http://schemas.microsoft.com/office/drawing/2014/main" id="{D98A7A59-2985-8C46-A5E1-DFA9AC2123B9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60549" y="566481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0061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30772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08269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92372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22974" y="5117301"/>
            <a:ext cx="6200775" cy="147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  <a:p>
            <a:pPr marL="661670" marR="3779520" indent="2540" algn="ctr">
              <a:lnSpc>
                <a:spcPts val="3070"/>
              </a:lnSpc>
              <a:spcBef>
                <a:spcPts val="85"/>
              </a:spcBef>
            </a:pPr>
            <a:r>
              <a:rPr sz="1000" spc="-5" dirty="0">
                <a:latin typeface="Arial"/>
                <a:cs typeface="Arial"/>
              </a:rPr>
              <a:t>Les places de </a:t>
            </a:r>
            <a:r>
              <a:rPr sz="1000" dirty="0">
                <a:latin typeface="Arial"/>
                <a:cs typeface="Arial"/>
              </a:rPr>
              <a:t>marché  Plateforme sur Internet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marR="3118485" algn="ctr">
              <a:lnSpc>
                <a:spcPts val="79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51">
            <a:extLst>
              <a:ext uri="{FF2B5EF4-FFF2-40B4-BE49-F238E27FC236}">
                <a16:creationId xmlns:a16="http://schemas.microsoft.com/office/drawing/2014/main" id="{3D1BBB48-B92E-244C-AFE6-2604D49A52E4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52">
            <a:extLst>
              <a:ext uri="{FF2B5EF4-FFF2-40B4-BE49-F238E27FC236}">
                <a16:creationId xmlns:a16="http://schemas.microsoft.com/office/drawing/2014/main" id="{6E7B52C3-B69C-9F4C-9BDE-A5A49144285F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71" name="object 53">
            <a:extLst>
              <a:ext uri="{FF2B5EF4-FFF2-40B4-BE49-F238E27FC236}">
                <a16:creationId xmlns:a16="http://schemas.microsoft.com/office/drawing/2014/main" id="{5C470968-92DA-9444-B80C-8148CA66F7E4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44">
            <a:extLst>
              <a:ext uri="{FF2B5EF4-FFF2-40B4-BE49-F238E27FC236}">
                <a16:creationId xmlns:a16="http://schemas.microsoft.com/office/drawing/2014/main" id="{76446875-29E7-BE44-A28C-DF95F3758D7A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60549" y="5664814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0061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30772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08269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92372" y="658973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44524" y="5964652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34102" y="5889659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328173" y="5871182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Les places de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51">
            <a:extLst>
              <a:ext uri="{FF2B5EF4-FFF2-40B4-BE49-F238E27FC236}">
                <a16:creationId xmlns:a16="http://schemas.microsoft.com/office/drawing/2014/main" id="{BF26C7B9-11C2-A941-B1D9-0758656973DF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2">
            <a:extLst>
              <a:ext uri="{FF2B5EF4-FFF2-40B4-BE49-F238E27FC236}">
                <a16:creationId xmlns:a16="http://schemas.microsoft.com/office/drawing/2014/main" id="{CC351075-4624-E449-8726-A748E4A3D095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76" name="object 53">
            <a:extLst>
              <a:ext uri="{FF2B5EF4-FFF2-40B4-BE49-F238E27FC236}">
                <a16:creationId xmlns:a16="http://schemas.microsoft.com/office/drawing/2014/main" id="{5B144C69-4B4F-FF49-88E3-03C8959625A8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7" name="object 44">
            <a:extLst>
              <a:ext uri="{FF2B5EF4-FFF2-40B4-BE49-F238E27FC236}">
                <a16:creationId xmlns:a16="http://schemas.microsoft.com/office/drawing/2014/main" id="{924EF3AC-FD38-0C46-A65B-513EECA291C0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51">
            <a:extLst>
              <a:ext uri="{FF2B5EF4-FFF2-40B4-BE49-F238E27FC236}">
                <a16:creationId xmlns:a16="http://schemas.microsoft.com/office/drawing/2014/main" id="{E2DAFAD1-5738-DC43-9BA0-060465255147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2">
            <a:extLst>
              <a:ext uri="{FF2B5EF4-FFF2-40B4-BE49-F238E27FC236}">
                <a16:creationId xmlns:a16="http://schemas.microsoft.com/office/drawing/2014/main" id="{EB0B4D4F-5CF1-FE48-A99A-B18E4079220E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83" name="object 53">
            <a:extLst>
              <a:ext uri="{FF2B5EF4-FFF2-40B4-BE49-F238E27FC236}">
                <a16:creationId xmlns:a16="http://schemas.microsoft.com/office/drawing/2014/main" id="{CF51C204-DAFF-CD4D-8A20-630F17C2886B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4" name="object 44">
            <a:extLst>
              <a:ext uri="{FF2B5EF4-FFF2-40B4-BE49-F238E27FC236}">
                <a16:creationId xmlns:a16="http://schemas.microsoft.com/office/drawing/2014/main" id="{D8CEE0F3-7B28-494D-8B75-6C325EDDB8B9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003" y="739597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2974" y="7423474"/>
            <a:ext cx="590169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impacts du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décisions de l’entreprise</a:t>
            </a:r>
            <a:r>
              <a:rPr sz="1300" b="1" spc="-9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51">
            <a:extLst>
              <a:ext uri="{FF2B5EF4-FFF2-40B4-BE49-F238E27FC236}">
                <a16:creationId xmlns:a16="http://schemas.microsoft.com/office/drawing/2014/main" id="{50E044A9-36D8-0743-856A-7CA5B517E37A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52">
            <a:extLst>
              <a:ext uri="{FF2B5EF4-FFF2-40B4-BE49-F238E27FC236}">
                <a16:creationId xmlns:a16="http://schemas.microsoft.com/office/drawing/2014/main" id="{2C60174E-E394-AC4F-98D0-F3BE30993AF7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85" name="object 53">
            <a:extLst>
              <a:ext uri="{FF2B5EF4-FFF2-40B4-BE49-F238E27FC236}">
                <a16:creationId xmlns:a16="http://schemas.microsoft.com/office/drawing/2014/main" id="{D603D0A9-FD43-1146-A2DC-15940D5787FD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6" name="object 44">
            <a:extLst>
              <a:ext uri="{FF2B5EF4-FFF2-40B4-BE49-F238E27FC236}">
                <a16:creationId xmlns:a16="http://schemas.microsoft.com/office/drawing/2014/main" id="{BB144F96-037E-1F48-91E0-34A8925EA139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003" y="739597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75741" y="773937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22974" y="7423474"/>
            <a:ext cx="5901690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impacts du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décisions de l’entreprise</a:t>
            </a:r>
            <a:r>
              <a:rPr sz="1300" b="1" spc="-9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814069">
              <a:lnSpc>
                <a:spcPct val="100000"/>
              </a:lnSpc>
              <a:spcBef>
                <a:spcPts val="11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conséquences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numérique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sur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décisions de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4" name="object 51">
            <a:extLst>
              <a:ext uri="{FF2B5EF4-FFF2-40B4-BE49-F238E27FC236}">
                <a16:creationId xmlns:a16="http://schemas.microsoft.com/office/drawing/2014/main" id="{C72BEBEF-04E9-F044-A95D-FB0BCF4A1C46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52">
            <a:extLst>
              <a:ext uri="{FF2B5EF4-FFF2-40B4-BE49-F238E27FC236}">
                <a16:creationId xmlns:a16="http://schemas.microsoft.com/office/drawing/2014/main" id="{960F92FF-54DD-D946-AEBD-4F0622A07794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86" name="object 53">
            <a:extLst>
              <a:ext uri="{FF2B5EF4-FFF2-40B4-BE49-F238E27FC236}">
                <a16:creationId xmlns:a16="http://schemas.microsoft.com/office/drawing/2014/main" id="{13723BC9-6E10-3043-937A-AA20ECA45195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7" name="object 44">
            <a:extLst>
              <a:ext uri="{FF2B5EF4-FFF2-40B4-BE49-F238E27FC236}">
                <a16:creationId xmlns:a16="http://schemas.microsoft.com/office/drawing/2014/main" id="{7E683D1A-32CB-F648-B512-0BEB39B0972F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2F097AE-A55A-284A-B1F4-56EAD826298A}"/>
              </a:ext>
            </a:extLst>
          </p:cNvPr>
          <p:cNvSpPr/>
          <p:nvPr/>
        </p:nvSpPr>
        <p:spPr>
          <a:xfrm>
            <a:off x="761519" y="7976666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799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2DC29B3-68B6-C744-9891-116A36D96822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0A38CBE-3925-2C4A-8D09-CCC811C32756}"/>
              </a:ext>
            </a:extLst>
          </p:cNvPr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6CF29E8-9E63-F447-86AB-4E638F19FA63}"/>
              </a:ext>
            </a:extLst>
          </p:cNvPr>
          <p:cNvSpPr/>
          <p:nvPr/>
        </p:nvSpPr>
        <p:spPr>
          <a:xfrm>
            <a:off x="360003" y="739597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9DE5D40-F08D-7740-8FA1-94A2580D1D46}"/>
              </a:ext>
            </a:extLst>
          </p:cNvPr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DD2C10D-A894-114C-93BB-B9D82E2D8493}"/>
              </a:ext>
            </a:extLst>
          </p:cNvPr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23D9FEE-32EC-6144-9B75-B66E859E0BB0}"/>
              </a:ext>
            </a:extLst>
          </p:cNvPr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0EDE2557-AA3C-FA4E-B652-9DF1C30A4215}"/>
              </a:ext>
            </a:extLst>
          </p:cNvPr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AAE59AA-23AE-C549-9D69-A9F39BAEF4C1}"/>
              </a:ext>
            </a:extLst>
          </p:cNvPr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84F7F41D-9AD3-6C43-BB4D-742AC588A20D}"/>
              </a:ext>
            </a:extLst>
          </p:cNvPr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EA278754-DF67-B74D-8ADA-865197D3362B}"/>
              </a:ext>
            </a:extLst>
          </p:cNvPr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8367C9C8-1534-F74E-A51A-99C094402718}"/>
              </a:ext>
            </a:extLst>
          </p:cNvPr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D823E1D-16FA-5746-90BD-570F9E750492}"/>
              </a:ext>
            </a:extLst>
          </p:cNvPr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1F0E6C75-86FC-8542-8AE4-CF0DC10D4270}"/>
              </a:ext>
            </a:extLst>
          </p:cNvPr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209E7D33-4648-CF49-AAEA-FCF44BCDE51C}"/>
              </a:ext>
            </a:extLst>
          </p:cNvPr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2C74A6B-05DA-4B4E-B980-F5408AEC9423}"/>
              </a:ext>
            </a:extLst>
          </p:cNvPr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2FFC9A52-06E5-B245-BDD7-C06BB2FEB8B6}"/>
              </a:ext>
            </a:extLst>
          </p:cNvPr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48148895-C53A-8340-9ED8-33B77FEC563E}"/>
              </a:ext>
            </a:extLst>
          </p:cNvPr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85D210D6-F886-BB48-A8EC-D3A7CFAD72B1}"/>
              </a:ext>
            </a:extLst>
          </p:cNvPr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2801201E-E358-6746-8F58-9E2A07C02461}"/>
              </a:ext>
            </a:extLst>
          </p:cNvPr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F9BA108-85B2-D344-9226-414A9DFB58F7}"/>
              </a:ext>
            </a:extLst>
          </p:cNvPr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7F2FC26-D243-3045-8E71-AFA4849F1BC4}"/>
              </a:ext>
            </a:extLst>
          </p:cNvPr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C6D5D39-AC4F-8A4D-9860-4F1F171CA76A}"/>
              </a:ext>
            </a:extLst>
          </p:cNvPr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6297D025-5488-894C-A3D8-43AD18D4418B}"/>
              </a:ext>
            </a:extLst>
          </p:cNvPr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1703B49E-8782-204C-9C57-75ADD4DF21F5}"/>
              </a:ext>
            </a:extLst>
          </p:cNvPr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CBD407FB-F406-9E43-80CC-85DBD00CB5A9}"/>
              </a:ext>
            </a:extLst>
          </p:cNvPr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99A761D6-1739-4B4B-9CB5-CA24B5C06CD6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8EBFEC0-658A-CC45-8668-EB9674B69E23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6BF9B97F-DCE1-D24C-BDC3-AB12031F72BC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F85FBBE8-8184-F647-916B-2CCFA110F048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69C0314A-C154-8C4D-904E-1DC77E5D6C25}"/>
              </a:ext>
            </a:extLst>
          </p:cNvPr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E5A3D5F2-0186-7D4E-8D3A-733972E3B203}"/>
              </a:ext>
            </a:extLst>
          </p:cNvPr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14048B34-7B4C-8A4D-A23C-D0CD9C6B26AD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653CFC93-C217-4547-9FB9-525374EDFF37}"/>
              </a:ext>
            </a:extLst>
          </p:cNvPr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65C44CD4-0F33-964E-8557-1B6A97767B0C}"/>
              </a:ext>
            </a:extLst>
          </p:cNvPr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6F0B5AA0-2C7A-134A-8BCE-30CA10DB57CB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532AE00B-2ED9-E24C-93AF-35BB3F5CB154}"/>
              </a:ext>
            </a:extLst>
          </p:cNvPr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95731ACB-D178-F640-B315-8CC42C81F11E}"/>
              </a:ext>
            </a:extLst>
          </p:cNvPr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DA87DA7B-DEEB-C249-BDE2-C57F43D48376}"/>
              </a:ext>
            </a:extLst>
          </p:cNvPr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AA79C04E-5969-1341-A2B9-551C623E14F7}"/>
              </a:ext>
            </a:extLst>
          </p:cNvPr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98A00192-E155-AD4D-B7C8-7DA1695A6990}"/>
              </a:ext>
            </a:extLst>
          </p:cNvPr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7BB875D1-40F5-A046-B3BC-B974990FCDF4}"/>
              </a:ext>
            </a:extLst>
          </p:cNvPr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A875BB01-7CCC-C040-879A-38FA527081AC}"/>
              </a:ext>
            </a:extLst>
          </p:cNvPr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D89CC5C5-955A-AE43-A078-A79FADB82763}"/>
              </a:ext>
            </a:extLst>
          </p:cNvPr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C174328B-DF96-8B41-B8D8-97C38AFF39A4}"/>
              </a:ext>
            </a:extLst>
          </p:cNvPr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973B2542-8FC4-1846-B4C6-D918AB1DB925}"/>
              </a:ext>
            </a:extLst>
          </p:cNvPr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A7EDE249-70DF-7049-B9F8-22F6D1091F45}"/>
              </a:ext>
            </a:extLst>
          </p:cNvPr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7E3D470E-2EC8-EB47-9CF1-AA9376041571}"/>
              </a:ext>
            </a:extLst>
          </p:cNvPr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42762AE0-6E6A-CA42-92F3-669B1CB20226}"/>
              </a:ext>
            </a:extLst>
          </p:cNvPr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4B599117-D20C-5944-A1DB-7D5CA9C3071F}"/>
              </a:ext>
            </a:extLst>
          </p:cNvPr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2C898846-E54F-AB4E-8464-2DA1EC32BB08}"/>
              </a:ext>
            </a:extLst>
          </p:cNvPr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95DD7F52-79A2-3846-ADBA-B8BE1D81F0DD}"/>
              </a:ext>
            </a:extLst>
          </p:cNvPr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77557117-D652-804B-865C-66E92B816611}"/>
              </a:ext>
            </a:extLst>
          </p:cNvPr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D20FDAFA-F8A3-ED49-BB0B-D4331EB7BB07}"/>
              </a:ext>
            </a:extLst>
          </p:cNvPr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9F0CD24F-E51C-AB45-8812-CE517D20E098}"/>
              </a:ext>
            </a:extLst>
          </p:cNvPr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2B055ABF-5AB0-DE48-9302-01F0868FB194}"/>
              </a:ext>
            </a:extLst>
          </p:cNvPr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1418D8E2-39D4-D442-A3F0-CA3DEEBE0C2F}"/>
              </a:ext>
            </a:extLst>
          </p:cNvPr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15C721AA-D90A-1148-8516-7CE9520DB8CD}"/>
              </a:ext>
            </a:extLst>
          </p:cNvPr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4C0371EC-1570-6746-AF41-3295C5292C73}"/>
              </a:ext>
            </a:extLst>
          </p:cNvPr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F6873A93-88CA-2247-945E-CC478F01DBB7}"/>
              </a:ext>
            </a:extLst>
          </p:cNvPr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B41E9AFC-63C6-B14E-A7D7-988962046A02}"/>
              </a:ext>
            </a:extLst>
          </p:cNvPr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A00F606D-77F5-2149-8F48-05E897E92FB1}"/>
              </a:ext>
            </a:extLst>
          </p:cNvPr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51E85F7B-506A-FA46-A78B-30E961062B69}"/>
              </a:ext>
            </a:extLst>
          </p:cNvPr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5DBD7936-6B32-8142-98D0-68B4C04F4561}"/>
              </a:ext>
            </a:extLst>
          </p:cNvPr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266CB3D9-D184-0049-9997-13981B93E339}"/>
              </a:ext>
            </a:extLst>
          </p:cNvPr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72BFFD52-4E1D-0D4E-A905-92F67D8C438E}"/>
              </a:ext>
            </a:extLst>
          </p:cNvPr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7FC114F3-C816-D24A-B195-D3E682FB7E08}"/>
              </a:ext>
            </a:extLst>
          </p:cNvPr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1E544ADD-49E8-ED46-8A2E-04EEE3B59A74}"/>
              </a:ext>
            </a:extLst>
          </p:cNvPr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2C4856D5-8547-C744-96C7-C2BC22E41D50}"/>
              </a:ext>
            </a:extLst>
          </p:cNvPr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E053F063-8F92-BF4E-96BB-C85129D848C1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0F499801-4450-144D-95B2-17FD818933AF}"/>
              </a:ext>
            </a:extLst>
          </p:cNvPr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FFAD4694-AB8E-2747-9EA3-DF799D79CE45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64A7155A-F0C8-C64C-BDCF-BA63452D4E3D}"/>
              </a:ext>
            </a:extLst>
          </p:cNvPr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1AE56EE5-97E1-D14D-920A-AB1AA3066789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6A60F1B3-6631-0142-93F3-813F1735D9A2}"/>
              </a:ext>
            </a:extLst>
          </p:cNvPr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D71D6A4F-5D1F-1448-8723-3EBB33C1E177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35E943A2-1705-4240-B80F-2DD8D9055FBC}"/>
              </a:ext>
            </a:extLst>
          </p:cNvPr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D248B710-EAAE-B345-A93D-C03695C5F4E6}"/>
              </a:ext>
            </a:extLst>
          </p:cNvPr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B3D55DF8-42E4-234C-B136-5EBBC49B5825}"/>
              </a:ext>
            </a:extLst>
          </p:cNvPr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1B106889-7633-CF44-97C0-C80A3AC323DE}"/>
              </a:ext>
            </a:extLst>
          </p:cNvPr>
          <p:cNvSpPr/>
          <p:nvPr/>
        </p:nvSpPr>
        <p:spPr>
          <a:xfrm>
            <a:off x="575741" y="773937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53580AAF-6CA2-894B-8EDC-6D45AEECCDDB}"/>
              </a:ext>
            </a:extLst>
          </p:cNvPr>
          <p:cNvSpPr/>
          <p:nvPr/>
        </p:nvSpPr>
        <p:spPr>
          <a:xfrm>
            <a:off x="377713" y="8110228"/>
            <a:ext cx="767715" cy="584835"/>
          </a:xfrm>
          <a:custGeom>
            <a:avLst/>
            <a:gdLst/>
            <a:ahLst/>
            <a:cxnLst/>
            <a:rect l="l" t="t" r="r" b="b"/>
            <a:pathLst>
              <a:path w="767715" h="584834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695617" y="584593"/>
                </a:lnTo>
                <a:lnTo>
                  <a:pt x="723572" y="578912"/>
                </a:lnTo>
                <a:lnTo>
                  <a:pt x="746464" y="563445"/>
                </a:lnTo>
                <a:lnTo>
                  <a:pt x="761932" y="540552"/>
                </a:lnTo>
                <a:lnTo>
                  <a:pt x="767613" y="512597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F3F67D40-76F1-8847-8B58-0EF706184009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D38697CD-4776-4E4A-9148-D5BD87F5B755}"/>
              </a:ext>
            </a:extLst>
          </p:cNvPr>
          <p:cNvSpPr txBox="1"/>
          <p:nvPr/>
        </p:nvSpPr>
        <p:spPr>
          <a:xfrm>
            <a:off x="422974" y="7423474"/>
            <a:ext cx="5901690" cy="257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impacts du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décisions de l’entreprise</a:t>
            </a:r>
            <a:r>
              <a:rPr sz="1300" b="1" spc="-9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814069">
              <a:lnSpc>
                <a:spcPct val="100000"/>
              </a:lnSpc>
              <a:spcBef>
                <a:spcPts val="11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conséquences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numérique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sur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décisions de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9050" marR="5245100" indent="66675" algn="just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Dans les  </a:t>
            </a:r>
            <a:r>
              <a:rPr sz="1000" b="1" spc="-5" dirty="0">
                <a:latin typeface="Arial"/>
                <a:cs typeface="Arial"/>
              </a:rPr>
              <a:t>relations  </a:t>
            </a:r>
            <a:r>
              <a:rPr sz="1000" b="1" dirty="0">
                <a:latin typeface="Arial"/>
                <a:cs typeface="Arial"/>
              </a:rPr>
              <a:t>d’échange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60960" marR="5281295" algn="ctr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Passage  </a:t>
            </a:r>
            <a:r>
              <a:rPr sz="1000" spc="-5" dirty="0">
                <a:latin typeface="Arial"/>
                <a:cs typeface="Arial"/>
              </a:rPr>
              <a:t>d’une  économie  de la  propriété  </a:t>
            </a:r>
            <a:r>
              <a:rPr sz="1000" dirty="0">
                <a:latin typeface="Arial"/>
                <a:cs typeface="Arial"/>
              </a:rPr>
              <a:t>à celle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 l’usage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C5BF888F-5304-F444-A165-36AA48C6FF3E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0" y="1234643"/>
                </a:move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51">
            <a:extLst>
              <a:ext uri="{FF2B5EF4-FFF2-40B4-BE49-F238E27FC236}">
                <a16:creationId xmlns:a16="http://schemas.microsoft.com/office/drawing/2014/main" id="{3F91CA14-68D9-6741-BEF0-E758FC69E621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52">
            <a:extLst>
              <a:ext uri="{FF2B5EF4-FFF2-40B4-BE49-F238E27FC236}">
                <a16:creationId xmlns:a16="http://schemas.microsoft.com/office/drawing/2014/main" id="{78200C71-8E76-7748-BEE7-F778073E9B63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FA29D57B-F11A-0446-A359-2E06E1863145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2" name="object 44">
            <a:extLst>
              <a:ext uri="{FF2B5EF4-FFF2-40B4-BE49-F238E27FC236}">
                <a16:creationId xmlns:a16="http://schemas.microsoft.com/office/drawing/2014/main" id="{1EF5E978-7CAF-A549-86DD-51B1D7809B2B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8028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9C0F77B-5FB0-8B41-AA05-E58BAE78FC50}"/>
              </a:ext>
            </a:extLst>
          </p:cNvPr>
          <p:cNvSpPr/>
          <p:nvPr/>
        </p:nvSpPr>
        <p:spPr>
          <a:xfrm>
            <a:off x="761519" y="7976666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799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D4D60AE-2B72-D44A-AD11-D58AC93C375B}"/>
              </a:ext>
            </a:extLst>
          </p:cNvPr>
          <p:cNvSpPr/>
          <p:nvPr/>
        </p:nvSpPr>
        <p:spPr>
          <a:xfrm>
            <a:off x="2090435" y="7976666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6996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6D7CC9A-E0DE-8C4B-A7DF-9080FDF1502D}"/>
              </a:ext>
            </a:extLst>
          </p:cNvPr>
          <p:cNvSpPr/>
          <p:nvPr/>
        </p:nvSpPr>
        <p:spPr>
          <a:xfrm>
            <a:off x="1631147" y="8591660"/>
            <a:ext cx="0" cy="483234"/>
          </a:xfrm>
          <a:custGeom>
            <a:avLst/>
            <a:gdLst/>
            <a:ahLst/>
            <a:cxnLst/>
            <a:rect l="l" t="t" r="r" b="b"/>
            <a:pathLst>
              <a:path h="483234">
                <a:moveTo>
                  <a:pt x="0" y="0"/>
                </a:moveTo>
                <a:lnTo>
                  <a:pt x="0" y="48299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4FDB645-8E7C-EF40-80BA-164CFA3EDF0B}"/>
              </a:ext>
            </a:extLst>
          </p:cNvPr>
          <p:cNvSpPr/>
          <p:nvPr/>
        </p:nvSpPr>
        <p:spPr>
          <a:xfrm>
            <a:off x="2525614" y="8591660"/>
            <a:ext cx="0" cy="483234"/>
          </a:xfrm>
          <a:custGeom>
            <a:avLst/>
            <a:gdLst/>
            <a:ahLst/>
            <a:cxnLst/>
            <a:rect l="l" t="t" r="r" b="b"/>
            <a:pathLst>
              <a:path h="483234">
                <a:moveTo>
                  <a:pt x="0" y="0"/>
                </a:moveTo>
                <a:lnTo>
                  <a:pt x="0" y="48299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7EF4F4-67F8-CD46-9E43-DF6FA079BCEA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A2D861D2-CD48-9443-9A82-904457A554D1}"/>
              </a:ext>
            </a:extLst>
          </p:cNvPr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89912AAC-6052-C74A-81D3-B35EA807DF82}"/>
              </a:ext>
            </a:extLst>
          </p:cNvPr>
          <p:cNvSpPr/>
          <p:nvPr/>
        </p:nvSpPr>
        <p:spPr>
          <a:xfrm>
            <a:off x="360003" y="739597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27605AB-89F5-D941-B0ED-4FAD3C0227E0}"/>
              </a:ext>
            </a:extLst>
          </p:cNvPr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D377D2E-B9E1-F64F-A533-1D34B28E6A9E}"/>
              </a:ext>
            </a:extLst>
          </p:cNvPr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9719F6C-B60C-3A4A-BACB-53CF2CC9DDB5}"/>
              </a:ext>
            </a:extLst>
          </p:cNvPr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033EB55-66AB-3741-9F43-4D6330D6782C}"/>
              </a:ext>
            </a:extLst>
          </p:cNvPr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CDAF51C-822B-1F4D-98C2-55FC32256E91}"/>
              </a:ext>
            </a:extLst>
          </p:cNvPr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4932A99-593B-EC40-825A-D06D317AEA16}"/>
              </a:ext>
            </a:extLst>
          </p:cNvPr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3531B9E-24A1-CE47-8E9E-D380950E9C23}"/>
              </a:ext>
            </a:extLst>
          </p:cNvPr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3AA35D5-D9FB-2E45-9A8C-1952BB920F06}"/>
              </a:ext>
            </a:extLst>
          </p:cNvPr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1014EA27-544D-A54D-984C-A58B03741EC1}"/>
              </a:ext>
            </a:extLst>
          </p:cNvPr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F60E28C6-2045-1A42-B174-0DB8C43D0960}"/>
              </a:ext>
            </a:extLst>
          </p:cNvPr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332FB9AD-DE77-FB4A-85B1-81742A3BF5F1}"/>
              </a:ext>
            </a:extLst>
          </p:cNvPr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506FC8A4-0139-7B48-95A3-77F3561E4E0C}"/>
              </a:ext>
            </a:extLst>
          </p:cNvPr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58BB5A4-305E-6848-A62B-4C27921D8821}"/>
              </a:ext>
            </a:extLst>
          </p:cNvPr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EFFA4B91-6C54-794F-BAB5-560FF73F60C6}"/>
              </a:ext>
            </a:extLst>
          </p:cNvPr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3061A195-0957-BF45-B59E-34CF67BD9918}"/>
              </a:ext>
            </a:extLst>
          </p:cNvPr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1242391-F6F7-F54F-BFE8-74FC4B0F22D3}"/>
              </a:ext>
            </a:extLst>
          </p:cNvPr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71BF27E4-54BD-D141-AEBD-E4AD53486A4B}"/>
              </a:ext>
            </a:extLst>
          </p:cNvPr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C096E06-234C-6348-9331-D5743CDD5323}"/>
              </a:ext>
            </a:extLst>
          </p:cNvPr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F85404F2-C773-6E43-AA33-8A632D864E1C}"/>
              </a:ext>
            </a:extLst>
          </p:cNvPr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B95F03BE-780C-824B-A2D7-BB81C9233E98}"/>
              </a:ext>
            </a:extLst>
          </p:cNvPr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3B23D7B-D6E9-924F-B9F5-7CC59D9C1A48}"/>
              </a:ext>
            </a:extLst>
          </p:cNvPr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3C4E8331-44BF-2549-B939-DB1153AFD685}"/>
              </a:ext>
            </a:extLst>
          </p:cNvPr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99DD4FED-C5AB-9C4A-B856-A505009548F5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1104450F-3148-934F-83B0-EDE3B2E1E25D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940AC082-1F85-7240-82AA-23EAB748AAA3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34DC4C37-0431-2C46-9F1F-A202ED2D7F29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7423ED32-7ACE-BB48-A709-32ADCC31C9C0}"/>
              </a:ext>
            </a:extLst>
          </p:cNvPr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2C593C38-C596-684C-B4B6-3B4BAE6C0834}"/>
              </a:ext>
            </a:extLst>
          </p:cNvPr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139561DE-28B5-CA44-8D8D-D26BF8B1FA27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57C9C8EE-C03A-BA4B-B5C1-BA504E8E6198}"/>
              </a:ext>
            </a:extLst>
          </p:cNvPr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F9D13A65-3C0F-2745-8980-66BDEFCB9596}"/>
              </a:ext>
            </a:extLst>
          </p:cNvPr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070CCE0E-8037-134C-A842-70D2EAA7C33B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E205B16F-3CF0-AC4A-A9EA-EA41DA9C3240}"/>
              </a:ext>
            </a:extLst>
          </p:cNvPr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7EB5E028-DEDA-8A41-A3B1-4985E98A3EF9}"/>
              </a:ext>
            </a:extLst>
          </p:cNvPr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44B41AC8-0E90-8040-8244-E03FC8536A81}"/>
              </a:ext>
            </a:extLst>
          </p:cNvPr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4A412C83-4F1E-C54E-9CB9-FB9B7D574D91}"/>
              </a:ext>
            </a:extLst>
          </p:cNvPr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EE0514C6-73A4-6549-A668-2B8BD147FA84}"/>
              </a:ext>
            </a:extLst>
          </p:cNvPr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D19C04D5-1D59-1A4F-9106-10405E1E0C45}"/>
              </a:ext>
            </a:extLst>
          </p:cNvPr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1DE65E9A-B17A-9743-AC93-D989CEB43C18}"/>
              </a:ext>
            </a:extLst>
          </p:cNvPr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8E9CF2BF-DADA-B044-8B78-CCB15612BCF5}"/>
              </a:ext>
            </a:extLst>
          </p:cNvPr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3AB7A4C3-1ACE-8841-9AA3-F3CE8A04A219}"/>
              </a:ext>
            </a:extLst>
          </p:cNvPr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97360293-0E47-F94E-B358-86FA3CB1D4AA}"/>
              </a:ext>
            </a:extLst>
          </p:cNvPr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C5333837-8774-5F42-ACEA-157A89367843}"/>
              </a:ext>
            </a:extLst>
          </p:cNvPr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5D130598-585C-0043-96D4-C559C0AA69BB}"/>
              </a:ext>
            </a:extLst>
          </p:cNvPr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05A9FF0E-0DC8-814E-BF64-F248C5945B0A}"/>
              </a:ext>
            </a:extLst>
          </p:cNvPr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053081C1-4428-5C45-89E4-AE556BA5E509}"/>
              </a:ext>
            </a:extLst>
          </p:cNvPr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CBB49304-A419-5C49-B5DA-DF4143F90544}"/>
              </a:ext>
            </a:extLst>
          </p:cNvPr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785AA3D7-FBD7-604A-AF83-5DB8EA81555B}"/>
              </a:ext>
            </a:extLst>
          </p:cNvPr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0B097ADF-1D82-7C44-BECD-92E34DACADBF}"/>
              </a:ext>
            </a:extLst>
          </p:cNvPr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E049DC22-4786-0F45-A78B-BEFC6359D0CC}"/>
              </a:ext>
            </a:extLst>
          </p:cNvPr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2FD9C878-B635-4642-8FC5-10254C1AD123}"/>
              </a:ext>
            </a:extLst>
          </p:cNvPr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0BA37124-228B-244B-B670-64A830BF326C}"/>
              </a:ext>
            </a:extLst>
          </p:cNvPr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46FA8A3B-EC97-074A-AFDD-DE341BB1CD03}"/>
              </a:ext>
            </a:extLst>
          </p:cNvPr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A8F9C8D5-D2DA-B54E-874F-9641BFAF02FC}"/>
              </a:ext>
            </a:extLst>
          </p:cNvPr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647B5912-366A-B24D-8206-C1CF4D70F482}"/>
              </a:ext>
            </a:extLst>
          </p:cNvPr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6D39E38C-CE58-A548-B717-35E44C2CCA97}"/>
              </a:ext>
            </a:extLst>
          </p:cNvPr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A039DC75-E6FA-854A-AF6C-E2B470973186}"/>
              </a:ext>
            </a:extLst>
          </p:cNvPr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43FCB9C0-9413-124B-9AA3-11443136A78B}"/>
              </a:ext>
            </a:extLst>
          </p:cNvPr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9833D6D6-5363-6548-845A-4CD67AA5C6D5}"/>
              </a:ext>
            </a:extLst>
          </p:cNvPr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D43B96E5-4422-3842-854E-69B4A19697BC}"/>
              </a:ext>
            </a:extLst>
          </p:cNvPr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EBC2A28A-A6B4-7A43-8364-EA823B13D27C}"/>
              </a:ext>
            </a:extLst>
          </p:cNvPr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6E3B1F33-9960-5F4A-8FE1-E8BFB745C143}"/>
              </a:ext>
            </a:extLst>
          </p:cNvPr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73A90251-524F-C744-9D09-F7BF6B16AFC2}"/>
              </a:ext>
            </a:extLst>
          </p:cNvPr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8FEA50DA-C245-8F41-AEE5-38F1AA6CFCE4}"/>
              </a:ext>
            </a:extLst>
          </p:cNvPr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05A200A3-A312-A14D-8FAF-8242654BF5BC}"/>
              </a:ext>
            </a:extLst>
          </p:cNvPr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7EA6F59F-8826-F042-8BFD-E1E11FFDD309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841070D8-29E5-984B-BAF1-4AEC2B4B40A6}"/>
              </a:ext>
            </a:extLst>
          </p:cNvPr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CA5F254C-96F8-6B40-B919-CEF3531C6E7D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B0D4C8AA-04BC-5544-9BB1-9792B44AB22C}"/>
              </a:ext>
            </a:extLst>
          </p:cNvPr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BC993B74-203A-A749-96F3-1913CDAD3282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7157B963-4F51-E84A-9A6D-80B631A6517F}"/>
              </a:ext>
            </a:extLst>
          </p:cNvPr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D1268410-5509-FD4B-B782-96C28DEF6140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82B64C82-E049-DE41-AB23-CC9CD0B81B63}"/>
              </a:ext>
            </a:extLst>
          </p:cNvPr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FD0C6BD0-1980-F044-98D4-727FD4D3AC2F}"/>
              </a:ext>
            </a:extLst>
          </p:cNvPr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18D0954A-BA6F-C646-90DA-57B7E4E43F2E}"/>
              </a:ext>
            </a:extLst>
          </p:cNvPr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6A7541EE-7CE3-E646-9338-025B50801921}"/>
              </a:ext>
            </a:extLst>
          </p:cNvPr>
          <p:cNvSpPr/>
          <p:nvPr/>
        </p:nvSpPr>
        <p:spPr>
          <a:xfrm>
            <a:off x="575741" y="773937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265F5AA7-6A14-EB4C-9074-7EA448EE4B70}"/>
              </a:ext>
            </a:extLst>
          </p:cNvPr>
          <p:cNvSpPr txBox="1"/>
          <p:nvPr/>
        </p:nvSpPr>
        <p:spPr>
          <a:xfrm>
            <a:off x="422974" y="7423474"/>
            <a:ext cx="5901690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impacts du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décisions de l’entreprise</a:t>
            </a:r>
            <a:r>
              <a:rPr sz="1300" b="1" spc="-9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814069">
              <a:lnSpc>
                <a:spcPct val="100000"/>
              </a:lnSpc>
              <a:spcBef>
                <a:spcPts val="11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conséquences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numérique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sur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décisions de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A0F2A2C3-ABE7-FC45-9959-550F17162F38}"/>
              </a:ext>
            </a:extLst>
          </p:cNvPr>
          <p:cNvSpPr/>
          <p:nvPr/>
        </p:nvSpPr>
        <p:spPr>
          <a:xfrm>
            <a:off x="377713" y="8110228"/>
            <a:ext cx="767715" cy="584835"/>
          </a:xfrm>
          <a:custGeom>
            <a:avLst/>
            <a:gdLst/>
            <a:ahLst/>
            <a:cxnLst/>
            <a:rect l="l" t="t" r="r" b="b"/>
            <a:pathLst>
              <a:path w="767715" h="584834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695617" y="584593"/>
                </a:lnTo>
                <a:lnTo>
                  <a:pt x="723572" y="578912"/>
                </a:lnTo>
                <a:lnTo>
                  <a:pt x="746464" y="563445"/>
                </a:lnTo>
                <a:lnTo>
                  <a:pt x="761932" y="540552"/>
                </a:lnTo>
                <a:lnTo>
                  <a:pt x="767613" y="512597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2DB87BAD-EE33-AC41-9AC1-CB942640A7AB}"/>
              </a:ext>
            </a:extLst>
          </p:cNvPr>
          <p:cNvSpPr txBox="1"/>
          <p:nvPr/>
        </p:nvSpPr>
        <p:spPr>
          <a:xfrm>
            <a:off x="429803" y="8156656"/>
            <a:ext cx="654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75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Dans les  </a:t>
            </a:r>
            <a:r>
              <a:rPr sz="1000" b="1" spc="-5" dirty="0">
                <a:latin typeface="Arial"/>
                <a:cs typeface="Arial"/>
              </a:rPr>
              <a:t>relations  </a:t>
            </a:r>
            <a:r>
              <a:rPr sz="1000" b="1" dirty="0">
                <a:latin typeface="Arial"/>
                <a:cs typeface="Arial"/>
              </a:rPr>
              <a:t>d’échange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16EC0962-85FD-1942-BFCA-92BE627127E0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9792FF9A-B0D1-0348-9159-E2EA5EBFF698}"/>
              </a:ext>
            </a:extLst>
          </p:cNvPr>
          <p:cNvSpPr txBox="1"/>
          <p:nvPr/>
        </p:nvSpPr>
        <p:spPr>
          <a:xfrm>
            <a:off x="499972" y="8902651"/>
            <a:ext cx="520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Passage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524C0154-07AC-5845-9D3C-0F24CE432B7F}"/>
              </a:ext>
            </a:extLst>
          </p:cNvPr>
          <p:cNvSpPr txBox="1"/>
          <p:nvPr/>
        </p:nvSpPr>
        <p:spPr>
          <a:xfrm>
            <a:off x="471651" y="9055051"/>
            <a:ext cx="5759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d’une  économie  de la  propriété  </a:t>
            </a:r>
            <a:r>
              <a:rPr sz="1000" dirty="0">
                <a:latin typeface="Arial"/>
                <a:cs typeface="Arial"/>
              </a:rPr>
              <a:t>à celle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 l’usage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BAD4689F-F54D-1240-AAF8-E40C50D36B69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0" y="1234643"/>
                </a:move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50EF48F5-4199-7041-84FB-B7157022F62A}"/>
              </a:ext>
            </a:extLst>
          </p:cNvPr>
          <p:cNvSpPr/>
          <p:nvPr/>
        </p:nvSpPr>
        <p:spPr>
          <a:xfrm>
            <a:off x="1467686" y="8110228"/>
            <a:ext cx="1245870" cy="584835"/>
          </a:xfrm>
          <a:custGeom>
            <a:avLst/>
            <a:gdLst/>
            <a:ahLst/>
            <a:cxnLst/>
            <a:rect l="l" t="t" r="r" b="b"/>
            <a:pathLst>
              <a:path w="1245870" h="584834">
                <a:moveTo>
                  <a:pt x="11734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1173492" y="584593"/>
                </a:lnTo>
                <a:lnTo>
                  <a:pt x="1201447" y="578912"/>
                </a:lnTo>
                <a:lnTo>
                  <a:pt x="1224340" y="563445"/>
                </a:lnTo>
                <a:lnTo>
                  <a:pt x="1239808" y="540552"/>
                </a:lnTo>
                <a:lnTo>
                  <a:pt x="1245489" y="512597"/>
                </a:lnTo>
                <a:lnTo>
                  <a:pt x="1245489" y="71996"/>
                </a:lnTo>
                <a:lnTo>
                  <a:pt x="1239808" y="44041"/>
                </a:lnTo>
                <a:lnTo>
                  <a:pt x="1224340" y="21148"/>
                </a:lnTo>
                <a:lnTo>
                  <a:pt x="1201447" y="5680"/>
                </a:lnTo>
                <a:lnTo>
                  <a:pt x="117349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5BAE73FB-C8F2-6847-8E8B-E0629F806CAD}"/>
              </a:ext>
            </a:extLst>
          </p:cNvPr>
          <p:cNvSpPr txBox="1"/>
          <p:nvPr/>
        </p:nvSpPr>
        <p:spPr>
          <a:xfrm>
            <a:off x="1563498" y="8156656"/>
            <a:ext cx="1049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les </a:t>
            </a:r>
            <a:r>
              <a:rPr sz="1000" b="1" spc="-5" dirty="0">
                <a:latin typeface="Arial"/>
                <a:cs typeface="Arial"/>
              </a:rPr>
              <a:t>modes</a:t>
            </a:r>
            <a:r>
              <a:rPr sz="1000" b="1" spc="-8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0C606E2E-90DB-1D47-9B06-618BDEDE290B}"/>
              </a:ext>
            </a:extLst>
          </p:cNvPr>
          <p:cNvSpPr txBox="1"/>
          <p:nvPr/>
        </p:nvSpPr>
        <p:spPr>
          <a:xfrm>
            <a:off x="1513968" y="8309056"/>
            <a:ext cx="1148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consommation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de biens et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17EDA673-7AD0-6B4E-A9BD-3761807DEBD8}"/>
              </a:ext>
            </a:extLst>
          </p:cNvPr>
          <p:cNvSpPr/>
          <p:nvPr/>
        </p:nvSpPr>
        <p:spPr>
          <a:xfrm>
            <a:off x="1222263" y="8799991"/>
            <a:ext cx="817880" cy="631825"/>
          </a:xfrm>
          <a:custGeom>
            <a:avLst/>
            <a:gdLst/>
            <a:ahLst/>
            <a:cxnLst/>
            <a:rect l="l" t="t" r="r" b="b"/>
            <a:pathLst>
              <a:path w="817880" h="631825">
                <a:moveTo>
                  <a:pt x="745769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59435"/>
                </a:lnTo>
                <a:lnTo>
                  <a:pt x="5680" y="587390"/>
                </a:lnTo>
                <a:lnTo>
                  <a:pt x="21148" y="610282"/>
                </a:lnTo>
                <a:lnTo>
                  <a:pt x="44041" y="625750"/>
                </a:lnTo>
                <a:lnTo>
                  <a:pt x="71996" y="631431"/>
                </a:lnTo>
                <a:lnTo>
                  <a:pt x="745769" y="631431"/>
                </a:lnTo>
                <a:lnTo>
                  <a:pt x="773724" y="625750"/>
                </a:lnTo>
                <a:lnTo>
                  <a:pt x="796617" y="610282"/>
                </a:lnTo>
                <a:lnTo>
                  <a:pt x="812084" y="587390"/>
                </a:lnTo>
                <a:lnTo>
                  <a:pt x="817765" y="559435"/>
                </a:lnTo>
                <a:lnTo>
                  <a:pt x="817765" y="72009"/>
                </a:lnTo>
                <a:lnTo>
                  <a:pt x="812084" y="44046"/>
                </a:lnTo>
                <a:lnTo>
                  <a:pt x="796617" y="21150"/>
                </a:lnTo>
                <a:lnTo>
                  <a:pt x="773724" y="5681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EF5FAAC9-BC6B-944B-8707-B0A37D1DB22E}"/>
              </a:ext>
            </a:extLst>
          </p:cNvPr>
          <p:cNvSpPr txBox="1"/>
          <p:nvPr/>
        </p:nvSpPr>
        <p:spPr>
          <a:xfrm>
            <a:off x="1289138" y="8869841"/>
            <a:ext cx="675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Recours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i="1" dirty="0">
                <a:latin typeface="Arial"/>
                <a:cs typeface="Arial"/>
              </a:rPr>
              <a:t>cloud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3FAC7C17-4966-8F4C-80F5-D360CA43457F}"/>
              </a:ext>
            </a:extLst>
          </p:cNvPr>
          <p:cNvSpPr txBox="1"/>
          <p:nvPr/>
        </p:nvSpPr>
        <p:spPr>
          <a:xfrm>
            <a:off x="1320888" y="9174641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computing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8C95AA73-105B-4449-8B75-CD3180981AA8}"/>
              </a:ext>
            </a:extLst>
          </p:cNvPr>
          <p:cNvSpPr/>
          <p:nvPr/>
        </p:nvSpPr>
        <p:spPr>
          <a:xfrm>
            <a:off x="2123076" y="8799991"/>
            <a:ext cx="817880" cy="631825"/>
          </a:xfrm>
          <a:custGeom>
            <a:avLst/>
            <a:gdLst/>
            <a:ahLst/>
            <a:cxnLst/>
            <a:rect l="l" t="t" r="r" b="b"/>
            <a:pathLst>
              <a:path w="817880" h="631825">
                <a:moveTo>
                  <a:pt x="745769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59435"/>
                </a:lnTo>
                <a:lnTo>
                  <a:pt x="5680" y="587390"/>
                </a:lnTo>
                <a:lnTo>
                  <a:pt x="21148" y="610282"/>
                </a:lnTo>
                <a:lnTo>
                  <a:pt x="44041" y="625750"/>
                </a:lnTo>
                <a:lnTo>
                  <a:pt x="71996" y="631431"/>
                </a:lnTo>
                <a:lnTo>
                  <a:pt x="745769" y="631431"/>
                </a:lnTo>
                <a:lnTo>
                  <a:pt x="773726" y="625750"/>
                </a:lnTo>
                <a:lnTo>
                  <a:pt x="796623" y="610282"/>
                </a:lnTo>
                <a:lnTo>
                  <a:pt x="812095" y="587390"/>
                </a:lnTo>
                <a:lnTo>
                  <a:pt x="817778" y="559435"/>
                </a:lnTo>
                <a:lnTo>
                  <a:pt x="817778" y="72009"/>
                </a:lnTo>
                <a:lnTo>
                  <a:pt x="812095" y="44046"/>
                </a:lnTo>
                <a:lnTo>
                  <a:pt x="796623" y="21150"/>
                </a:lnTo>
                <a:lnTo>
                  <a:pt x="773726" y="5681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D85BFC22-BE1B-4640-8706-A5A2DF592F4D}"/>
              </a:ext>
            </a:extLst>
          </p:cNvPr>
          <p:cNvSpPr txBox="1"/>
          <p:nvPr/>
        </p:nvSpPr>
        <p:spPr>
          <a:xfrm>
            <a:off x="2160290" y="8869841"/>
            <a:ext cx="733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454" marR="5080" indent="-19939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Abonnement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646B47E7-E14F-D94C-94CF-0F60973B3768}"/>
              </a:ext>
            </a:extLst>
          </p:cNvPr>
          <p:cNvSpPr txBox="1"/>
          <p:nvPr/>
        </p:nvSpPr>
        <p:spPr>
          <a:xfrm>
            <a:off x="2281702" y="9174641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51">
            <a:extLst>
              <a:ext uri="{FF2B5EF4-FFF2-40B4-BE49-F238E27FC236}">
                <a16:creationId xmlns:a16="http://schemas.microsoft.com/office/drawing/2014/main" id="{6E6BDB37-F2F5-5B47-8DA0-D57EF4192973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52">
            <a:extLst>
              <a:ext uri="{FF2B5EF4-FFF2-40B4-BE49-F238E27FC236}">
                <a16:creationId xmlns:a16="http://schemas.microsoft.com/office/drawing/2014/main" id="{D8BC5053-5443-654D-A290-002335D441B8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106" name="object 53">
            <a:extLst>
              <a:ext uri="{FF2B5EF4-FFF2-40B4-BE49-F238E27FC236}">
                <a16:creationId xmlns:a16="http://schemas.microsoft.com/office/drawing/2014/main" id="{02ECE096-9470-E344-BB96-33B89E93173D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7" name="object 44">
            <a:extLst>
              <a:ext uri="{FF2B5EF4-FFF2-40B4-BE49-F238E27FC236}">
                <a16:creationId xmlns:a16="http://schemas.microsoft.com/office/drawing/2014/main" id="{BBC9EB17-7FAC-2441-9053-2A414C5F68E2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720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12732D1-D71D-D34B-A47B-E0E94692595A}"/>
              </a:ext>
            </a:extLst>
          </p:cNvPr>
          <p:cNvSpPr/>
          <p:nvPr/>
        </p:nvSpPr>
        <p:spPr>
          <a:xfrm>
            <a:off x="761519" y="7976666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799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2BBE9FF-B6C1-C24E-A5CA-4B7DA1BC57FA}"/>
              </a:ext>
            </a:extLst>
          </p:cNvPr>
          <p:cNvSpPr/>
          <p:nvPr/>
        </p:nvSpPr>
        <p:spPr>
          <a:xfrm>
            <a:off x="2090435" y="7976666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6996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D5570E6-8D3B-2B49-87B9-9C0EB476F681}"/>
              </a:ext>
            </a:extLst>
          </p:cNvPr>
          <p:cNvSpPr/>
          <p:nvPr/>
        </p:nvSpPr>
        <p:spPr>
          <a:xfrm>
            <a:off x="1631147" y="8591660"/>
            <a:ext cx="0" cy="483234"/>
          </a:xfrm>
          <a:custGeom>
            <a:avLst/>
            <a:gdLst/>
            <a:ahLst/>
            <a:cxnLst/>
            <a:rect l="l" t="t" r="r" b="b"/>
            <a:pathLst>
              <a:path h="483234">
                <a:moveTo>
                  <a:pt x="0" y="0"/>
                </a:moveTo>
                <a:lnTo>
                  <a:pt x="0" y="48299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4121B3D-A2DD-AB4A-BEE6-C5DC4F369192}"/>
              </a:ext>
            </a:extLst>
          </p:cNvPr>
          <p:cNvSpPr/>
          <p:nvPr/>
        </p:nvSpPr>
        <p:spPr>
          <a:xfrm>
            <a:off x="2525614" y="8591660"/>
            <a:ext cx="0" cy="483234"/>
          </a:xfrm>
          <a:custGeom>
            <a:avLst/>
            <a:gdLst/>
            <a:ahLst/>
            <a:cxnLst/>
            <a:rect l="l" t="t" r="r" b="b"/>
            <a:pathLst>
              <a:path h="483234">
                <a:moveTo>
                  <a:pt x="0" y="0"/>
                </a:moveTo>
                <a:lnTo>
                  <a:pt x="0" y="48299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DF70B6E2-1ECD-4F43-86E4-D06482B71C61}"/>
              </a:ext>
            </a:extLst>
          </p:cNvPr>
          <p:cNvSpPr/>
          <p:nvPr/>
        </p:nvSpPr>
        <p:spPr>
          <a:xfrm>
            <a:off x="4381413" y="7976666"/>
            <a:ext cx="0" cy="1479550"/>
          </a:xfrm>
          <a:custGeom>
            <a:avLst/>
            <a:gdLst/>
            <a:ahLst/>
            <a:cxnLst/>
            <a:rect l="l" t="t" r="r" b="b"/>
            <a:pathLst>
              <a:path h="1479550">
                <a:moveTo>
                  <a:pt x="0" y="0"/>
                </a:moveTo>
                <a:lnTo>
                  <a:pt x="0" y="147899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F9F34B5-5C01-1B4C-AD62-3D7321C94801}"/>
              </a:ext>
            </a:extLst>
          </p:cNvPr>
          <p:cNvSpPr/>
          <p:nvPr/>
        </p:nvSpPr>
        <p:spPr>
          <a:xfrm>
            <a:off x="3457723" y="9115709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95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B83A913-889C-1646-A212-C7651E07B599}"/>
              </a:ext>
            </a:extLst>
          </p:cNvPr>
          <p:cNvSpPr/>
          <p:nvPr/>
        </p:nvSpPr>
        <p:spPr>
          <a:xfrm>
            <a:off x="5299255" y="911733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8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D52483CD-3CCE-574C-A839-3432E8033A3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A3BF3D5-B2B0-764E-B9E2-15B82967799B}"/>
              </a:ext>
            </a:extLst>
          </p:cNvPr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B2FAF5C8-3A0B-7D4A-9DF2-3166B9A7FCDE}"/>
              </a:ext>
            </a:extLst>
          </p:cNvPr>
          <p:cNvSpPr/>
          <p:nvPr/>
        </p:nvSpPr>
        <p:spPr>
          <a:xfrm>
            <a:off x="360003" y="739597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5D474140-B45D-394F-9301-72C407DF36F1}"/>
              </a:ext>
            </a:extLst>
          </p:cNvPr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177B4646-4983-024B-9A27-41EF6309901E}"/>
              </a:ext>
            </a:extLst>
          </p:cNvPr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F56D8F36-E740-304D-B522-0EB2CE2ACC00}"/>
              </a:ext>
            </a:extLst>
          </p:cNvPr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6B482131-FAF9-8144-BB56-09FDB038DF3A}"/>
              </a:ext>
            </a:extLst>
          </p:cNvPr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2EEC41C-0A9F-9A4D-8BF2-9219810746C8}"/>
              </a:ext>
            </a:extLst>
          </p:cNvPr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E248DBB9-18B8-9D4A-A467-4D504998A404}"/>
              </a:ext>
            </a:extLst>
          </p:cNvPr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E68F6EC-211B-C447-9320-321EFEA7F041}"/>
              </a:ext>
            </a:extLst>
          </p:cNvPr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E67D18A-1FFC-8B45-8599-F284F9E1E448}"/>
              </a:ext>
            </a:extLst>
          </p:cNvPr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8F4125E2-0847-834E-A983-48A91226566D}"/>
              </a:ext>
            </a:extLst>
          </p:cNvPr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C35C85DD-EC98-164B-B448-1559689D80EA}"/>
              </a:ext>
            </a:extLst>
          </p:cNvPr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6631242B-6C69-6D45-8CE3-6D4AE953DC76}"/>
              </a:ext>
            </a:extLst>
          </p:cNvPr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C69C800-92D9-B64A-98AA-AEE23F05F802}"/>
              </a:ext>
            </a:extLst>
          </p:cNvPr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4B6B42C4-2834-5D44-8715-0A71E8944768}"/>
              </a:ext>
            </a:extLst>
          </p:cNvPr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E9B24730-498F-4342-9A04-2F13D97FDFE7}"/>
              </a:ext>
            </a:extLst>
          </p:cNvPr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95BF4C4-9CE0-5F4C-963E-A15D86081C0B}"/>
              </a:ext>
            </a:extLst>
          </p:cNvPr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9E4D8B6E-D3DC-7A4D-91B4-AE04B028E89C}"/>
              </a:ext>
            </a:extLst>
          </p:cNvPr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EA2B70A8-D411-084B-B887-B4B78BB83A32}"/>
              </a:ext>
            </a:extLst>
          </p:cNvPr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975D1474-DE5E-8841-ADC9-385B65068201}"/>
              </a:ext>
            </a:extLst>
          </p:cNvPr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60E3896-9FD7-444F-ADDD-157F82E78B4A}"/>
              </a:ext>
            </a:extLst>
          </p:cNvPr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DC2F7356-2059-3344-83FB-7B1A500B50AF}"/>
              </a:ext>
            </a:extLst>
          </p:cNvPr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5946C26-9D15-BF42-A721-DFF9626D0E9D}"/>
              </a:ext>
            </a:extLst>
          </p:cNvPr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CF305DAC-F124-194B-8A5E-9C3E8F0D5C0C}"/>
              </a:ext>
            </a:extLst>
          </p:cNvPr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2ADE8880-9D4D-5640-AE39-B344D8FD65B8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127BD305-B6A6-3D46-82CC-6E7EE36D91CD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8EFD3B9D-C1BA-CB4B-919E-D319340908BD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F1EF45B0-5DCB-8C48-BF36-2019F6ABEA1D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757BBC9D-E071-4445-B1F6-34FABC64DD9D}"/>
              </a:ext>
            </a:extLst>
          </p:cNvPr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4FDCFFD1-2177-464A-9115-65C1ED399D85}"/>
              </a:ext>
            </a:extLst>
          </p:cNvPr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DCD497DB-797B-2C48-9D02-C7DA660B8967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75D78E6F-7C23-2843-9D65-9C03B4E40310}"/>
              </a:ext>
            </a:extLst>
          </p:cNvPr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F3007CF0-407A-9C44-A289-C4F8A0823235}"/>
              </a:ext>
            </a:extLst>
          </p:cNvPr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CB60027D-F135-6546-9415-16438592405C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4046A199-FACD-3C45-9E4D-9BC922657970}"/>
              </a:ext>
            </a:extLst>
          </p:cNvPr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CEB719C7-8804-A848-A162-C72B888B26CE}"/>
              </a:ext>
            </a:extLst>
          </p:cNvPr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0790CAE0-3CFC-2245-8031-2AE4FD115ECB}"/>
              </a:ext>
            </a:extLst>
          </p:cNvPr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0122CE9D-9D83-FA49-A921-C9D800458309}"/>
              </a:ext>
            </a:extLst>
          </p:cNvPr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E612E75D-76A4-A24D-9DA7-C1C956A7FDB9}"/>
              </a:ext>
            </a:extLst>
          </p:cNvPr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290F0692-0EDC-E44C-8743-A06E15A36E60}"/>
              </a:ext>
            </a:extLst>
          </p:cNvPr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DFC3C828-1FCC-D84B-8CDD-16A39EC9DAA1}"/>
              </a:ext>
            </a:extLst>
          </p:cNvPr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D515021D-8019-624D-9510-839897A00FD2}"/>
              </a:ext>
            </a:extLst>
          </p:cNvPr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06B47365-EDB9-DC43-8965-EA3ADDBDFCDF}"/>
              </a:ext>
            </a:extLst>
          </p:cNvPr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A4D626A6-388A-0B40-B26A-24D31127A6E8}"/>
              </a:ext>
            </a:extLst>
          </p:cNvPr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423AC20C-9376-2B42-844A-057F7FE5C4EE}"/>
              </a:ext>
            </a:extLst>
          </p:cNvPr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732D10CC-E4DC-4D47-810E-BCA4874BC306}"/>
              </a:ext>
            </a:extLst>
          </p:cNvPr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66331F71-6364-CE43-A469-B728FA660EF6}"/>
              </a:ext>
            </a:extLst>
          </p:cNvPr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EE2DB75D-9D72-5542-B96D-001014AB451F}"/>
              </a:ext>
            </a:extLst>
          </p:cNvPr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4B9F7E4E-3571-DA45-954D-AB3861727F08}"/>
              </a:ext>
            </a:extLst>
          </p:cNvPr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39CE9833-2CFC-C541-8A2C-5B73E8DBCD74}"/>
              </a:ext>
            </a:extLst>
          </p:cNvPr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4DEC8A0-D6CD-4642-A53D-210D48A65B30}"/>
              </a:ext>
            </a:extLst>
          </p:cNvPr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9DAA25D2-A536-E648-8BD3-DA4BF26BEEDE}"/>
              </a:ext>
            </a:extLst>
          </p:cNvPr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18F0899B-7C93-7E44-9386-490F1E2C1063}"/>
              </a:ext>
            </a:extLst>
          </p:cNvPr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FED42705-BE04-0745-91AC-570BD5A250D8}"/>
              </a:ext>
            </a:extLst>
          </p:cNvPr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3648C799-0597-D247-8BA3-273F7A5194FE}"/>
              </a:ext>
            </a:extLst>
          </p:cNvPr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7E94E9D6-C456-F448-AA9A-8781E5EA8BD5}"/>
              </a:ext>
            </a:extLst>
          </p:cNvPr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5EA37540-BEDB-7049-ACED-A544551506E6}"/>
              </a:ext>
            </a:extLst>
          </p:cNvPr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D7E6185C-4FC2-CB41-8E4F-05515939B35F}"/>
              </a:ext>
            </a:extLst>
          </p:cNvPr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33EFCAEE-636F-1148-801F-C0E49352DADF}"/>
              </a:ext>
            </a:extLst>
          </p:cNvPr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3BC6FFCC-5F5D-3B47-AE80-5A527993DB82}"/>
              </a:ext>
            </a:extLst>
          </p:cNvPr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F3F9D78B-FB95-5946-ADED-052004EA0686}"/>
              </a:ext>
            </a:extLst>
          </p:cNvPr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19892113-8102-F74A-B7D7-B849213A7DD9}"/>
              </a:ext>
            </a:extLst>
          </p:cNvPr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791F28CB-90B8-8844-9E3C-DFF564B14A94}"/>
              </a:ext>
            </a:extLst>
          </p:cNvPr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71FAAE37-6E3E-8540-B10A-111D8EF7FF96}"/>
              </a:ext>
            </a:extLst>
          </p:cNvPr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2AE31166-594C-2049-8C5F-1C5D5B5368D9}"/>
              </a:ext>
            </a:extLst>
          </p:cNvPr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D2EFF0F7-2348-1A44-A012-FDBE6596462A}"/>
              </a:ext>
            </a:extLst>
          </p:cNvPr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6B4D84F8-AE6D-544E-93CB-323701746756}"/>
              </a:ext>
            </a:extLst>
          </p:cNvPr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4C11F78F-1D1D-FA48-89D9-68DF0CF7B61F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34769A55-99F0-F643-9D26-9DC09329E506}"/>
              </a:ext>
            </a:extLst>
          </p:cNvPr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ADBCE30C-247E-4D4B-A115-8AF5A2045A64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99AA275B-D00C-AC4B-9505-8D7258B5593B}"/>
              </a:ext>
            </a:extLst>
          </p:cNvPr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DFB7CAB6-CF5E-CD4C-977C-5E70FD7D01F4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6859DC69-6189-2841-9F40-0B1F45C1635A}"/>
              </a:ext>
            </a:extLst>
          </p:cNvPr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0F0F4B1B-FD8E-4947-80BF-87FAFCE9235A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FE2825EC-75CA-DA4C-B03B-845038870B75}"/>
              </a:ext>
            </a:extLst>
          </p:cNvPr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051E89F3-833F-AF46-92B1-BB2370F00D5D}"/>
              </a:ext>
            </a:extLst>
          </p:cNvPr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46C143AC-E227-F64C-AA00-99185F731A7E}"/>
              </a:ext>
            </a:extLst>
          </p:cNvPr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79DFDE2F-9F01-004B-A659-F475B2987D25}"/>
              </a:ext>
            </a:extLst>
          </p:cNvPr>
          <p:cNvSpPr/>
          <p:nvPr/>
        </p:nvSpPr>
        <p:spPr>
          <a:xfrm>
            <a:off x="575741" y="773937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5589512E-8677-F744-B11A-D4445875A899}"/>
              </a:ext>
            </a:extLst>
          </p:cNvPr>
          <p:cNvSpPr txBox="1"/>
          <p:nvPr/>
        </p:nvSpPr>
        <p:spPr>
          <a:xfrm>
            <a:off x="422974" y="7423474"/>
            <a:ext cx="5901690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impacts du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décisions de l’entreprise</a:t>
            </a:r>
            <a:r>
              <a:rPr sz="1300" b="1" spc="-9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814069">
              <a:lnSpc>
                <a:spcPct val="100000"/>
              </a:lnSpc>
              <a:spcBef>
                <a:spcPts val="11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conséquences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numérique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sur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décisions de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A8C8688D-2A4A-6640-BD52-5B7593B18079}"/>
              </a:ext>
            </a:extLst>
          </p:cNvPr>
          <p:cNvSpPr/>
          <p:nvPr/>
        </p:nvSpPr>
        <p:spPr>
          <a:xfrm>
            <a:off x="377713" y="8110228"/>
            <a:ext cx="767715" cy="584835"/>
          </a:xfrm>
          <a:custGeom>
            <a:avLst/>
            <a:gdLst/>
            <a:ahLst/>
            <a:cxnLst/>
            <a:rect l="l" t="t" r="r" b="b"/>
            <a:pathLst>
              <a:path w="767715" h="584834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695617" y="584593"/>
                </a:lnTo>
                <a:lnTo>
                  <a:pt x="723572" y="578912"/>
                </a:lnTo>
                <a:lnTo>
                  <a:pt x="746464" y="563445"/>
                </a:lnTo>
                <a:lnTo>
                  <a:pt x="761932" y="540552"/>
                </a:lnTo>
                <a:lnTo>
                  <a:pt x="767613" y="512597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B8456E14-3A19-DB43-9679-4C5BA7C3C37D}"/>
              </a:ext>
            </a:extLst>
          </p:cNvPr>
          <p:cNvSpPr txBox="1"/>
          <p:nvPr/>
        </p:nvSpPr>
        <p:spPr>
          <a:xfrm>
            <a:off x="429803" y="8156656"/>
            <a:ext cx="654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75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Dans les  </a:t>
            </a:r>
            <a:r>
              <a:rPr sz="1000" b="1" spc="-5" dirty="0">
                <a:latin typeface="Arial"/>
                <a:cs typeface="Arial"/>
              </a:rPr>
              <a:t>relations  </a:t>
            </a:r>
            <a:r>
              <a:rPr sz="1000" b="1" dirty="0">
                <a:latin typeface="Arial"/>
                <a:cs typeface="Arial"/>
              </a:rPr>
              <a:t>d’échange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5A28727B-4E07-8448-87CC-71B802D7F2BB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8697DBE1-2F41-0C4E-AA9F-80818EB88326}"/>
              </a:ext>
            </a:extLst>
          </p:cNvPr>
          <p:cNvSpPr txBox="1"/>
          <p:nvPr/>
        </p:nvSpPr>
        <p:spPr>
          <a:xfrm>
            <a:off x="499972" y="8902651"/>
            <a:ext cx="520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Passage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CD2DCD61-3CC5-A346-981D-82BB070D150C}"/>
              </a:ext>
            </a:extLst>
          </p:cNvPr>
          <p:cNvSpPr txBox="1"/>
          <p:nvPr/>
        </p:nvSpPr>
        <p:spPr>
          <a:xfrm>
            <a:off x="471651" y="9055051"/>
            <a:ext cx="5759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d’une  économie  de la  propriété  </a:t>
            </a:r>
            <a:r>
              <a:rPr sz="1000" dirty="0">
                <a:latin typeface="Arial"/>
                <a:cs typeface="Arial"/>
              </a:rPr>
              <a:t>à celle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 l’usage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3F956528-13A7-4D4B-8BC0-1D3343C7EE87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0" y="1234643"/>
                </a:move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832B3BBE-CED6-DD46-8B45-9C5D009B86E3}"/>
              </a:ext>
            </a:extLst>
          </p:cNvPr>
          <p:cNvSpPr/>
          <p:nvPr/>
        </p:nvSpPr>
        <p:spPr>
          <a:xfrm>
            <a:off x="1467686" y="8110228"/>
            <a:ext cx="1245870" cy="584835"/>
          </a:xfrm>
          <a:custGeom>
            <a:avLst/>
            <a:gdLst/>
            <a:ahLst/>
            <a:cxnLst/>
            <a:rect l="l" t="t" r="r" b="b"/>
            <a:pathLst>
              <a:path w="1245870" h="584834">
                <a:moveTo>
                  <a:pt x="11734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1173492" y="584593"/>
                </a:lnTo>
                <a:lnTo>
                  <a:pt x="1201447" y="578912"/>
                </a:lnTo>
                <a:lnTo>
                  <a:pt x="1224340" y="563445"/>
                </a:lnTo>
                <a:lnTo>
                  <a:pt x="1239808" y="540552"/>
                </a:lnTo>
                <a:lnTo>
                  <a:pt x="1245489" y="512597"/>
                </a:lnTo>
                <a:lnTo>
                  <a:pt x="1245489" y="71996"/>
                </a:lnTo>
                <a:lnTo>
                  <a:pt x="1239808" y="44041"/>
                </a:lnTo>
                <a:lnTo>
                  <a:pt x="1224340" y="21148"/>
                </a:lnTo>
                <a:lnTo>
                  <a:pt x="1201447" y="5680"/>
                </a:lnTo>
                <a:lnTo>
                  <a:pt x="117349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A024831A-1961-FD45-A39E-B1BA209CC0A0}"/>
              </a:ext>
            </a:extLst>
          </p:cNvPr>
          <p:cNvSpPr txBox="1"/>
          <p:nvPr/>
        </p:nvSpPr>
        <p:spPr>
          <a:xfrm>
            <a:off x="1563498" y="8156656"/>
            <a:ext cx="1049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les </a:t>
            </a:r>
            <a:r>
              <a:rPr sz="1000" b="1" spc="-5" dirty="0">
                <a:latin typeface="Arial"/>
                <a:cs typeface="Arial"/>
              </a:rPr>
              <a:t>modes</a:t>
            </a:r>
            <a:r>
              <a:rPr sz="1000" b="1" spc="-8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3A928209-D0AD-2647-9339-B0F9044B6F5C}"/>
              </a:ext>
            </a:extLst>
          </p:cNvPr>
          <p:cNvSpPr txBox="1"/>
          <p:nvPr/>
        </p:nvSpPr>
        <p:spPr>
          <a:xfrm>
            <a:off x="1513968" y="8309056"/>
            <a:ext cx="1148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consommation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de biens et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7CBB5F85-2BDA-6F40-BDA4-BE29492E68EA}"/>
              </a:ext>
            </a:extLst>
          </p:cNvPr>
          <p:cNvSpPr/>
          <p:nvPr/>
        </p:nvSpPr>
        <p:spPr>
          <a:xfrm>
            <a:off x="3149636" y="8110228"/>
            <a:ext cx="2449195" cy="743585"/>
          </a:xfrm>
          <a:custGeom>
            <a:avLst/>
            <a:gdLst/>
            <a:ahLst/>
            <a:cxnLst/>
            <a:rect l="l" t="t" r="r" b="b"/>
            <a:pathLst>
              <a:path w="2449195" h="743584">
                <a:moveTo>
                  <a:pt x="237718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71347"/>
                </a:lnTo>
                <a:lnTo>
                  <a:pt x="5680" y="699302"/>
                </a:lnTo>
                <a:lnTo>
                  <a:pt x="21148" y="722195"/>
                </a:lnTo>
                <a:lnTo>
                  <a:pt x="44041" y="737662"/>
                </a:lnTo>
                <a:lnTo>
                  <a:pt x="71996" y="743343"/>
                </a:lnTo>
                <a:lnTo>
                  <a:pt x="2377186" y="743343"/>
                </a:lnTo>
                <a:lnTo>
                  <a:pt x="2405143" y="737662"/>
                </a:lnTo>
                <a:lnTo>
                  <a:pt x="2428039" y="722195"/>
                </a:lnTo>
                <a:lnTo>
                  <a:pt x="2443512" y="699302"/>
                </a:lnTo>
                <a:lnTo>
                  <a:pt x="2449195" y="671347"/>
                </a:lnTo>
                <a:lnTo>
                  <a:pt x="2449195" y="71996"/>
                </a:lnTo>
                <a:lnTo>
                  <a:pt x="2443512" y="44041"/>
                </a:lnTo>
                <a:lnTo>
                  <a:pt x="2428039" y="21148"/>
                </a:lnTo>
                <a:lnTo>
                  <a:pt x="2405143" y="5680"/>
                </a:lnTo>
                <a:lnTo>
                  <a:pt x="237718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D0A464F7-10F4-624E-B75F-1341091CE364}"/>
              </a:ext>
            </a:extLst>
          </p:cNvPr>
          <p:cNvSpPr txBox="1"/>
          <p:nvPr/>
        </p:nvSpPr>
        <p:spPr>
          <a:xfrm>
            <a:off x="3191907" y="8159831"/>
            <a:ext cx="23615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les </a:t>
            </a:r>
            <a:r>
              <a:rPr sz="1000" b="1" spc="-5" dirty="0">
                <a:latin typeface="Arial"/>
                <a:cs typeface="Arial"/>
              </a:rPr>
              <a:t>modes </a:t>
            </a:r>
            <a:r>
              <a:rPr sz="1000" b="1" dirty="0">
                <a:latin typeface="Arial"/>
                <a:cs typeface="Arial"/>
              </a:rPr>
              <a:t>de production </a:t>
            </a:r>
            <a:r>
              <a:rPr sz="1000" spc="-5" dirty="0">
                <a:latin typeface="Arial"/>
                <a:cs typeface="Arial"/>
              </a:rPr>
              <a:t>des  entreprises aﬁn de gagner en productivité  et en </a:t>
            </a:r>
            <a:r>
              <a:rPr sz="1000" dirty="0">
                <a:latin typeface="Arial"/>
                <a:cs typeface="Arial"/>
              </a:rPr>
              <a:t>réactivité </a:t>
            </a:r>
            <a:r>
              <a:rPr sz="1000" spc="-5" dirty="0">
                <a:latin typeface="Arial"/>
                <a:cs typeface="Arial"/>
              </a:rPr>
              <a:t>pour adapter leurs offres  de biens et de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3B00DD33-9E1F-6A41-89E4-EF0FEA272B3B}"/>
              </a:ext>
            </a:extLst>
          </p:cNvPr>
          <p:cNvSpPr/>
          <p:nvPr/>
        </p:nvSpPr>
        <p:spPr>
          <a:xfrm>
            <a:off x="1222263" y="8799991"/>
            <a:ext cx="817880" cy="631825"/>
          </a:xfrm>
          <a:custGeom>
            <a:avLst/>
            <a:gdLst/>
            <a:ahLst/>
            <a:cxnLst/>
            <a:rect l="l" t="t" r="r" b="b"/>
            <a:pathLst>
              <a:path w="817880" h="631825">
                <a:moveTo>
                  <a:pt x="745769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59435"/>
                </a:lnTo>
                <a:lnTo>
                  <a:pt x="5680" y="587390"/>
                </a:lnTo>
                <a:lnTo>
                  <a:pt x="21148" y="610282"/>
                </a:lnTo>
                <a:lnTo>
                  <a:pt x="44041" y="625750"/>
                </a:lnTo>
                <a:lnTo>
                  <a:pt x="71996" y="631431"/>
                </a:lnTo>
                <a:lnTo>
                  <a:pt x="745769" y="631431"/>
                </a:lnTo>
                <a:lnTo>
                  <a:pt x="773724" y="625750"/>
                </a:lnTo>
                <a:lnTo>
                  <a:pt x="796617" y="610282"/>
                </a:lnTo>
                <a:lnTo>
                  <a:pt x="812084" y="587390"/>
                </a:lnTo>
                <a:lnTo>
                  <a:pt x="817765" y="559435"/>
                </a:lnTo>
                <a:lnTo>
                  <a:pt x="817765" y="72009"/>
                </a:lnTo>
                <a:lnTo>
                  <a:pt x="812084" y="44046"/>
                </a:lnTo>
                <a:lnTo>
                  <a:pt x="796617" y="21150"/>
                </a:lnTo>
                <a:lnTo>
                  <a:pt x="773724" y="5681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899677D1-9596-1F45-A99F-C08674C95589}"/>
              </a:ext>
            </a:extLst>
          </p:cNvPr>
          <p:cNvSpPr txBox="1"/>
          <p:nvPr/>
        </p:nvSpPr>
        <p:spPr>
          <a:xfrm>
            <a:off x="1289138" y="8869841"/>
            <a:ext cx="675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Recours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i="1" dirty="0">
                <a:latin typeface="Arial"/>
                <a:cs typeface="Arial"/>
              </a:rPr>
              <a:t>cloud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F9DE7C7E-98A8-5848-B44F-7E2435C8EC90}"/>
              </a:ext>
            </a:extLst>
          </p:cNvPr>
          <p:cNvSpPr txBox="1"/>
          <p:nvPr/>
        </p:nvSpPr>
        <p:spPr>
          <a:xfrm>
            <a:off x="1320888" y="9174641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computing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FF3C649D-56C7-064D-B7ED-28C5BA5EC53C}"/>
              </a:ext>
            </a:extLst>
          </p:cNvPr>
          <p:cNvSpPr/>
          <p:nvPr/>
        </p:nvSpPr>
        <p:spPr>
          <a:xfrm>
            <a:off x="3048836" y="9305224"/>
            <a:ext cx="817880" cy="455295"/>
          </a:xfrm>
          <a:custGeom>
            <a:avLst/>
            <a:gdLst/>
            <a:ahLst/>
            <a:cxnLst/>
            <a:rect l="l" t="t" r="r" b="b"/>
            <a:pathLst>
              <a:path w="817879" h="455295">
                <a:moveTo>
                  <a:pt x="74576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83031"/>
                </a:lnTo>
                <a:lnTo>
                  <a:pt x="5680" y="410989"/>
                </a:lnTo>
                <a:lnTo>
                  <a:pt x="21148" y="433885"/>
                </a:lnTo>
                <a:lnTo>
                  <a:pt x="44041" y="449358"/>
                </a:lnTo>
                <a:lnTo>
                  <a:pt x="71996" y="455041"/>
                </a:lnTo>
                <a:lnTo>
                  <a:pt x="745769" y="455041"/>
                </a:lnTo>
                <a:lnTo>
                  <a:pt x="773726" y="449358"/>
                </a:lnTo>
                <a:lnTo>
                  <a:pt x="796623" y="433885"/>
                </a:lnTo>
                <a:lnTo>
                  <a:pt x="812095" y="410989"/>
                </a:lnTo>
                <a:lnTo>
                  <a:pt x="817778" y="383031"/>
                </a:lnTo>
                <a:lnTo>
                  <a:pt x="817778" y="72008"/>
                </a:lnTo>
                <a:lnTo>
                  <a:pt x="812095" y="44051"/>
                </a:lnTo>
                <a:lnTo>
                  <a:pt x="796623" y="21155"/>
                </a:lnTo>
                <a:lnTo>
                  <a:pt x="773726" y="5682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1A643029-6A47-ED4D-909D-4741560EB2BC}"/>
              </a:ext>
            </a:extLst>
          </p:cNvPr>
          <p:cNvSpPr txBox="1"/>
          <p:nvPr/>
        </p:nvSpPr>
        <p:spPr>
          <a:xfrm>
            <a:off x="3098133" y="943927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Free-to-play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4C637EF5-E941-BC4A-8F76-C5D334E61711}"/>
              </a:ext>
            </a:extLst>
          </p:cNvPr>
          <p:cNvSpPr/>
          <p:nvPr/>
        </p:nvSpPr>
        <p:spPr>
          <a:xfrm>
            <a:off x="3969606" y="9305224"/>
            <a:ext cx="817880" cy="455295"/>
          </a:xfrm>
          <a:custGeom>
            <a:avLst/>
            <a:gdLst/>
            <a:ahLst/>
            <a:cxnLst/>
            <a:rect l="l" t="t" r="r" b="b"/>
            <a:pathLst>
              <a:path w="817879" h="455295">
                <a:moveTo>
                  <a:pt x="74576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83031"/>
                </a:lnTo>
                <a:lnTo>
                  <a:pt x="5680" y="410989"/>
                </a:lnTo>
                <a:lnTo>
                  <a:pt x="21148" y="433885"/>
                </a:lnTo>
                <a:lnTo>
                  <a:pt x="44041" y="449358"/>
                </a:lnTo>
                <a:lnTo>
                  <a:pt x="71996" y="455041"/>
                </a:lnTo>
                <a:lnTo>
                  <a:pt x="745769" y="455041"/>
                </a:lnTo>
                <a:lnTo>
                  <a:pt x="773726" y="449358"/>
                </a:lnTo>
                <a:lnTo>
                  <a:pt x="796623" y="433885"/>
                </a:lnTo>
                <a:lnTo>
                  <a:pt x="812095" y="410989"/>
                </a:lnTo>
                <a:lnTo>
                  <a:pt x="817778" y="383031"/>
                </a:lnTo>
                <a:lnTo>
                  <a:pt x="817778" y="72008"/>
                </a:lnTo>
                <a:lnTo>
                  <a:pt x="812095" y="44051"/>
                </a:lnTo>
                <a:lnTo>
                  <a:pt x="796623" y="21155"/>
                </a:lnTo>
                <a:lnTo>
                  <a:pt x="773726" y="5682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47C892BA-3931-1D48-8A2D-2413829C8F42}"/>
              </a:ext>
            </a:extLst>
          </p:cNvPr>
          <p:cNvSpPr txBox="1"/>
          <p:nvPr/>
        </p:nvSpPr>
        <p:spPr>
          <a:xfrm>
            <a:off x="4075426" y="9439276"/>
            <a:ext cx="597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Freemium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C3B06C49-7165-964D-98EF-937E62FFDBC4}"/>
              </a:ext>
            </a:extLst>
          </p:cNvPr>
          <p:cNvSpPr/>
          <p:nvPr/>
        </p:nvSpPr>
        <p:spPr>
          <a:xfrm>
            <a:off x="4890368" y="9305224"/>
            <a:ext cx="817880" cy="455295"/>
          </a:xfrm>
          <a:custGeom>
            <a:avLst/>
            <a:gdLst/>
            <a:ahLst/>
            <a:cxnLst/>
            <a:rect l="l" t="t" r="r" b="b"/>
            <a:pathLst>
              <a:path w="817879" h="455295">
                <a:moveTo>
                  <a:pt x="745782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83031"/>
                </a:lnTo>
                <a:lnTo>
                  <a:pt x="5682" y="410989"/>
                </a:lnTo>
                <a:lnTo>
                  <a:pt x="21155" y="433885"/>
                </a:lnTo>
                <a:lnTo>
                  <a:pt x="44051" y="449358"/>
                </a:lnTo>
                <a:lnTo>
                  <a:pt x="72009" y="455041"/>
                </a:lnTo>
                <a:lnTo>
                  <a:pt x="745782" y="455041"/>
                </a:lnTo>
                <a:lnTo>
                  <a:pt x="773737" y="449358"/>
                </a:lnTo>
                <a:lnTo>
                  <a:pt x="796629" y="433885"/>
                </a:lnTo>
                <a:lnTo>
                  <a:pt x="812097" y="410989"/>
                </a:lnTo>
                <a:lnTo>
                  <a:pt x="817778" y="383031"/>
                </a:lnTo>
                <a:lnTo>
                  <a:pt x="817778" y="72008"/>
                </a:lnTo>
                <a:lnTo>
                  <a:pt x="812097" y="44051"/>
                </a:lnTo>
                <a:lnTo>
                  <a:pt x="796629" y="21155"/>
                </a:lnTo>
                <a:lnTo>
                  <a:pt x="773737" y="5682"/>
                </a:lnTo>
                <a:lnTo>
                  <a:pt x="745782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646F1475-DE29-CD45-9015-D00937853E8B}"/>
              </a:ext>
            </a:extLst>
          </p:cNvPr>
          <p:cNvSpPr txBox="1"/>
          <p:nvPr/>
        </p:nvSpPr>
        <p:spPr>
          <a:xfrm>
            <a:off x="5141915" y="9363076"/>
            <a:ext cx="3054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20" dirty="0">
                <a:latin typeface="Arial"/>
                <a:cs typeface="Arial"/>
              </a:rPr>
              <a:t>Y</a:t>
            </a:r>
            <a:r>
              <a:rPr sz="1000" i="1" spc="-5" dirty="0">
                <a:latin typeface="Arial"/>
                <a:cs typeface="Arial"/>
              </a:rPr>
              <a:t>ield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23CD4686-0D66-014A-827B-9392BE31AD71}"/>
              </a:ext>
            </a:extLst>
          </p:cNvPr>
          <p:cNvSpPr txBox="1"/>
          <p:nvPr/>
        </p:nvSpPr>
        <p:spPr>
          <a:xfrm>
            <a:off x="4916997" y="9515476"/>
            <a:ext cx="7543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Arial"/>
                <a:cs typeface="Arial"/>
              </a:rPr>
              <a:t>management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D2F4FE25-134D-724F-B741-5E0F0AA0E5A2}"/>
              </a:ext>
            </a:extLst>
          </p:cNvPr>
          <p:cNvSpPr/>
          <p:nvPr/>
        </p:nvSpPr>
        <p:spPr>
          <a:xfrm>
            <a:off x="2123076" y="8799991"/>
            <a:ext cx="817880" cy="631825"/>
          </a:xfrm>
          <a:custGeom>
            <a:avLst/>
            <a:gdLst/>
            <a:ahLst/>
            <a:cxnLst/>
            <a:rect l="l" t="t" r="r" b="b"/>
            <a:pathLst>
              <a:path w="817880" h="631825">
                <a:moveTo>
                  <a:pt x="745769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59435"/>
                </a:lnTo>
                <a:lnTo>
                  <a:pt x="5680" y="587390"/>
                </a:lnTo>
                <a:lnTo>
                  <a:pt x="21148" y="610282"/>
                </a:lnTo>
                <a:lnTo>
                  <a:pt x="44041" y="625750"/>
                </a:lnTo>
                <a:lnTo>
                  <a:pt x="71996" y="631431"/>
                </a:lnTo>
                <a:lnTo>
                  <a:pt x="745769" y="631431"/>
                </a:lnTo>
                <a:lnTo>
                  <a:pt x="773726" y="625750"/>
                </a:lnTo>
                <a:lnTo>
                  <a:pt x="796623" y="610282"/>
                </a:lnTo>
                <a:lnTo>
                  <a:pt x="812095" y="587390"/>
                </a:lnTo>
                <a:lnTo>
                  <a:pt x="817778" y="559435"/>
                </a:lnTo>
                <a:lnTo>
                  <a:pt x="817778" y="72009"/>
                </a:lnTo>
                <a:lnTo>
                  <a:pt x="812095" y="44046"/>
                </a:lnTo>
                <a:lnTo>
                  <a:pt x="796623" y="21150"/>
                </a:lnTo>
                <a:lnTo>
                  <a:pt x="773726" y="5681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5A854ADD-1538-D64F-A2E1-E50F395D1D77}"/>
              </a:ext>
            </a:extLst>
          </p:cNvPr>
          <p:cNvSpPr txBox="1"/>
          <p:nvPr/>
        </p:nvSpPr>
        <p:spPr>
          <a:xfrm>
            <a:off x="2160290" y="8869841"/>
            <a:ext cx="733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454" marR="5080" indent="-19939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Abonnement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D68F2E62-E42C-D140-9030-9FB0AEB13182}"/>
              </a:ext>
            </a:extLst>
          </p:cNvPr>
          <p:cNvSpPr txBox="1"/>
          <p:nvPr/>
        </p:nvSpPr>
        <p:spPr>
          <a:xfrm>
            <a:off x="2281702" y="9174641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F709FDF0-F61E-B04E-A0F1-C6CA7FC44C32}"/>
              </a:ext>
            </a:extLst>
          </p:cNvPr>
          <p:cNvSpPr/>
          <p:nvPr/>
        </p:nvSpPr>
        <p:spPr>
          <a:xfrm>
            <a:off x="3149636" y="8955387"/>
            <a:ext cx="2449195" cy="270510"/>
          </a:xfrm>
          <a:custGeom>
            <a:avLst/>
            <a:gdLst/>
            <a:ahLst/>
            <a:cxnLst/>
            <a:rect l="l" t="t" r="r" b="b"/>
            <a:pathLst>
              <a:path w="2449195" h="270509">
                <a:moveTo>
                  <a:pt x="237718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2377186" y="269976"/>
                </a:lnTo>
                <a:lnTo>
                  <a:pt x="2405143" y="264295"/>
                </a:lnTo>
                <a:lnTo>
                  <a:pt x="2428039" y="248827"/>
                </a:lnTo>
                <a:lnTo>
                  <a:pt x="2443512" y="225935"/>
                </a:lnTo>
                <a:lnTo>
                  <a:pt x="2449195" y="197980"/>
                </a:lnTo>
                <a:lnTo>
                  <a:pt x="2449195" y="72008"/>
                </a:lnTo>
                <a:lnTo>
                  <a:pt x="2443512" y="44046"/>
                </a:lnTo>
                <a:lnTo>
                  <a:pt x="2428039" y="21150"/>
                </a:lnTo>
                <a:lnTo>
                  <a:pt x="2405143" y="5681"/>
                </a:lnTo>
                <a:lnTo>
                  <a:pt x="2377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82DBDDC0-A043-A14A-A3D8-086A6B00C222}"/>
              </a:ext>
            </a:extLst>
          </p:cNvPr>
          <p:cNvSpPr txBox="1"/>
          <p:nvPr/>
        </p:nvSpPr>
        <p:spPr>
          <a:xfrm>
            <a:off x="3418262" y="8996908"/>
            <a:ext cx="190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Nouveaux </a:t>
            </a:r>
            <a:r>
              <a:rPr sz="1000" dirty="0">
                <a:latin typeface="Arial"/>
                <a:cs typeface="Arial"/>
              </a:rPr>
              <a:t>modèles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économiques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FFDBAE67-C681-694E-95B0-D781FADBE0C4}"/>
              </a:ext>
            </a:extLst>
          </p:cNvPr>
          <p:cNvSpPr/>
          <p:nvPr/>
        </p:nvSpPr>
        <p:spPr>
          <a:xfrm>
            <a:off x="3149636" y="8955387"/>
            <a:ext cx="2449195" cy="270510"/>
          </a:xfrm>
          <a:custGeom>
            <a:avLst/>
            <a:gdLst/>
            <a:ahLst/>
            <a:cxnLst/>
            <a:rect l="l" t="t" r="r" b="b"/>
            <a:pathLst>
              <a:path w="2449195" h="270509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2377186" y="269976"/>
                </a:lnTo>
                <a:lnTo>
                  <a:pt x="2405143" y="264295"/>
                </a:lnTo>
                <a:lnTo>
                  <a:pt x="2428039" y="248827"/>
                </a:lnTo>
                <a:lnTo>
                  <a:pt x="2443512" y="225935"/>
                </a:lnTo>
                <a:lnTo>
                  <a:pt x="2449195" y="197980"/>
                </a:lnTo>
                <a:lnTo>
                  <a:pt x="2449195" y="72008"/>
                </a:lnTo>
                <a:lnTo>
                  <a:pt x="2443512" y="44046"/>
                </a:lnTo>
                <a:lnTo>
                  <a:pt x="2428039" y="21150"/>
                </a:lnTo>
                <a:lnTo>
                  <a:pt x="2405143" y="5681"/>
                </a:lnTo>
                <a:lnTo>
                  <a:pt x="2377186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197980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51">
            <a:extLst>
              <a:ext uri="{FF2B5EF4-FFF2-40B4-BE49-F238E27FC236}">
                <a16:creationId xmlns:a16="http://schemas.microsoft.com/office/drawing/2014/main" id="{26489864-4520-7A48-8953-BC58C79F6C84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52">
            <a:extLst>
              <a:ext uri="{FF2B5EF4-FFF2-40B4-BE49-F238E27FC236}">
                <a16:creationId xmlns:a16="http://schemas.microsoft.com/office/drawing/2014/main" id="{2F0FE615-C4BF-604D-9E82-66AA58317CBE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121" name="object 53">
            <a:extLst>
              <a:ext uri="{FF2B5EF4-FFF2-40B4-BE49-F238E27FC236}">
                <a16:creationId xmlns:a16="http://schemas.microsoft.com/office/drawing/2014/main" id="{C6EF8BD0-C439-0848-B2F4-DB11D44FE3C5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2" name="object 44">
            <a:extLst>
              <a:ext uri="{FF2B5EF4-FFF2-40B4-BE49-F238E27FC236}">
                <a16:creationId xmlns:a16="http://schemas.microsoft.com/office/drawing/2014/main" id="{C22372CB-C9BA-4043-BA5E-86C69767A197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092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D4A2DD5-0A9D-4E4A-BD30-03EEC05C3BFD}"/>
              </a:ext>
            </a:extLst>
          </p:cNvPr>
          <p:cNvSpPr/>
          <p:nvPr/>
        </p:nvSpPr>
        <p:spPr>
          <a:xfrm>
            <a:off x="761519" y="7976666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799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1883CC2-BC1A-954A-8714-7F98ABC72087}"/>
              </a:ext>
            </a:extLst>
          </p:cNvPr>
          <p:cNvSpPr/>
          <p:nvPr/>
        </p:nvSpPr>
        <p:spPr>
          <a:xfrm>
            <a:off x="2090434" y="7976666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6996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B523FC7-A9CF-EE4C-9721-3A3CC22C1109}"/>
              </a:ext>
            </a:extLst>
          </p:cNvPr>
          <p:cNvSpPr/>
          <p:nvPr/>
        </p:nvSpPr>
        <p:spPr>
          <a:xfrm>
            <a:off x="1631147" y="8591660"/>
            <a:ext cx="0" cy="483234"/>
          </a:xfrm>
          <a:custGeom>
            <a:avLst/>
            <a:gdLst/>
            <a:ahLst/>
            <a:cxnLst/>
            <a:rect l="l" t="t" r="r" b="b"/>
            <a:pathLst>
              <a:path h="483234">
                <a:moveTo>
                  <a:pt x="0" y="0"/>
                </a:moveTo>
                <a:lnTo>
                  <a:pt x="0" y="48299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DB326D74-E4B0-004E-9FD2-60EFB86A1629}"/>
              </a:ext>
            </a:extLst>
          </p:cNvPr>
          <p:cNvSpPr/>
          <p:nvPr/>
        </p:nvSpPr>
        <p:spPr>
          <a:xfrm>
            <a:off x="2525613" y="8591660"/>
            <a:ext cx="0" cy="483234"/>
          </a:xfrm>
          <a:custGeom>
            <a:avLst/>
            <a:gdLst/>
            <a:ahLst/>
            <a:cxnLst/>
            <a:rect l="l" t="t" r="r" b="b"/>
            <a:pathLst>
              <a:path h="483234">
                <a:moveTo>
                  <a:pt x="0" y="0"/>
                </a:moveTo>
                <a:lnTo>
                  <a:pt x="0" y="48299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6D5004EB-64CD-914F-AEBF-539A60E766A2}"/>
              </a:ext>
            </a:extLst>
          </p:cNvPr>
          <p:cNvSpPr/>
          <p:nvPr/>
        </p:nvSpPr>
        <p:spPr>
          <a:xfrm>
            <a:off x="4381413" y="7976666"/>
            <a:ext cx="0" cy="1479550"/>
          </a:xfrm>
          <a:custGeom>
            <a:avLst/>
            <a:gdLst/>
            <a:ahLst/>
            <a:cxnLst/>
            <a:rect l="l" t="t" r="r" b="b"/>
            <a:pathLst>
              <a:path h="1479550">
                <a:moveTo>
                  <a:pt x="0" y="0"/>
                </a:moveTo>
                <a:lnTo>
                  <a:pt x="0" y="147899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CBCFFEF7-8BE4-374D-9401-6D5C317815D2}"/>
              </a:ext>
            </a:extLst>
          </p:cNvPr>
          <p:cNvSpPr/>
          <p:nvPr/>
        </p:nvSpPr>
        <p:spPr>
          <a:xfrm>
            <a:off x="3457723" y="9115709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95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18A31E1-D7CD-4146-A83D-494698E9AD2C}"/>
              </a:ext>
            </a:extLst>
          </p:cNvPr>
          <p:cNvSpPr/>
          <p:nvPr/>
        </p:nvSpPr>
        <p:spPr>
          <a:xfrm>
            <a:off x="5299255" y="911733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8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21B35704-BE6B-6C4F-AB09-B48CF7C09735}"/>
              </a:ext>
            </a:extLst>
          </p:cNvPr>
          <p:cNvSpPr/>
          <p:nvPr/>
        </p:nvSpPr>
        <p:spPr>
          <a:xfrm>
            <a:off x="6284118" y="7976666"/>
            <a:ext cx="0" cy="924560"/>
          </a:xfrm>
          <a:custGeom>
            <a:avLst/>
            <a:gdLst/>
            <a:ahLst/>
            <a:cxnLst/>
            <a:rect l="l" t="t" r="r" b="b"/>
            <a:pathLst>
              <a:path h="924559">
                <a:moveTo>
                  <a:pt x="0" y="0"/>
                </a:moveTo>
                <a:lnTo>
                  <a:pt x="0" y="924255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152983E4-F284-074A-AF2D-B73CFE4A641A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880468CD-E396-604D-9E8F-BDA48DBDE1D2}"/>
              </a:ext>
            </a:extLst>
          </p:cNvPr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A355BE72-D9DC-A045-85D7-E1784E835BFE}"/>
              </a:ext>
            </a:extLst>
          </p:cNvPr>
          <p:cNvSpPr/>
          <p:nvPr/>
        </p:nvSpPr>
        <p:spPr>
          <a:xfrm>
            <a:off x="360003" y="739597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6D9D8B0E-67B7-AF4B-8278-D009706AD19E}"/>
              </a:ext>
            </a:extLst>
          </p:cNvPr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B3D961A8-86E3-F144-B688-5F1A40C6D94A}"/>
              </a:ext>
            </a:extLst>
          </p:cNvPr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633B2FDC-CC00-1848-A327-98566E12EA57}"/>
              </a:ext>
            </a:extLst>
          </p:cNvPr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7B8E1F8A-98AE-7147-B4D4-EB8A8B58CFD2}"/>
              </a:ext>
            </a:extLst>
          </p:cNvPr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461E5C2-4796-B34C-BDC0-D9BC10E33816}"/>
              </a:ext>
            </a:extLst>
          </p:cNvPr>
          <p:cNvSpPr/>
          <p:nvPr/>
        </p:nvSpPr>
        <p:spPr>
          <a:xfrm>
            <a:off x="1100401" y="1720088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D80BE643-A895-5B4A-B76C-699F2D3AD4DC}"/>
              </a:ext>
            </a:extLst>
          </p:cNvPr>
          <p:cNvSpPr/>
          <p:nvPr/>
        </p:nvSpPr>
        <p:spPr>
          <a:xfrm>
            <a:off x="2609716" y="1720088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5AE42657-7D5B-884D-A028-289DAAF9CB55}"/>
              </a:ext>
            </a:extLst>
          </p:cNvPr>
          <p:cNvSpPr/>
          <p:nvPr/>
        </p:nvSpPr>
        <p:spPr>
          <a:xfrm>
            <a:off x="4188516" y="1720088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438E059-4465-674E-AC45-E57A85A9D77E}"/>
              </a:ext>
            </a:extLst>
          </p:cNvPr>
          <p:cNvSpPr/>
          <p:nvPr/>
        </p:nvSpPr>
        <p:spPr>
          <a:xfrm>
            <a:off x="5859781" y="1720088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AA287D7E-D94C-0047-9A5D-FA0B89C20290}"/>
              </a:ext>
            </a:extLst>
          </p:cNvPr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0B4BCD8F-7468-934A-AA14-397561744764}"/>
              </a:ext>
            </a:extLst>
          </p:cNvPr>
          <p:cNvSpPr/>
          <p:nvPr/>
        </p:nvSpPr>
        <p:spPr>
          <a:xfrm>
            <a:off x="390001" y="2208094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B6EA0CD-5739-4D4A-8ED9-942C1D6E46CE}"/>
              </a:ext>
            </a:extLst>
          </p:cNvPr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E0624B71-4691-FC41-A18A-5F6BD49C46BD}"/>
              </a:ext>
            </a:extLst>
          </p:cNvPr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8C101148-3783-2F46-8D16-8ACDB1C0729A}"/>
              </a:ext>
            </a:extLst>
          </p:cNvPr>
          <p:cNvSpPr/>
          <p:nvPr/>
        </p:nvSpPr>
        <p:spPr>
          <a:xfrm>
            <a:off x="390001" y="2208094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9EAF69B8-CADC-DD4A-BB74-0E0FBA18C5D9}"/>
              </a:ext>
            </a:extLst>
          </p:cNvPr>
          <p:cNvSpPr/>
          <p:nvPr/>
        </p:nvSpPr>
        <p:spPr>
          <a:xfrm>
            <a:off x="390001" y="1843261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8F7ED30A-35FC-1E4A-89B1-E6664C03EFEF}"/>
              </a:ext>
            </a:extLst>
          </p:cNvPr>
          <p:cNvSpPr/>
          <p:nvPr/>
        </p:nvSpPr>
        <p:spPr>
          <a:xfrm>
            <a:off x="579112" y="371358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50C40291-8900-C649-B323-351FC65EDFEF}"/>
              </a:ext>
            </a:extLst>
          </p:cNvPr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59B1D484-ECFB-C94C-8BD2-10066B030C3B}"/>
              </a:ext>
            </a:extLst>
          </p:cNvPr>
          <p:cNvSpPr/>
          <p:nvPr/>
        </p:nvSpPr>
        <p:spPr>
          <a:xfrm>
            <a:off x="579112" y="371358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1E161553-9AF8-0E47-8767-78AEE5191211}"/>
              </a:ext>
            </a:extLst>
          </p:cNvPr>
          <p:cNvSpPr/>
          <p:nvPr/>
        </p:nvSpPr>
        <p:spPr>
          <a:xfrm>
            <a:off x="579112" y="4247100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DC7A612A-8D70-C141-BF84-AA32ADA4F7C2}"/>
              </a:ext>
            </a:extLst>
          </p:cNvPr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5C060947-C2E8-304F-B7B3-46210C3D222A}"/>
              </a:ext>
            </a:extLst>
          </p:cNvPr>
          <p:cNvSpPr/>
          <p:nvPr/>
        </p:nvSpPr>
        <p:spPr>
          <a:xfrm>
            <a:off x="579112" y="4247100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B3F0164F-3F88-B542-B2A0-91D74AC0A4DC}"/>
              </a:ext>
            </a:extLst>
          </p:cNvPr>
          <p:cNvSpPr/>
          <p:nvPr/>
        </p:nvSpPr>
        <p:spPr>
          <a:xfrm>
            <a:off x="662030" y="3263903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CF4F0D6D-46FC-BE42-AA88-AC9239E32B3C}"/>
              </a:ext>
            </a:extLst>
          </p:cNvPr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757457D-F9C0-FE40-A09C-AED122481471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0158B03E-CA65-7243-A649-2AFE5591DFB3}"/>
              </a:ext>
            </a:extLst>
          </p:cNvPr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7B3FD992-A4E6-E747-8510-26041EAA22F6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75F8C357-4D14-9D41-81FD-8A4FDC797A4B}"/>
              </a:ext>
            </a:extLst>
          </p:cNvPr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2D0AAB71-E0C8-EC43-8D68-DE9974EA6680}"/>
              </a:ext>
            </a:extLst>
          </p:cNvPr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3BEC8618-5392-CD46-B59F-7523881779B6}"/>
              </a:ext>
            </a:extLst>
          </p:cNvPr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DBE64779-A649-0548-8A39-5BC54DA15540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8CE06AA4-2345-D341-87E8-545946F77826}"/>
              </a:ext>
            </a:extLst>
          </p:cNvPr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8DD3577B-649D-B843-8865-34326CA97B13}"/>
              </a:ext>
            </a:extLst>
          </p:cNvPr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2815452A-AC99-A44A-A38A-BD2C909829FE}"/>
              </a:ext>
            </a:extLst>
          </p:cNvPr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72DCBCC5-F363-1443-8D90-BE16723A04F9}"/>
              </a:ext>
            </a:extLst>
          </p:cNvPr>
          <p:cNvSpPr/>
          <p:nvPr/>
        </p:nvSpPr>
        <p:spPr>
          <a:xfrm>
            <a:off x="1899348" y="1843261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A69F2AA3-4864-C04E-AC3A-4C761492555B}"/>
              </a:ext>
            </a:extLst>
          </p:cNvPr>
          <p:cNvSpPr/>
          <p:nvPr/>
        </p:nvSpPr>
        <p:spPr>
          <a:xfrm>
            <a:off x="5050964" y="2208084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29"/>
                </a:lnTo>
                <a:lnTo>
                  <a:pt x="21148" y="771521"/>
                </a:lnTo>
                <a:lnTo>
                  <a:pt x="44041" y="786989"/>
                </a:lnTo>
                <a:lnTo>
                  <a:pt x="71996" y="792670"/>
                </a:lnTo>
                <a:lnTo>
                  <a:pt x="1545640" y="792670"/>
                </a:lnTo>
                <a:lnTo>
                  <a:pt x="1573595" y="786989"/>
                </a:lnTo>
                <a:lnTo>
                  <a:pt x="1596488" y="771521"/>
                </a:lnTo>
                <a:lnTo>
                  <a:pt x="1611956" y="748629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BAF45B7C-5431-534D-B1FF-3B7364953951}"/>
              </a:ext>
            </a:extLst>
          </p:cNvPr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6998FD6A-AF01-1044-985C-05A953DD7D32}"/>
              </a:ext>
            </a:extLst>
          </p:cNvPr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D5E82782-CD4B-AB47-B890-65DCFCE6DA3E}"/>
              </a:ext>
            </a:extLst>
          </p:cNvPr>
          <p:cNvSpPr/>
          <p:nvPr/>
        </p:nvSpPr>
        <p:spPr>
          <a:xfrm>
            <a:off x="5050964" y="2208084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29"/>
                </a:lnTo>
                <a:lnTo>
                  <a:pt x="21148" y="771521"/>
                </a:lnTo>
                <a:lnTo>
                  <a:pt x="44041" y="786989"/>
                </a:lnTo>
                <a:lnTo>
                  <a:pt x="71996" y="792670"/>
                </a:lnTo>
                <a:lnTo>
                  <a:pt x="1545640" y="792670"/>
                </a:lnTo>
                <a:lnTo>
                  <a:pt x="1573595" y="786989"/>
                </a:lnTo>
                <a:lnTo>
                  <a:pt x="1596488" y="771521"/>
                </a:lnTo>
                <a:lnTo>
                  <a:pt x="1611956" y="748629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F0D2BAA2-E35F-0340-8D8D-C187926B1B84}"/>
              </a:ext>
            </a:extLst>
          </p:cNvPr>
          <p:cNvSpPr/>
          <p:nvPr/>
        </p:nvSpPr>
        <p:spPr>
          <a:xfrm>
            <a:off x="5050964" y="1843261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1DFF1B00-8886-3E4D-A57F-5518D6CEB90F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5D47F025-60BE-B446-8971-548F95B236F6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DED2F79C-5D4A-4241-9E0A-C19452E63BD6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2B38B7EE-BF2D-8449-BD0D-B819FB180A72}"/>
              </a:ext>
            </a:extLst>
          </p:cNvPr>
          <p:cNvSpPr/>
          <p:nvPr/>
        </p:nvSpPr>
        <p:spPr>
          <a:xfrm>
            <a:off x="3401922" y="1843261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06A919B2-9A68-6D42-86BA-E4FF505368AE}"/>
              </a:ext>
            </a:extLst>
          </p:cNvPr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A32548CF-448E-7E4A-8BCE-EB5BCCB9CA99}"/>
              </a:ext>
            </a:extLst>
          </p:cNvPr>
          <p:cNvSpPr/>
          <p:nvPr/>
        </p:nvSpPr>
        <p:spPr>
          <a:xfrm>
            <a:off x="3469267" y="4258282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FCF2E3C0-0BC3-3B48-8B1D-803BE59771B4}"/>
              </a:ext>
            </a:extLst>
          </p:cNvPr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8388D3C6-C79B-6946-81D1-5877BA22245F}"/>
              </a:ext>
            </a:extLst>
          </p:cNvPr>
          <p:cNvSpPr/>
          <p:nvPr/>
        </p:nvSpPr>
        <p:spPr>
          <a:xfrm>
            <a:off x="5663924" y="4258279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BB24AC03-6813-A342-A67E-71C99F7ADE50}"/>
              </a:ext>
            </a:extLst>
          </p:cNvPr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242023B0-3605-804D-A1C0-FFBAE7D54AD4}"/>
              </a:ext>
            </a:extLst>
          </p:cNvPr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1DAC88FD-5544-3349-8C0D-DE5FF6E32494}"/>
              </a:ext>
            </a:extLst>
          </p:cNvPr>
          <p:cNvSpPr/>
          <p:nvPr/>
        </p:nvSpPr>
        <p:spPr>
          <a:xfrm>
            <a:off x="1960549" y="5664813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3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DCB7D756-4179-AF49-98A8-A08143CC75EF}"/>
              </a:ext>
            </a:extLst>
          </p:cNvPr>
          <p:cNvSpPr/>
          <p:nvPr/>
        </p:nvSpPr>
        <p:spPr>
          <a:xfrm>
            <a:off x="940061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A7FA05BE-F3C7-E845-B1DB-8D117A060DE5}"/>
              </a:ext>
            </a:extLst>
          </p:cNvPr>
          <p:cNvSpPr/>
          <p:nvPr/>
        </p:nvSpPr>
        <p:spPr>
          <a:xfrm>
            <a:off x="16307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882FD8F3-4EB9-5D40-B756-3D9B31C3961F}"/>
              </a:ext>
            </a:extLst>
          </p:cNvPr>
          <p:cNvSpPr/>
          <p:nvPr/>
        </p:nvSpPr>
        <p:spPr>
          <a:xfrm>
            <a:off x="2308269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5E595ED4-500A-BF45-A472-D0BFA4EF7BF1}"/>
              </a:ext>
            </a:extLst>
          </p:cNvPr>
          <p:cNvSpPr/>
          <p:nvPr/>
        </p:nvSpPr>
        <p:spPr>
          <a:xfrm>
            <a:off x="2992372" y="6589734"/>
            <a:ext cx="0" cy="245110"/>
          </a:xfrm>
          <a:custGeom>
            <a:avLst/>
            <a:gdLst/>
            <a:ahLst/>
            <a:cxnLst/>
            <a:rect l="l" t="t" r="r" b="b"/>
            <a:pathLst>
              <a:path h="245109">
                <a:moveTo>
                  <a:pt x="0" y="0"/>
                </a:moveTo>
                <a:lnTo>
                  <a:pt x="0" y="244932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772DA16E-0AE6-6C4C-A1B3-3B88B909FCA5}"/>
              </a:ext>
            </a:extLst>
          </p:cNvPr>
          <p:cNvSpPr/>
          <p:nvPr/>
        </p:nvSpPr>
        <p:spPr>
          <a:xfrm>
            <a:off x="5699426" y="5664813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45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9A4B2156-A6C8-FF48-ADE9-3C93B55A009A}"/>
              </a:ext>
            </a:extLst>
          </p:cNvPr>
          <p:cNvSpPr/>
          <p:nvPr/>
        </p:nvSpPr>
        <p:spPr>
          <a:xfrm>
            <a:off x="2844524" y="5964651"/>
            <a:ext cx="1885950" cy="0"/>
          </a:xfrm>
          <a:custGeom>
            <a:avLst/>
            <a:gdLst/>
            <a:ahLst/>
            <a:cxnLst/>
            <a:rect l="l" t="t" r="r" b="b"/>
            <a:pathLst>
              <a:path w="1885950">
                <a:moveTo>
                  <a:pt x="0" y="0"/>
                </a:moveTo>
                <a:lnTo>
                  <a:pt x="1885505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386C2673-0DE1-8D4F-9D23-169B3E8B5551}"/>
              </a:ext>
            </a:extLst>
          </p:cNvPr>
          <p:cNvSpPr/>
          <p:nvPr/>
        </p:nvSpPr>
        <p:spPr>
          <a:xfrm>
            <a:off x="4734102" y="5889658"/>
            <a:ext cx="81280" cy="150495"/>
          </a:xfrm>
          <a:custGeom>
            <a:avLst/>
            <a:gdLst/>
            <a:ahLst/>
            <a:cxnLst/>
            <a:rect l="l" t="t" r="r" b="b"/>
            <a:pathLst>
              <a:path w="81279" h="150495">
                <a:moveTo>
                  <a:pt x="0" y="0"/>
                </a:moveTo>
                <a:lnTo>
                  <a:pt x="0" y="149986"/>
                </a:lnTo>
                <a:lnTo>
                  <a:pt x="80657" y="74993"/>
                </a:lnTo>
                <a:lnTo>
                  <a:pt x="0" y="0"/>
                </a:lnTo>
                <a:close/>
              </a:path>
            </a:pathLst>
          </a:custGeom>
          <a:solidFill>
            <a:srgbClr val="748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D52C9989-8E4D-594B-8A3E-C61C0763F159}"/>
              </a:ext>
            </a:extLst>
          </p:cNvPr>
          <p:cNvSpPr/>
          <p:nvPr/>
        </p:nvSpPr>
        <p:spPr>
          <a:xfrm>
            <a:off x="670058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2802CC7A-5265-9049-A511-9192311745F3}"/>
              </a:ext>
            </a:extLst>
          </p:cNvPr>
          <p:cNvSpPr txBox="1"/>
          <p:nvPr/>
        </p:nvSpPr>
        <p:spPr>
          <a:xfrm>
            <a:off x="688957" y="6811297"/>
            <a:ext cx="4959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59ECA2A8-C378-E34B-93BA-E91E7444FC83}"/>
              </a:ext>
            </a:extLst>
          </p:cNvPr>
          <p:cNvSpPr/>
          <p:nvPr/>
        </p:nvSpPr>
        <p:spPr>
          <a:xfrm>
            <a:off x="1354165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23276256-C745-8C41-8C02-6E80288B4EFD}"/>
              </a:ext>
            </a:extLst>
          </p:cNvPr>
          <p:cNvSpPr txBox="1"/>
          <p:nvPr/>
        </p:nvSpPr>
        <p:spPr>
          <a:xfrm>
            <a:off x="1369910" y="6811297"/>
            <a:ext cx="5022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8C362646-6B23-CC45-BC6D-96872A4DC3DE}"/>
              </a:ext>
            </a:extLst>
          </p:cNvPr>
          <p:cNvSpPr/>
          <p:nvPr/>
        </p:nvSpPr>
        <p:spPr>
          <a:xfrm>
            <a:off x="2722373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2" y="239810"/>
                </a:lnTo>
                <a:lnTo>
                  <a:pt x="521403" y="226209"/>
                </a:lnTo>
                <a:lnTo>
                  <a:pt x="535007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7" y="38726"/>
                </a:lnTo>
                <a:lnTo>
                  <a:pt x="521403" y="18595"/>
                </a:lnTo>
                <a:lnTo>
                  <a:pt x="501272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A44DA166-EA9D-0D41-99EC-01BB4711B2EB}"/>
              </a:ext>
            </a:extLst>
          </p:cNvPr>
          <p:cNvSpPr txBox="1"/>
          <p:nvPr/>
        </p:nvSpPr>
        <p:spPr>
          <a:xfrm>
            <a:off x="2734965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C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7E2EB9DF-B0FB-0041-84C9-E41EDB8B43ED}"/>
              </a:ext>
            </a:extLst>
          </p:cNvPr>
          <p:cNvSpPr/>
          <p:nvPr/>
        </p:nvSpPr>
        <p:spPr>
          <a:xfrm>
            <a:off x="2038266" y="6774288"/>
            <a:ext cx="540385" cy="245110"/>
          </a:xfrm>
          <a:custGeom>
            <a:avLst/>
            <a:gdLst/>
            <a:ahLst/>
            <a:cxnLst/>
            <a:rect l="l" t="t" r="r" b="b"/>
            <a:pathLst>
              <a:path w="540385" h="245109">
                <a:moveTo>
                  <a:pt x="476694" y="0"/>
                </a:moveTo>
                <a:lnTo>
                  <a:pt x="63309" y="0"/>
                </a:lnTo>
                <a:lnTo>
                  <a:pt x="38726" y="4995"/>
                </a:lnTo>
                <a:lnTo>
                  <a:pt x="18595" y="18595"/>
                </a:lnTo>
                <a:lnTo>
                  <a:pt x="4995" y="38726"/>
                </a:lnTo>
                <a:lnTo>
                  <a:pt x="0" y="63309"/>
                </a:lnTo>
                <a:lnTo>
                  <a:pt x="0" y="181495"/>
                </a:lnTo>
                <a:lnTo>
                  <a:pt x="4995" y="206078"/>
                </a:lnTo>
                <a:lnTo>
                  <a:pt x="18595" y="226209"/>
                </a:lnTo>
                <a:lnTo>
                  <a:pt x="38726" y="239810"/>
                </a:lnTo>
                <a:lnTo>
                  <a:pt x="63309" y="244805"/>
                </a:lnTo>
                <a:lnTo>
                  <a:pt x="476694" y="244805"/>
                </a:lnTo>
                <a:lnTo>
                  <a:pt x="501277" y="239810"/>
                </a:lnTo>
                <a:lnTo>
                  <a:pt x="521408" y="226209"/>
                </a:lnTo>
                <a:lnTo>
                  <a:pt x="535008" y="206078"/>
                </a:lnTo>
                <a:lnTo>
                  <a:pt x="540004" y="181495"/>
                </a:lnTo>
                <a:lnTo>
                  <a:pt x="540004" y="63309"/>
                </a:lnTo>
                <a:lnTo>
                  <a:pt x="535008" y="38726"/>
                </a:lnTo>
                <a:lnTo>
                  <a:pt x="521408" y="18595"/>
                </a:lnTo>
                <a:lnTo>
                  <a:pt x="501277" y="4995"/>
                </a:lnTo>
                <a:lnTo>
                  <a:pt x="476694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89507A43-68CA-1F41-AB61-8C5C8B4E0638}"/>
              </a:ext>
            </a:extLst>
          </p:cNvPr>
          <p:cNvSpPr txBox="1"/>
          <p:nvPr/>
        </p:nvSpPr>
        <p:spPr>
          <a:xfrm>
            <a:off x="2050830" y="6811297"/>
            <a:ext cx="5086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en </a:t>
            </a:r>
            <a:r>
              <a:rPr sz="900" i="1" dirty="0">
                <a:latin typeface="Arial"/>
                <a:cs typeface="Arial"/>
              </a:rPr>
              <a:t>B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A12D6728-FE78-604F-B49C-3F7EE197F70A}"/>
              </a:ext>
            </a:extLst>
          </p:cNvPr>
          <p:cNvSpPr/>
          <p:nvPr/>
        </p:nvSpPr>
        <p:spPr>
          <a:xfrm>
            <a:off x="4814754" y="6774294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92" y="239111"/>
                </a:lnTo>
                <a:lnTo>
                  <a:pt x="1735488" y="223643"/>
                </a:lnTo>
                <a:lnTo>
                  <a:pt x="1750957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7" y="44041"/>
                </a:lnTo>
                <a:lnTo>
                  <a:pt x="1735488" y="21148"/>
                </a:lnTo>
                <a:lnTo>
                  <a:pt x="1712592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E4B30F8C-1170-7240-9289-4471BFC8CA27}"/>
              </a:ext>
            </a:extLst>
          </p:cNvPr>
          <p:cNvSpPr txBox="1"/>
          <p:nvPr/>
        </p:nvSpPr>
        <p:spPr>
          <a:xfrm>
            <a:off x="5044417" y="6803221"/>
            <a:ext cx="1289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Externalités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9D44E1D6-DDE1-E843-A0D8-89AE1A614A37}"/>
              </a:ext>
            </a:extLst>
          </p:cNvPr>
          <p:cNvSpPr/>
          <p:nvPr/>
        </p:nvSpPr>
        <p:spPr>
          <a:xfrm>
            <a:off x="1088247" y="5471400"/>
            <a:ext cx="5483225" cy="269875"/>
          </a:xfrm>
          <a:custGeom>
            <a:avLst/>
            <a:gdLst/>
            <a:ahLst/>
            <a:cxnLst/>
            <a:rect l="l" t="t" r="r" b="b"/>
            <a:pathLst>
              <a:path w="5483225" h="269875">
                <a:moveTo>
                  <a:pt x="541113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411139" y="269278"/>
                </a:lnTo>
                <a:lnTo>
                  <a:pt x="5439096" y="263597"/>
                </a:lnTo>
                <a:lnTo>
                  <a:pt x="5461993" y="248129"/>
                </a:lnTo>
                <a:lnTo>
                  <a:pt x="5477465" y="225236"/>
                </a:lnTo>
                <a:lnTo>
                  <a:pt x="5483148" y="197281"/>
                </a:lnTo>
                <a:lnTo>
                  <a:pt x="5483148" y="72008"/>
                </a:lnTo>
                <a:lnTo>
                  <a:pt x="5477465" y="44051"/>
                </a:lnTo>
                <a:lnTo>
                  <a:pt x="5461993" y="21155"/>
                </a:lnTo>
                <a:lnTo>
                  <a:pt x="5439096" y="5682"/>
                </a:lnTo>
                <a:lnTo>
                  <a:pt x="5411139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B2789039-789B-BE40-A999-4B82E871E2AD}"/>
              </a:ext>
            </a:extLst>
          </p:cNvPr>
          <p:cNvSpPr txBox="1"/>
          <p:nvPr/>
        </p:nvSpPr>
        <p:spPr>
          <a:xfrm>
            <a:off x="422974" y="5117301"/>
            <a:ext cx="62007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modalités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fonctionnement d’une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économie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057BAF1B-9B91-B741-BFC2-010A1BE5E085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252031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FE16316B-D4A2-1A44-8347-70BE3D7C81C5}"/>
              </a:ext>
            </a:extLst>
          </p:cNvPr>
          <p:cNvSpPr txBox="1"/>
          <p:nvPr/>
        </p:nvSpPr>
        <p:spPr>
          <a:xfrm>
            <a:off x="701475" y="6261344"/>
            <a:ext cx="2517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Plateforme sur Internet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mettant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relation </a:t>
            </a:r>
            <a:r>
              <a:rPr sz="1000" spc="-5" dirty="0">
                <a:latin typeface="Arial"/>
                <a:cs typeface="Arial"/>
              </a:rPr>
              <a:t>des acheteurs et 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vendeurs…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756FEAC9-2AF1-1C44-B632-91C0EACB7809}"/>
              </a:ext>
            </a:extLst>
          </p:cNvPr>
          <p:cNvSpPr/>
          <p:nvPr/>
        </p:nvSpPr>
        <p:spPr>
          <a:xfrm>
            <a:off x="670058" y="6207089"/>
            <a:ext cx="2592705" cy="448309"/>
          </a:xfrm>
          <a:custGeom>
            <a:avLst/>
            <a:gdLst/>
            <a:ahLst/>
            <a:cxnLst/>
            <a:rect l="l" t="t" r="r" b="b"/>
            <a:pathLst>
              <a:path w="2592704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2520315" y="447852"/>
                </a:lnTo>
                <a:lnTo>
                  <a:pt x="2548270" y="442171"/>
                </a:lnTo>
                <a:lnTo>
                  <a:pt x="2571162" y="426704"/>
                </a:lnTo>
                <a:lnTo>
                  <a:pt x="2586630" y="403811"/>
                </a:lnTo>
                <a:lnTo>
                  <a:pt x="2592311" y="375856"/>
                </a:lnTo>
                <a:lnTo>
                  <a:pt x="2592311" y="71996"/>
                </a:lnTo>
                <a:lnTo>
                  <a:pt x="2586630" y="44041"/>
                </a:lnTo>
                <a:lnTo>
                  <a:pt x="2571162" y="21148"/>
                </a:lnTo>
                <a:lnTo>
                  <a:pt x="2548270" y="5680"/>
                </a:lnTo>
                <a:lnTo>
                  <a:pt x="2520315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559DC15F-6CC1-454A-8FFD-81FD551DF79E}"/>
              </a:ext>
            </a:extLst>
          </p:cNvPr>
          <p:cNvSpPr/>
          <p:nvPr/>
        </p:nvSpPr>
        <p:spPr>
          <a:xfrm>
            <a:off x="1087906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1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16" y="244792"/>
                </a:lnTo>
                <a:lnTo>
                  <a:pt x="1712577" y="239111"/>
                </a:lnTo>
                <a:lnTo>
                  <a:pt x="1735469" y="223643"/>
                </a:lnTo>
                <a:lnTo>
                  <a:pt x="1750934" y="200751"/>
                </a:lnTo>
                <a:lnTo>
                  <a:pt x="1756613" y="172796"/>
                </a:lnTo>
                <a:lnTo>
                  <a:pt x="1756613" y="71996"/>
                </a:lnTo>
                <a:lnTo>
                  <a:pt x="1750934" y="44041"/>
                </a:lnTo>
                <a:lnTo>
                  <a:pt x="1735469" y="21148"/>
                </a:lnTo>
                <a:lnTo>
                  <a:pt x="1712577" y="5680"/>
                </a:lnTo>
                <a:lnTo>
                  <a:pt x="168461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E7D591E7-EDA3-CE40-8883-A179F8E9E478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354E71D1-674F-AF46-ACC8-23E70220E938}"/>
              </a:ext>
            </a:extLst>
          </p:cNvPr>
          <p:cNvSpPr txBox="1"/>
          <p:nvPr/>
        </p:nvSpPr>
        <p:spPr>
          <a:xfrm>
            <a:off x="4945340" y="6261344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Attractivité renforcée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avec  le nombre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d’utilisateurs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F916466D-90E0-0048-8E7D-A1903DC22400}"/>
              </a:ext>
            </a:extLst>
          </p:cNvPr>
          <p:cNvSpPr/>
          <p:nvPr/>
        </p:nvSpPr>
        <p:spPr>
          <a:xfrm>
            <a:off x="4814760" y="6207089"/>
            <a:ext cx="1757045" cy="448309"/>
          </a:xfrm>
          <a:custGeom>
            <a:avLst/>
            <a:gdLst/>
            <a:ahLst/>
            <a:cxnLst/>
            <a:rect l="l" t="t" r="r" b="b"/>
            <a:pathLst>
              <a:path w="1757045" h="448309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84629" y="447852"/>
                </a:lnTo>
                <a:lnTo>
                  <a:pt x="1712586" y="442171"/>
                </a:lnTo>
                <a:lnTo>
                  <a:pt x="1735483" y="426704"/>
                </a:lnTo>
                <a:lnTo>
                  <a:pt x="1750955" y="403811"/>
                </a:lnTo>
                <a:lnTo>
                  <a:pt x="1756638" y="37585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D1E30969-7CCA-1B48-B8B4-136077959388}"/>
              </a:ext>
            </a:extLst>
          </p:cNvPr>
          <p:cNvSpPr/>
          <p:nvPr/>
        </p:nvSpPr>
        <p:spPr>
          <a:xfrm>
            <a:off x="4814760" y="5842253"/>
            <a:ext cx="1757045" cy="245110"/>
          </a:xfrm>
          <a:custGeom>
            <a:avLst/>
            <a:gdLst/>
            <a:ahLst/>
            <a:cxnLst/>
            <a:rect l="l" t="t" r="r" b="b"/>
            <a:pathLst>
              <a:path w="1757045" h="245110">
                <a:moveTo>
                  <a:pt x="168462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684629" y="244792"/>
                </a:lnTo>
                <a:lnTo>
                  <a:pt x="1712586" y="239111"/>
                </a:lnTo>
                <a:lnTo>
                  <a:pt x="1735483" y="223643"/>
                </a:lnTo>
                <a:lnTo>
                  <a:pt x="1750955" y="200751"/>
                </a:lnTo>
                <a:lnTo>
                  <a:pt x="1756638" y="172796"/>
                </a:lnTo>
                <a:lnTo>
                  <a:pt x="1756638" y="71996"/>
                </a:lnTo>
                <a:lnTo>
                  <a:pt x="1750955" y="44041"/>
                </a:lnTo>
                <a:lnTo>
                  <a:pt x="1735483" y="21148"/>
                </a:lnTo>
                <a:lnTo>
                  <a:pt x="1712586" y="5680"/>
                </a:lnTo>
                <a:lnTo>
                  <a:pt x="168462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A9884F92-9B66-2E4E-9E55-19511B8E66AB}"/>
              </a:ext>
            </a:extLst>
          </p:cNvPr>
          <p:cNvSpPr txBox="1"/>
          <p:nvPr/>
        </p:nvSpPr>
        <p:spPr>
          <a:xfrm>
            <a:off x="1328173" y="5871182"/>
            <a:ext cx="49479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5870" algn="l"/>
              </a:tabLst>
            </a:pPr>
            <a:r>
              <a:rPr sz="1000" spc="-5" dirty="0">
                <a:latin typeface="Arial"/>
                <a:cs typeface="Arial"/>
              </a:rPr>
              <a:t>Les places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marché	</a:t>
            </a:r>
            <a:r>
              <a:rPr sz="1000" spc="-5" dirty="0">
                <a:latin typeface="Arial"/>
                <a:cs typeface="Arial"/>
              </a:rPr>
              <a:t>Les effets 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réseau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E21557A5-721E-3746-B7B7-0EB404CF8134}"/>
              </a:ext>
            </a:extLst>
          </p:cNvPr>
          <p:cNvSpPr txBox="1"/>
          <p:nvPr/>
        </p:nvSpPr>
        <p:spPr>
          <a:xfrm>
            <a:off x="3451477" y="5964670"/>
            <a:ext cx="7562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sont  caractérisées  </a:t>
            </a:r>
            <a:r>
              <a:rPr sz="900" b="1" dirty="0">
                <a:latin typeface="Arial"/>
                <a:cs typeface="Arial"/>
              </a:rPr>
              <a:t>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D94A915D-E089-3845-A4AC-7AD991BECE7D}"/>
              </a:ext>
            </a:extLst>
          </p:cNvPr>
          <p:cNvSpPr/>
          <p:nvPr/>
        </p:nvSpPr>
        <p:spPr>
          <a:xfrm>
            <a:off x="575741" y="773937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8542DCDF-7E86-A145-9A43-F81807148645}"/>
              </a:ext>
            </a:extLst>
          </p:cNvPr>
          <p:cNvSpPr txBox="1"/>
          <p:nvPr/>
        </p:nvSpPr>
        <p:spPr>
          <a:xfrm>
            <a:off x="422974" y="7423471"/>
            <a:ext cx="5901690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impacts du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décisions de l’entreprise</a:t>
            </a:r>
            <a:r>
              <a:rPr sz="1300" b="1" spc="-9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814069">
              <a:lnSpc>
                <a:spcPct val="100000"/>
              </a:lnSpc>
              <a:spcBef>
                <a:spcPts val="11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conséquences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numérique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sur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décisions de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115A982C-DF69-6241-956C-4E84C0F49E38}"/>
              </a:ext>
            </a:extLst>
          </p:cNvPr>
          <p:cNvSpPr/>
          <p:nvPr/>
        </p:nvSpPr>
        <p:spPr>
          <a:xfrm>
            <a:off x="377713" y="8110228"/>
            <a:ext cx="767715" cy="584835"/>
          </a:xfrm>
          <a:custGeom>
            <a:avLst/>
            <a:gdLst/>
            <a:ahLst/>
            <a:cxnLst/>
            <a:rect l="l" t="t" r="r" b="b"/>
            <a:pathLst>
              <a:path w="767715" h="584834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695617" y="584593"/>
                </a:lnTo>
                <a:lnTo>
                  <a:pt x="723572" y="578912"/>
                </a:lnTo>
                <a:lnTo>
                  <a:pt x="746464" y="563445"/>
                </a:lnTo>
                <a:lnTo>
                  <a:pt x="761932" y="540552"/>
                </a:lnTo>
                <a:lnTo>
                  <a:pt x="767613" y="512597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3E5C0375-0B39-084F-A9C6-F8E9A005E622}"/>
              </a:ext>
            </a:extLst>
          </p:cNvPr>
          <p:cNvSpPr txBox="1"/>
          <p:nvPr/>
        </p:nvSpPr>
        <p:spPr>
          <a:xfrm>
            <a:off x="429803" y="8156656"/>
            <a:ext cx="654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75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Dans les  </a:t>
            </a:r>
            <a:r>
              <a:rPr sz="1000" b="1" spc="-5" dirty="0">
                <a:latin typeface="Arial"/>
                <a:cs typeface="Arial"/>
              </a:rPr>
              <a:t>relations  </a:t>
            </a:r>
            <a:r>
              <a:rPr sz="1000" b="1" dirty="0">
                <a:latin typeface="Arial"/>
                <a:cs typeface="Arial"/>
              </a:rPr>
              <a:t>d’échange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4C882877-3349-B94F-AE11-3763E79FC609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69561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53D28EF6-80B8-8942-9548-4A4ADC5C1E6C}"/>
              </a:ext>
            </a:extLst>
          </p:cNvPr>
          <p:cNvSpPr txBox="1"/>
          <p:nvPr/>
        </p:nvSpPr>
        <p:spPr>
          <a:xfrm>
            <a:off x="499972" y="8902651"/>
            <a:ext cx="520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Passage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97B17ADD-8EB8-F94D-9648-F4089385B294}"/>
              </a:ext>
            </a:extLst>
          </p:cNvPr>
          <p:cNvSpPr txBox="1"/>
          <p:nvPr/>
        </p:nvSpPr>
        <p:spPr>
          <a:xfrm>
            <a:off x="471651" y="9055051"/>
            <a:ext cx="5759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d’une  économie  de la  propriété  </a:t>
            </a:r>
            <a:r>
              <a:rPr sz="1000" dirty="0">
                <a:latin typeface="Arial"/>
                <a:cs typeface="Arial"/>
              </a:rPr>
              <a:t>à celle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  l’usage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627563D8-1C0A-D049-9014-5E9048C2F978}"/>
              </a:ext>
            </a:extLst>
          </p:cNvPr>
          <p:cNvSpPr/>
          <p:nvPr/>
        </p:nvSpPr>
        <p:spPr>
          <a:xfrm>
            <a:off x="377713" y="8799997"/>
            <a:ext cx="767715" cy="1306830"/>
          </a:xfrm>
          <a:custGeom>
            <a:avLst/>
            <a:gdLst/>
            <a:ahLst/>
            <a:cxnLst/>
            <a:rect l="l" t="t" r="r" b="b"/>
            <a:pathLst>
              <a:path w="767715" h="1306829">
                <a:moveTo>
                  <a:pt x="0" y="1234643"/>
                </a:moveTo>
                <a:lnTo>
                  <a:pt x="5680" y="1262600"/>
                </a:lnTo>
                <a:lnTo>
                  <a:pt x="21148" y="1285497"/>
                </a:lnTo>
                <a:lnTo>
                  <a:pt x="44041" y="1300969"/>
                </a:lnTo>
                <a:lnTo>
                  <a:pt x="71996" y="1306652"/>
                </a:lnTo>
                <a:lnTo>
                  <a:pt x="695617" y="1306652"/>
                </a:lnTo>
                <a:lnTo>
                  <a:pt x="723572" y="1300969"/>
                </a:lnTo>
                <a:lnTo>
                  <a:pt x="746464" y="1285497"/>
                </a:lnTo>
                <a:lnTo>
                  <a:pt x="761932" y="1262600"/>
                </a:lnTo>
                <a:lnTo>
                  <a:pt x="767613" y="1234643"/>
                </a:lnTo>
                <a:lnTo>
                  <a:pt x="767613" y="71996"/>
                </a:lnTo>
                <a:lnTo>
                  <a:pt x="761932" y="44041"/>
                </a:lnTo>
                <a:lnTo>
                  <a:pt x="746464" y="21148"/>
                </a:lnTo>
                <a:lnTo>
                  <a:pt x="723572" y="5680"/>
                </a:lnTo>
                <a:lnTo>
                  <a:pt x="69561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23464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EBB56AA5-E020-A049-B0F6-29033E16AC47}"/>
              </a:ext>
            </a:extLst>
          </p:cNvPr>
          <p:cNvSpPr/>
          <p:nvPr/>
        </p:nvSpPr>
        <p:spPr>
          <a:xfrm>
            <a:off x="5870119" y="8110228"/>
            <a:ext cx="828040" cy="584835"/>
          </a:xfrm>
          <a:custGeom>
            <a:avLst/>
            <a:gdLst/>
            <a:ahLst/>
            <a:cxnLst/>
            <a:rect l="l" t="t" r="r" b="b"/>
            <a:pathLst>
              <a:path w="828040" h="584834">
                <a:moveTo>
                  <a:pt x="750341" y="0"/>
                </a:moveTo>
                <a:lnTo>
                  <a:pt x="77660" y="0"/>
                </a:lnTo>
                <a:lnTo>
                  <a:pt x="47502" y="5680"/>
                </a:lnTo>
                <a:lnTo>
                  <a:pt x="22809" y="21148"/>
                </a:lnTo>
                <a:lnTo>
                  <a:pt x="6126" y="44041"/>
                </a:lnTo>
                <a:lnTo>
                  <a:pt x="0" y="71996"/>
                </a:lnTo>
                <a:lnTo>
                  <a:pt x="0" y="512597"/>
                </a:lnTo>
                <a:lnTo>
                  <a:pt x="6126" y="540552"/>
                </a:lnTo>
                <a:lnTo>
                  <a:pt x="22809" y="563445"/>
                </a:lnTo>
                <a:lnTo>
                  <a:pt x="47502" y="578912"/>
                </a:lnTo>
                <a:lnTo>
                  <a:pt x="77660" y="584593"/>
                </a:lnTo>
                <a:lnTo>
                  <a:pt x="750341" y="584593"/>
                </a:lnTo>
                <a:lnTo>
                  <a:pt x="780494" y="578912"/>
                </a:lnTo>
                <a:lnTo>
                  <a:pt x="805187" y="563445"/>
                </a:lnTo>
                <a:lnTo>
                  <a:pt x="821873" y="540552"/>
                </a:lnTo>
                <a:lnTo>
                  <a:pt x="828001" y="512597"/>
                </a:lnTo>
                <a:lnTo>
                  <a:pt x="828001" y="71996"/>
                </a:lnTo>
                <a:lnTo>
                  <a:pt x="821873" y="44041"/>
                </a:lnTo>
                <a:lnTo>
                  <a:pt x="805187" y="21148"/>
                </a:lnTo>
                <a:lnTo>
                  <a:pt x="780494" y="5680"/>
                </a:lnTo>
                <a:lnTo>
                  <a:pt x="75034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9973E495-C88F-FF4E-86CB-14A1BD40C50E}"/>
              </a:ext>
            </a:extLst>
          </p:cNvPr>
          <p:cNvSpPr txBox="1"/>
          <p:nvPr/>
        </p:nvSpPr>
        <p:spPr>
          <a:xfrm>
            <a:off x="6035268" y="8232856"/>
            <a:ext cx="491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98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Sur  </a:t>
            </a:r>
            <a:r>
              <a:rPr sz="1000" spc="-5" dirty="0">
                <a:latin typeface="Arial"/>
                <a:cs typeface="Arial"/>
              </a:rPr>
              <a:t>l’</a:t>
            </a:r>
            <a:r>
              <a:rPr sz="1000" b="1" spc="-5" dirty="0">
                <a:latin typeface="Arial"/>
                <a:cs typeface="Arial"/>
              </a:rPr>
              <a:t>emploi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1F899F70-867C-E742-8CAD-8A2DA3AE8712}"/>
              </a:ext>
            </a:extLst>
          </p:cNvPr>
          <p:cNvSpPr/>
          <p:nvPr/>
        </p:nvSpPr>
        <p:spPr>
          <a:xfrm>
            <a:off x="5870119" y="8799997"/>
            <a:ext cx="828040" cy="598170"/>
          </a:xfrm>
          <a:custGeom>
            <a:avLst/>
            <a:gdLst/>
            <a:ahLst/>
            <a:cxnLst/>
            <a:rect l="l" t="t" r="r" b="b"/>
            <a:pathLst>
              <a:path w="828040" h="598170">
                <a:moveTo>
                  <a:pt x="750341" y="0"/>
                </a:moveTo>
                <a:lnTo>
                  <a:pt x="77660" y="0"/>
                </a:lnTo>
                <a:lnTo>
                  <a:pt x="47502" y="5680"/>
                </a:lnTo>
                <a:lnTo>
                  <a:pt x="22809" y="21148"/>
                </a:lnTo>
                <a:lnTo>
                  <a:pt x="6126" y="44041"/>
                </a:lnTo>
                <a:lnTo>
                  <a:pt x="0" y="71996"/>
                </a:lnTo>
                <a:lnTo>
                  <a:pt x="0" y="525564"/>
                </a:lnTo>
                <a:lnTo>
                  <a:pt x="6126" y="553519"/>
                </a:lnTo>
                <a:lnTo>
                  <a:pt x="22809" y="576411"/>
                </a:lnTo>
                <a:lnTo>
                  <a:pt x="47502" y="591879"/>
                </a:lnTo>
                <a:lnTo>
                  <a:pt x="77660" y="597560"/>
                </a:lnTo>
                <a:lnTo>
                  <a:pt x="750341" y="597560"/>
                </a:lnTo>
                <a:lnTo>
                  <a:pt x="780494" y="591879"/>
                </a:lnTo>
                <a:lnTo>
                  <a:pt x="805187" y="576411"/>
                </a:lnTo>
                <a:lnTo>
                  <a:pt x="821873" y="553519"/>
                </a:lnTo>
                <a:lnTo>
                  <a:pt x="828001" y="525564"/>
                </a:lnTo>
                <a:lnTo>
                  <a:pt x="828001" y="71996"/>
                </a:lnTo>
                <a:lnTo>
                  <a:pt x="821873" y="44041"/>
                </a:lnTo>
                <a:lnTo>
                  <a:pt x="805187" y="21148"/>
                </a:lnTo>
                <a:lnTo>
                  <a:pt x="780494" y="5680"/>
                </a:lnTo>
                <a:lnTo>
                  <a:pt x="750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853065A8-CA8B-E74D-BA18-2C77BC6982AA}"/>
              </a:ext>
            </a:extLst>
          </p:cNvPr>
          <p:cNvSpPr txBox="1"/>
          <p:nvPr/>
        </p:nvSpPr>
        <p:spPr>
          <a:xfrm>
            <a:off x="5942954" y="8852908"/>
            <a:ext cx="681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 marR="5080" indent="-17780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Création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ou  destruction  d’emploi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918F7DFA-4DA9-3E44-A715-46CF1E8F84C5}"/>
              </a:ext>
            </a:extLst>
          </p:cNvPr>
          <p:cNvSpPr/>
          <p:nvPr/>
        </p:nvSpPr>
        <p:spPr>
          <a:xfrm>
            <a:off x="5870119" y="8799997"/>
            <a:ext cx="828040" cy="598170"/>
          </a:xfrm>
          <a:custGeom>
            <a:avLst/>
            <a:gdLst/>
            <a:ahLst/>
            <a:cxnLst/>
            <a:rect l="l" t="t" r="r" b="b"/>
            <a:pathLst>
              <a:path w="828040" h="598170">
                <a:moveTo>
                  <a:pt x="0" y="525564"/>
                </a:moveTo>
                <a:lnTo>
                  <a:pt x="6126" y="553519"/>
                </a:lnTo>
                <a:lnTo>
                  <a:pt x="22809" y="576411"/>
                </a:lnTo>
                <a:lnTo>
                  <a:pt x="47502" y="591879"/>
                </a:lnTo>
                <a:lnTo>
                  <a:pt x="77660" y="597560"/>
                </a:lnTo>
                <a:lnTo>
                  <a:pt x="750341" y="597560"/>
                </a:lnTo>
                <a:lnTo>
                  <a:pt x="780494" y="591879"/>
                </a:lnTo>
                <a:lnTo>
                  <a:pt x="805187" y="576411"/>
                </a:lnTo>
                <a:lnTo>
                  <a:pt x="821873" y="553519"/>
                </a:lnTo>
                <a:lnTo>
                  <a:pt x="828001" y="525564"/>
                </a:lnTo>
                <a:lnTo>
                  <a:pt x="828001" y="71996"/>
                </a:lnTo>
                <a:lnTo>
                  <a:pt x="821873" y="44041"/>
                </a:lnTo>
                <a:lnTo>
                  <a:pt x="805187" y="21148"/>
                </a:lnTo>
                <a:lnTo>
                  <a:pt x="780494" y="5680"/>
                </a:lnTo>
                <a:lnTo>
                  <a:pt x="750341" y="0"/>
                </a:lnTo>
                <a:lnTo>
                  <a:pt x="77660" y="0"/>
                </a:lnTo>
                <a:lnTo>
                  <a:pt x="47502" y="5680"/>
                </a:lnTo>
                <a:lnTo>
                  <a:pt x="22809" y="21148"/>
                </a:lnTo>
                <a:lnTo>
                  <a:pt x="6126" y="44041"/>
                </a:lnTo>
                <a:lnTo>
                  <a:pt x="0" y="71996"/>
                </a:lnTo>
                <a:lnTo>
                  <a:pt x="0" y="525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B1F71493-532C-1D48-BEE9-FE435012121C}"/>
              </a:ext>
            </a:extLst>
          </p:cNvPr>
          <p:cNvSpPr/>
          <p:nvPr/>
        </p:nvSpPr>
        <p:spPr>
          <a:xfrm>
            <a:off x="1467686" y="8110228"/>
            <a:ext cx="1245870" cy="584835"/>
          </a:xfrm>
          <a:custGeom>
            <a:avLst/>
            <a:gdLst/>
            <a:ahLst/>
            <a:cxnLst/>
            <a:rect l="l" t="t" r="r" b="b"/>
            <a:pathLst>
              <a:path w="1245870" h="584834">
                <a:moveTo>
                  <a:pt x="11734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12597"/>
                </a:lnTo>
                <a:lnTo>
                  <a:pt x="5680" y="540552"/>
                </a:lnTo>
                <a:lnTo>
                  <a:pt x="21148" y="563445"/>
                </a:lnTo>
                <a:lnTo>
                  <a:pt x="44041" y="578912"/>
                </a:lnTo>
                <a:lnTo>
                  <a:pt x="71996" y="584593"/>
                </a:lnTo>
                <a:lnTo>
                  <a:pt x="1173492" y="584593"/>
                </a:lnTo>
                <a:lnTo>
                  <a:pt x="1201447" y="578912"/>
                </a:lnTo>
                <a:lnTo>
                  <a:pt x="1224340" y="563445"/>
                </a:lnTo>
                <a:lnTo>
                  <a:pt x="1239808" y="540552"/>
                </a:lnTo>
                <a:lnTo>
                  <a:pt x="1245489" y="512597"/>
                </a:lnTo>
                <a:lnTo>
                  <a:pt x="1245489" y="71996"/>
                </a:lnTo>
                <a:lnTo>
                  <a:pt x="1239808" y="44041"/>
                </a:lnTo>
                <a:lnTo>
                  <a:pt x="1224340" y="21148"/>
                </a:lnTo>
                <a:lnTo>
                  <a:pt x="1201447" y="5680"/>
                </a:lnTo>
                <a:lnTo>
                  <a:pt x="117349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286A2573-D73A-8640-82CE-ADA407C6D8F2}"/>
              </a:ext>
            </a:extLst>
          </p:cNvPr>
          <p:cNvSpPr txBox="1"/>
          <p:nvPr/>
        </p:nvSpPr>
        <p:spPr>
          <a:xfrm>
            <a:off x="1563498" y="8156656"/>
            <a:ext cx="1049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les </a:t>
            </a:r>
            <a:r>
              <a:rPr sz="1000" b="1" spc="-5" dirty="0">
                <a:latin typeface="Arial"/>
                <a:cs typeface="Arial"/>
              </a:rPr>
              <a:t>modes</a:t>
            </a:r>
            <a:r>
              <a:rPr sz="1000" b="1" spc="-8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5AE5C632-5E66-AB4C-88F2-CD07C4E6153C}"/>
              </a:ext>
            </a:extLst>
          </p:cNvPr>
          <p:cNvSpPr txBox="1"/>
          <p:nvPr/>
        </p:nvSpPr>
        <p:spPr>
          <a:xfrm>
            <a:off x="1513968" y="8309056"/>
            <a:ext cx="1148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consommation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de biens et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D1DB875E-BF0E-E84C-B60A-8DA95F8C87B5}"/>
              </a:ext>
            </a:extLst>
          </p:cNvPr>
          <p:cNvSpPr/>
          <p:nvPr/>
        </p:nvSpPr>
        <p:spPr>
          <a:xfrm>
            <a:off x="3149636" y="8110228"/>
            <a:ext cx="2449195" cy="743585"/>
          </a:xfrm>
          <a:custGeom>
            <a:avLst/>
            <a:gdLst/>
            <a:ahLst/>
            <a:cxnLst/>
            <a:rect l="l" t="t" r="r" b="b"/>
            <a:pathLst>
              <a:path w="2449195" h="743584">
                <a:moveTo>
                  <a:pt x="237718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71347"/>
                </a:lnTo>
                <a:lnTo>
                  <a:pt x="5680" y="699302"/>
                </a:lnTo>
                <a:lnTo>
                  <a:pt x="21148" y="722195"/>
                </a:lnTo>
                <a:lnTo>
                  <a:pt x="44041" y="737662"/>
                </a:lnTo>
                <a:lnTo>
                  <a:pt x="71996" y="743343"/>
                </a:lnTo>
                <a:lnTo>
                  <a:pt x="2377186" y="743343"/>
                </a:lnTo>
                <a:lnTo>
                  <a:pt x="2405143" y="737662"/>
                </a:lnTo>
                <a:lnTo>
                  <a:pt x="2428039" y="722195"/>
                </a:lnTo>
                <a:lnTo>
                  <a:pt x="2443512" y="699302"/>
                </a:lnTo>
                <a:lnTo>
                  <a:pt x="2449195" y="671347"/>
                </a:lnTo>
                <a:lnTo>
                  <a:pt x="2449195" y="71996"/>
                </a:lnTo>
                <a:lnTo>
                  <a:pt x="2443512" y="44041"/>
                </a:lnTo>
                <a:lnTo>
                  <a:pt x="2428039" y="21148"/>
                </a:lnTo>
                <a:lnTo>
                  <a:pt x="2405143" y="5680"/>
                </a:lnTo>
                <a:lnTo>
                  <a:pt x="237718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288AAF5C-6186-034D-B7A3-5EFFAA8DD0C5}"/>
              </a:ext>
            </a:extLst>
          </p:cNvPr>
          <p:cNvSpPr txBox="1"/>
          <p:nvPr/>
        </p:nvSpPr>
        <p:spPr>
          <a:xfrm>
            <a:off x="3191907" y="8159831"/>
            <a:ext cx="23615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les </a:t>
            </a:r>
            <a:r>
              <a:rPr sz="1000" b="1" spc="-5" dirty="0">
                <a:latin typeface="Arial"/>
                <a:cs typeface="Arial"/>
              </a:rPr>
              <a:t>modes </a:t>
            </a:r>
            <a:r>
              <a:rPr sz="1000" b="1" dirty="0">
                <a:latin typeface="Arial"/>
                <a:cs typeface="Arial"/>
              </a:rPr>
              <a:t>de production </a:t>
            </a:r>
            <a:r>
              <a:rPr sz="1000" spc="-5" dirty="0">
                <a:latin typeface="Arial"/>
                <a:cs typeface="Arial"/>
              </a:rPr>
              <a:t>des  entreprises aﬁn de gagner en productivité  et en </a:t>
            </a:r>
            <a:r>
              <a:rPr sz="1000" dirty="0">
                <a:latin typeface="Arial"/>
                <a:cs typeface="Arial"/>
              </a:rPr>
              <a:t>réactivité </a:t>
            </a:r>
            <a:r>
              <a:rPr sz="1000" spc="-5" dirty="0">
                <a:latin typeface="Arial"/>
                <a:cs typeface="Arial"/>
              </a:rPr>
              <a:t>pour adapter leurs offres  de biens et de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1C166B1C-32FD-1F4E-AD3C-9F43DD1305F4}"/>
              </a:ext>
            </a:extLst>
          </p:cNvPr>
          <p:cNvSpPr/>
          <p:nvPr/>
        </p:nvSpPr>
        <p:spPr>
          <a:xfrm>
            <a:off x="1222263" y="8799991"/>
            <a:ext cx="817880" cy="631825"/>
          </a:xfrm>
          <a:custGeom>
            <a:avLst/>
            <a:gdLst/>
            <a:ahLst/>
            <a:cxnLst/>
            <a:rect l="l" t="t" r="r" b="b"/>
            <a:pathLst>
              <a:path w="817880" h="631825">
                <a:moveTo>
                  <a:pt x="745769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59435"/>
                </a:lnTo>
                <a:lnTo>
                  <a:pt x="5680" y="587390"/>
                </a:lnTo>
                <a:lnTo>
                  <a:pt x="21148" y="610282"/>
                </a:lnTo>
                <a:lnTo>
                  <a:pt x="44041" y="625750"/>
                </a:lnTo>
                <a:lnTo>
                  <a:pt x="71996" y="631431"/>
                </a:lnTo>
                <a:lnTo>
                  <a:pt x="745769" y="631431"/>
                </a:lnTo>
                <a:lnTo>
                  <a:pt x="773724" y="625750"/>
                </a:lnTo>
                <a:lnTo>
                  <a:pt x="796617" y="610282"/>
                </a:lnTo>
                <a:lnTo>
                  <a:pt x="812084" y="587390"/>
                </a:lnTo>
                <a:lnTo>
                  <a:pt x="817765" y="559435"/>
                </a:lnTo>
                <a:lnTo>
                  <a:pt x="817765" y="72009"/>
                </a:lnTo>
                <a:lnTo>
                  <a:pt x="812084" y="44046"/>
                </a:lnTo>
                <a:lnTo>
                  <a:pt x="796617" y="21150"/>
                </a:lnTo>
                <a:lnTo>
                  <a:pt x="773724" y="5681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26EDAB3E-D900-1F48-A6A5-DDB38435C694}"/>
              </a:ext>
            </a:extLst>
          </p:cNvPr>
          <p:cNvSpPr txBox="1"/>
          <p:nvPr/>
        </p:nvSpPr>
        <p:spPr>
          <a:xfrm>
            <a:off x="1289138" y="8869841"/>
            <a:ext cx="675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Recours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i="1" dirty="0">
                <a:latin typeface="Arial"/>
                <a:cs typeface="Arial"/>
              </a:rPr>
              <a:t>cloud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28C9571F-4749-F24F-BFF7-FCC8639CEF83}"/>
              </a:ext>
            </a:extLst>
          </p:cNvPr>
          <p:cNvSpPr txBox="1"/>
          <p:nvPr/>
        </p:nvSpPr>
        <p:spPr>
          <a:xfrm>
            <a:off x="1320888" y="9174641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computing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FF18E022-F063-6D47-A37E-E95828E1E832}"/>
              </a:ext>
            </a:extLst>
          </p:cNvPr>
          <p:cNvSpPr/>
          <p:nvPr/>
        </p:nvSpPr>
        <p:spPr>
          <a:xfrm>
            <a:off x="3048836" y="9305224"/>
            <a:ext cx="817880" cy="455295"/>
          </a:xfrm>
          <a:custGeom>
            <a:avLst/>
            <a:gdLst/>
            <a:ahLst/>
            <a:cxnLst/>
            <a:rect l="l" t="t" r="r" b="b"/>
            <a:pathLst>
              <a:path w="817879" h="455295">
                <a:moveTo>
                  <a:pt x="74576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83031"/>
                </a:lnTo>
                <a:lnTo>
                  <a:pt x="5680" y="410989"/>
                </a:lnTo>
                <a:lnTo>
                  <a:pt x="21148" y="433885"/>
                </a:lnTo>
                <a:lnTo>
                  <a:pt x="44041" y="449358"/>
                </a:lnTo>
                <a:lnTo>
                  <a:pt x="71996" y="455041"/>
                </a:lnTo>
                <a:lnTo>
                  <a:pt x="745769" y="455041"/>
                </a:lnTo>
                <a:lnTo>
                  <a:pt x="773726" y="449358"/>
                </a:lnTo>
                <a:lnTo>
                  <a:pt x="796623" y="433885"/>
                </a:lnTo>
                <a:lnTo>
                  <a:pt x="812095" y="410989"/>
                </a:lnTo>
                <a:lnTo>
                  <a:pt x="817778" y="383031"/>
                </a:lnTo>
                <a:lnTo>
                  <a:pt x="817778" y="72008"/>
                </a:lnTo>
                <a:lnTo>
                  <a:pt x="812095" y="44051"/>
                </a:lnTo>
                <a:lnTo>
                  <a:pt x="796623" y="21155"/>
                </a:lnTo>
                <a:lnTo>
                  <a:pt x="773726" y="5682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2B8DB20E-EA62-B74F-A561-25BB4D68C016}"/>
              </a:ext>
            </a:extLst>
          </p:cNvPr>
          <p:cNvSpPr txBox="1"/>
          <p:nvPr/>
        </p:nvSpPr>
        <p:spPr>
          <a:xfrm>
            <a:off x="3098133" y="943927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Free-to-play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BFF44C94-06C4-0B4D-B3E6-9DC431DF33B1}"/>
              </a:ext>
            </a:extLst>
          </p:cNvPr>
          <p:cNvSpPr/>
          <p:nvPr/>
        </p:nvSpPr>
        <p:spPr>
          <a:xfrm>
            <a:off x="3969606" y="9305224"/>
            <a:ext cx="817880" cy="455295"/>
          </a:xfrm>
          <a:custGeom>
            <a:avLst/>
            <a:gdLst/>
            <a:ahLst/>
            <a:cxnLst/>
            <a:rect l="l" t="t" r="r" b="b"/>
            <a:pathLst>
              <a:path w="817879" h="455295">
                <a:moveTo>
                  <a:pt x="74576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83031"/>
                </a:lnTo>
                <a:lnTo>
                  <a:pt x="5680" y="410989"/>
                </a:lnTo>
                <a:lnTo>
                  <a:pt x="21148" y="433885"/>
                </a:lnTo>
                <a:lnTo>
                  <a:pt x="44041" y="449358"/>
                </a:lnTo>
                <a:lnTo>
                  <a:pt x="71996" y="455041"/>
                </a:lnTo>
                <a:lnTo>
                  <a:pt x="745769" y="455041"/>
                </a:lnTo>
                <a:lnTo>
                  <a:pt x="773726" y="449358"/>
                </a:lnTo>
                <a:lnTo>
                  <a:pt x="796623" y="433885"/>
                </a:lnTo>
                <a:lnTo>
                  <a:pt x="812095" y="410989"/>
                </a:lnTo>
                <a:lnTo>
                  <a:pt x="817778" y="383031"/>
                </a:lnTo>
                <a:lnTo>
                  <a:pt x="817778" y="72008"/>
                </a:lnTo>
                <a:lnTo>
                  <a:pt x="812095" y="44051"/>
                </a:lnTo>
                <a:lnTo>
                  <a:pt x="796623" y="21155"/>
                </a:lnTo>
                <a:lnTo>
                  <a:pt x="773726" y="5682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0D602864-3719-A348-AFD4-6E224FA4408F}"/>
              </a:ext>
            </a:extLst>
          </p:cNvPr>
          <p:cNvSpPr txBox="1"/>
          <p:nvPr/>
        </p:nvSpPr>
        <p:spPr>
          <a:xfrm>
            <a:off x="4075426" y="9439276"/>
            <a:ext cx="597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Freemium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4807AC92-04A7-4E4F-A986-C80A8A302DB6}"/>
              </a:ext>
            </a:extLst>
          </p:cNvPr>
          <p:cNvSpPr/>
          <p:nvPr/>
        </p:nvSpPr>
        <p:spPr>
          <a:xfrm>
            <a:off x="4890368" y="9305224"/>
            <a:ext cx="817880" cy="455295"/>
          </a:xfrm>
          <a:custGeom>
            <a:avLst/>
            <a:gdLst/>
            <a:ahLst/>
            <a:cxnLst/>
            <a:rect l="l" t="t" r="r" b="b"/>
            <a:pathLst>
              <a:path w="817879" h="455295">
                <a:moveTo>
                  <a:pt x="745782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83031"/>
                </a:lnTo>
                <a:lnTo>
                  <a:pt x="5682" y="410989"/>
                </a:lnTo>
                <a:lnTo>
                  <a:pt x="21155" y="433885"/>
                </a:lnTo>
                <a:lnTo>
                  <a:pt x="44051" y="449358"/>
                </a:lnTo>
                <a:lnTo>
                  <a:pt x="72009" y="455041"/>
                </a:lnTo>
                <a:lnTo>
                  <a:pt x="745782" y="455041"/>
                </a:lnTo>
                <a:lnTo>
                  <a:pt x="773737" y="449358"/>
                </a:lnTo>
                <a:lnTo>
                  <a:pt x="796629" y="433885"/>
                </a:lnTo>
                <a:lnTo>
                  <a:pt x="812097" y="410989"/>
                </a:lnTo>
                <a:lnTo>
                  <a:pt x="817778" y="383031"/>
                </a:lnTo>
                <a:lnTo>
                  <a:pt x="817778" y="72008"/>
                </a:lnTo>
                <a:lnTo>
                  <a:pt x="812097" y="44051"/>
                </a:lnTo>
                <a:lnTo>
                  <a:pt x="796629" y="21155"/>
                </a:lnTo>
                <a:lnTo>
                  <a:pt x="773737" y="5682"/>
                </a:lnTo>
                <a:lnTo>
                  <a:pt x="745782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9AEBF294-65C4-864A-903B-8197B57D9F79}"/>
              </a:ext>
            </a:extLst>
          </p:cNvPr>
          <p:cNvSpPr txBox="1"/>
          <p:nvPr/>
        </p:nvSpPr>
        <p:spPr>
          <a:xfrm>
            <a:off x="5141915" y="9363076"/>
            <a:ext cx="3054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20" dirty="0">
                <a:latin typeface="Arial"/>
                <a:cs typeface="Arial"/>
              </a:rPr>
              <a:t>Y</a:t>
            </a:r>
            <a:r>
              <a:rPr sz="1000" i="1" spc="-5" dirty="0">
                <a:latin typeface="Arial"/>
                <a:cs typeface="Arial"/>
              </a:rPr>
              <a:t>ield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EE098B56-887E-0D4A-8D59-B3EC3164530D}"/>
              </a:ext>
            </a:extLst>
          </p:cNvPr>
          <p:cNvSpPr txBox="1"/>
          <p:nvPr/>
        </p:nvSpPr>
        <p:spPr>
          <a:xfrm>
            <a:off x="4916997" y="9515476"/>
            <a:ext cx="7543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10" dirty="0">
                <a:latin typeface="Arial"/>
                <a:cs typeface="Arial"/>
              </a:rPr>
              <a:t>management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055A620E-2B10-EE44-945A-D28B6A4754FC}"/>
              </a:ext>
            </a:extLst>
          </p:cNvPr>
          <p:cNvSpPr/>
          <p:nvPr/>
        </p:nvSpPr>
        <p:spPr>
          <a:xfrm>
            <a:off x="2123076" y="8799991"/>
            <a:ext cx="817880" cy="631825"/>
          </a:xfrm>
          <a:custGeom>
            <a:avLst/>
            <a:gdLst/>
            <a:ahLst/>
            <a:cxnLst/>
            <a:rect l="l" t="t" r="r" b="b"/>
            <a:pathLst>
              <a:path w="817880" h="631825">
                <a:moveTo>
                  <a:pt x="745769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59435"/>
                </a:lnTo>
                <a:lnTo>
                  <a:pt x="5680" y="587390"/>
                </a:lnTo>
                <a:lnTo>
                  <a:pt x="21148" y="610282"/>
                </a:lnTo>
                <a:lnTo>
                  <a:pt x="44041" y="625750"/>
                </a:lnTo>
                <a:lnTo>
                  <a:pt x="71996" y="631431"/>
                </a:lnTo>
                <a:lnTo>
                  <a:pt x="745769" y="631431"/>
                </a:lnTo>
                <a:lnTo>
                  <a:pt x="773726" y="625750"/>
                </a:lnTo>
                <a:lnTo>
                  <a:pt x="796623" y="610282"/>
                </a:lnTo>
                <a:lnTo>
                  <a:pt x="812095" y="587390"/>
                </a:lnTo>
                <a:lnTo>
                  <a:pt x="817778" y="559435"/>
                </a:lnTo>
                <a:lnTo>
                  <a:pt x="817778" y="72009"/>
                </a:lnTo>
                <a:lnTo>
                  <a:pt x="812095" y="44046"/>
                </a:lnTo>
                <a:lnTo>
                  <a:pt x="796623" y="21150"/>
                </a:lnTo>
                <a:lnTo>
                  <a:pt x="773726" y="5681"/>
                </a:lnTo>
                <a:lnTo>
                  <a:pt x="745769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255084B3-E35D-A74A-91F3-548AE9392032}"/>
              </a:ext>
            </a:extLst>
          </p:cNvPr>
          <p:cNvSpPr txBox="1"/>
          <p:nvPr/>
        </p:nvSpPr>
        <p:spPr>
          <a:xfrm>
            <a:off x="2160290" y="8869841"/>
            <a:ext cx="733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454" marR="5080" indent="-19939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Abonnement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F9BCA331-46A1-0E49-9946-F475F6D09274}"/>
              </a:ext>
            </a:extLst>
          </p:cNvPr>
          <p:cNvSpPr txBox="1"/>
          <p:nvPr/>
        </p:nvSpPr>
        <p:spPr>
          <a:xfrm>
            <a:off x="2281702" y="9174641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09DD4668-7669-F841-9638-4FBD508A4B85}"/>
              </a:ext>
            </a:extLst>
          </p:cNvPr>
          <p:cNvSpPr/>
          <p:nvPr/>
        </p:nvSpPr>
        <p:spPr>
          <a:xfrm>
            <a:off x="3149636" y="8955387"/>
            <a:ext cx="2449195" cy="270510"/>
          </a:xfrm>
          <a:custGeom>
            <a:avLst/>
            <a:gdLst/>
            <a:ahLst/>
            <a:cxnLst/>
            <a:rect l="l" t="t" r="r" b="b"/>
            <a:pathLst>
              <a:path w="2449195" h="270509">
                <a:moveTo>
                  <a:pt x="237718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2377186" y="269976"/>
                </a:lnTo>
                <a:lnTo>
                  <a:pt x="2405143" y="264295"/>
                </a:lnTo>
                <a:lnTo>
                  <a:pt x="2428039" y="248827"/>
                </a:lnTo>
                <a:lnTo>
                  <a:pt x="2443512" y="225935"/>
                </a:lnTo>
                <a:lnTo>
                  <a:pt x="2449195" y="197980"/>
                </a:lnTo>
                <a:lnTo>
                  <a:pt x="2449195" y="72008"/>
                </a:lnTo>
                <a:lnTo>
                  <a:pt x="2443512" y="44046"/>
                </a:lnTo>
                <a:lnTo>
                  <a:pt x="2428039" y="21150"/>
                </a:lnTo>
                <a:lnTo>
                  <a:pt x="2405143" y="5681"/>
                </a:lnTo>
                <a:lnTo>
                  <a:pt x="2377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96C5D982-8105-A74E-BC44-8FA7B8B7AE9F}"/>
              </a:ext>
            </a:extLst>
          </p:cNvPr>
          <p:cNvSpPr txBox="1"/>
          <p:nvPr/>
        </p:nvSpPr>
        <p:spPr>
          <a:xfrm>
            <a:off x="3418262" y="8996908"/>
            <a:ext cx="190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Nouveaux </a:t>
            </a:r>
            <a:r>
              <a:rPr sz="1000" dirty="0">
                <a:latin typeface="Arial"/>
                <a:cs typeface="Arial"/>
              </a:rPr>
              <a:t>modèles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économiques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4" name="object 124">
            <a:extLst>
              <a:ext uri="{FF2B5EF4-FFF2-40B4-BE49-F238E27FC236}">
                <a16:creationId xmlns:a16="http://schemas.microsoft.com/office/drawing/2014/main" id="{8A3BD58D-B579-E245-97BF-40B9CE8F1E6E}"/>
              </a:ext>
            </a:extLst>
          </p:cNvPr>
          <p:cNvSpPr/>
          <p:nvPr/>
        </p:nvSpPr>
        <p:spPr>
          <a:xfrm>
            <a:off x="3149636" y="8955387"/>
            <a:ext cx="2449195" cy="270510"/>
          </a:xfrm>
          <a:custGeom>
            <a:avLst/>
            <a:gdLst/>
            <a:ahLst/>
            <a:cxnLst/>
            <a:rect l="l" t="t" r="r" b="b"/>
            <a:pathLst>
              <a:path w="2449195" h="270509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2377186" y="269976"/>
                </a:lnTo>
                <a:lnTo>
                  <a:pt x="2405143" y="264295"/>
                </a:lnTo>
                <a:lnTo>
                  <a:pt x="2428039" y="248827"/>
                </a:lnTo>
                <a:lnTo>
                  <a:pt x="2443512" y="225935"/>
                </a:lnTo>
                <a:lnTo>
                  <a:pt x="2449195" y="197980"/>
                </a:lnTo>
                <a:lnTo>
                  <a:pt x="2449195" y="72008"/>
                </a:lnTo>
                <a:lnTo>
                  <a:pt x="2443512" y="44046"/>
                </a:lnTo>
                <a:lnTo>
                  <a:pt x="2428039" y="21150"/>
                </a:lnTo>
                <a:lnTo>
                  <a:pt x="2405143" y="5681"/>
                </a:lnTo>
                <a:lnTo>
                  <a:pt x="2377186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197980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44">
            <a:extLst>
              <a:ext uri="{FF2B5EF4-FFF2-40B4-BE49-F238E27FC236}">
                <a16:creationId xmlns:a16="http://schemas.microsoft.com/office/drawing/2014/main" id="{43340EAE-4559-6A43-8479-833CCD7398F2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498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2974" y="319538"/>
            <a:ext cx="556895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68961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8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2974" y="319538"/>
            <a:ext cx="5568950" cy="2301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68961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8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Évolutions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sectorielles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39700" marR="4256405" indent="-99060">
              <a:lnSpc>
                <a:spcPct val="100000"/>
              </a:lnSpc>
              <a:spcBef>
                <a:spcPts val="83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2974" y="319538"/>
            <a:ext cx="5568950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68961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8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 dirty="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2974" y="319538"/>
            <a:ext cx="5568950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68961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8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51">
            <a:extLst>
              <a:ext uri="{FF2B5EF4-FFF2-40B4-BE49-F238E27FC236}">
                <a16:creationId xmlns:a16="http://schemas.microsoft.com/office/drawing/2014/main" id="{CB266A75-6318-1940-B487-2DD4C343366A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2">
            <a:extLst>
              <a:ext uri="{FF2B5EF4-FFF2-40B4-BE49-F238E27FC236}">
                <a16:creationId xmlns:a16="http://schemas.microsoft.com/office/drawing/2014/main" id="{16B99E44-CF32-3443-BD47-EA79868F81B2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6B06D798-9410-9E46-A06D-31ABBF5E701C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44">
            <a:extLst>
              <a:ext uri="{FF2B5EF4-FFF2-40B4-BE49-F238E27FC236}">
                <a16:creationId xmlns:a16="http://schemas.microsoft.com/office/drawing/2014/main" id="{11069639-245B-E84E-895E-DF48DCB04338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51">
            <a:extLst>
              <a:ext uri="{FF2B5EF4-FFF2-40B4-BE49-F238E27FC236}">
                <a16:creationId xmlns:a16="http://schemas.microsoft.com/office/drawing/2014/main" id="{68907C19-F245-0546-A8E2-272625B6B178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52">
            <a:extLst>
              <a:ext uri="{FF2B5EF4-FFF2-40B4-BE49-F238E27FC236}">
                <a16:creationId xmlns:a16="http://schemas.microsoft.com/office/drawing/2014/main" id="{7F0B0790-ABE6-7547-B2A5-4879C67F0045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29" name="object 53">
            <a:extLst>
              <a:ext uri="{FF2B5EF4-FFF2-40B4-BE49-F238E27FC236}">
                <a16:creationId xmlns:a16="http://schemas.microsoft.com/office/drawing/2014/main" id="{B50272A9-3D89-1640-B5D3-61182D8AE055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0" name="object 44">
            <a:extLst>
              <a:ext uri="{FF2B5EF4-FFF2-40B4-BE49-F238E27FC236}">
                <a16:creationId xmlns:a16="http://schemas.microsoft.com/office/drawing/2014/main" id="{0717E668-57E8-8C45-BE78-0D258536AFE4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51">
            <a:extLst>
              <a:ext uri="{FF2B5EF4-FFF2-40B4-BE49-F238E27FC236}">
                <a16:creationId xmlns:a16="http://schemas.microsoft.com/office/drawing/2014/main" id="{A9445E3B-1FA5-D04F-9A55-9EE3639DB41E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52">
            <a:extLst>
              <a:ext uri="{FF2B5EF4-FFF2-40B4-BE49-F238E27FC236}">
                <a16:creationId xmlns:a16="http://schemas.microsoft.com/office/drawing/2014/main" id="{CB4FB7A8-51B8-C74C-9FC5-490FADB8D261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43" name="object 53">
            <a:extLst>
              <a:ext uri="{FF2B5EF4-FFF2-40B4-BE49-F238E27FC236}">
                <a16:creationId xmlns:a16="http://schemas.microsoft.com/office/drawing/2014/main" id="{A9D22A3A-48C4-5540-923B-F6905B2A23D6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39E7BD93-A70B-EA40-AB96-911BF8732571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1">
            <a:extLst>
              <a:ext uri="{FF2B5EF4-FFF2-40B4-BE49-F238E27FC236}">
                <a16:creationId xmlns:a16="http://schemas.microsoft.com/office/drawing/2014/main" id="{F8C4EA8C-7738-0642-B415-35B8BD99251E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2">
            <a:extLst>
              <a:ext uri="{FF2B5EF4-FFF2-40B4-BE49-F238E27FC236}">
                <a16:creationId xmlns:a16="http://schemas.microsoft.com/office/drawing/2014/main" id="{8CFAF692-0D06-6947-A3AC-F31F8A60BAA9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52" name="object 53">
            <a:extLst>
              <a:ext uri="{FF2B5EF4-FFF2-40B4-BE49-F238E27FC236}">
                <a16:creationId xmlns:a16="http://schemas.microsoft.com/office/drawing/2014/main" id="{8D54E80F-F71D-784B-92F8-D5A2A1B3959C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3" name="object 44">
            <a:extLst>
              <a:ext uri="{FF2B5EF4-FFF2-40B4-BE49-F238E27FC236}">
                <a16:creationId xmlns:a16="http://schemas.microsoft.com/office/drawing/2014/main" id="{E0F00251-A6B0-B648-9655-782D6D24CAE3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50897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2974" y="5117301"/>
            <a:ext cx="620077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Quelles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sont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de fonctionnement d’une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économie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numérique</a:t>
            </a:r>
            <a:r>
              <a:rPr sz="1300" b="1" spc="-80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5417" y="357295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32388" y="3555851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6109" y="3555851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8360" y="4131788"/>
            <a:ext cx="1670685" cy="306070"/>
          </a:xfrm>
          <a:custGeom>
            <a:avLst/>
            <a:gdLst/>
            <a:ahLst/>
            <a:cxnLst/>
            <a:rect l="l" t="t" r="r" b="b"/>
            <a:pathLst>
              <a:path w="1670685" h="306070">
                <a:moveTo>
                  <a:pt x="0" y="0"/>
                </a:moveTo>
                <a:lnTo>
                  <a:pt x="1670354" y="0"/>
                </a:lnTo>
                <a:lnTo>
                  <a:pt x="1670354" y="305714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040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097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88516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9781" y="1720089"/>
            <a:ext cx="0" cy="740410"/>
          </a:xfrm>
          <a:custGeom>
            <a:avLst/>
            <a:gdLst/>
            <a:ahLst/>
            <a:cxnLst/>
            <a:rect l="l" t="t" r="r" b="b"/>
            <a:pathLst>
              <a:path h="740410">
                <a:moveTo>
                  <a:pt x="0" y="0"/>
                </a:moveTo>
                <a:lnTo>
                  <a:pt x="0" y="740003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5080" y="1472402"/>
            <a:ext cx="5902325" cy="269875"/>
          </a:xfrm>
          <a:custGeom>
            <a:avLst/>
            <a:gdLst/>
            <a:ahLst/>
            <a:cxnLst/>
            <a:rect l="l" t="t" r="r" b="b"/>
            <a:pathLst>
              <a:path w="5902325" h="269875">
                <a:moveTo>
                  <a:pt x="582983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5829833" y="269278"/>
                </a:lnTo>
                <a:lnTo>
                  <a:pt x="5857788" y="263597"/>
                </a:lnTo>
                <a:lnTo>
                  <a:pt x="5880681" y="248129"/>
                </a:lnTo>
                <a:lnTo>
                  <a:pt x="5896148" y="225236"/>
                </a:lnTo>
                <a:lnTo>
                  <a:pt x="5901829" y="197281"/>
                </a:lnTo>
                <a:lnTo>
                  <a:pt x="5901829" y="72008"/>
                </a:lnTo>
                <a:lnTo>
                  <a:pt x="5896148" y="44051"/>
                </a:lnTo>
                <a:lnTo>
                  <a:pt x="5880681" y="21155"/>
                </a:lnTo>
                <a:lnTo>
                  <a:pt x="5857788" y="5682"/>
                </a:lnTo>
                <a:lnTo>
                  <a:pt x="5829833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1348803" y="0"/>
                </a:move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1389" y="2290418"/>
            <a:ext cx="1289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De nouveaux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secteurs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0322" y="2442818"/>
            <a:ext cx="1090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émergent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0001" y="2208093"/>
            <a:ext cx="1421130" cy="504190"/>
          </a:xfrm>
          <a:custGeom>
            <a:avLst/>
            <a:gdLst/>
            <a:ahLst/>
            <a:cxnLst/>
            <a:rect l="l" t="t" r="r" b="b"/>
            <a:pathLst>
              <a:path w="1421130" h="504189">
                <a:moveTo>
                  <a:pt x="0" y="422973"/>
                </a:moveTo>
                <a:lnTo>
                  <a:pt x="5680" y="454434"/>
                </a:lnTo>
                <a:lnTo>
                  <a:pt x="21148" y="480198"/>
                </a:lnTo>
                <a:lnTo>
                  <a:pt x="44041" y="497606"/>
                </a:lnTo>
                <a:lnTo>
                  <a:pt x="71996" y="503999"/>
                </a:lnTo>
                <a:lnTo>
                  <a:pt x="1348803" y="503999"/>
                </a:lnTo>
                <a:lnTo>
                  <a:pt x="1376758" y="497606"/>
                </a:lnTo>
                <a:lnTo>
                  <a:pt x="1399651" y="480198"/>
                </a:lnTo>
                <a:lnTo>
                  <a:pt x="1415118" y="454434"/>
                </a:lnTo>
                <a:lnTo>
                  <a:pt x="1420799" y="422973"/>
                </a:lnTo>
                <a:lnTo>
                  <a:pt x="1420799" y="81025"/>
                </a:lnTo>
                <a:lnTo>
                  <a:pt x="1415118" y="49565"/>
                </a:lnTo>
                <a:lnTo>
                  <a:pt x="1399651" y="23801"/>
                </a:lnTo>
                <a:lnTo>
                  <a:pt x="1376758" y="6393"/>
                </a:lnTo>
                <a:lnTo>
                  <a:pt x="1348803" y="0"/>
                </a:lnTo>
                <a:lnTo>
                  <a:pt x="71996" y="0"/>
                </a:lnTo>
                <a:lnTo>
                  <a:pt x="44041" y="6393"/>
                </a:lnTo>
                <a:lnTo>
                  <a:pt x="21148" y="23801"/>
                </a:lnTo>
                <a:lnTo>
                  <a:pt x="5680" y="49565"/>
                </a:lnTo>
                <a:lnTo>
                  <a:pt x="0" y="81025"/>
                </a:lnTo>
                <a:lnTo>
                  <a:pt x="0" y="422973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001" y="1843260"/>
            <a:ext cx="1421130" cy="245110"/>
          </a:xfrm>
          <a:custGeom>
            <a:avLst/>
            <a:gdLst/>
            <a:ahLst/>
            <a:cxnLst/>
            <a:rect l="l" t="t" r="r" b="b"/>
            <a:pathLst>
              <a:path w="1421130" h="245110">
                <a:moveTo>
                  <a:pt x="134880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8803" y="244792"/>
                </a:lnTo>
                <a:lnTo>
                  <a:pt x="1376758" y="239111"/>
                </a:lnTo>
                <a:lnTo>
                  <a:pt x="1399651" y="223643"/>
                </a:lnTo>
                <a:lnTo>
                  <a:pt x="1415118" y="200751"/>
                </a:lnTo>
                <a:lnTo>
                  <a:pt x="1420799" y="172796"/>
                </a:lnTo>
                <a:lnTo>
                  <a:pt x="1420799" y="71996"/>
                </a:lnTo>
                <a:lnTo>
                  <a:pt x="1415118" y="44041"/>
                </a:lnTo>
                <a:lnTo>
                  <a:pt x="1399651" y="21148"/>
                </a:lnTo>
                <a:lnTo>
                  <a:pt x="1376758" y="5680"/>
                </a:lnTo>
                <a:lnTo>
                  <a:pt x="1348803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7826" y="3767845"/>
            <a:ext cx="149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Remise en </a:t>
            </a:r>
            <a:r>
              <a:rPr sz="1000" dirty="0">
                <a:latin typeface="Arial"/>
                <a:cs typeface="Arial"/>
              </a:rPr>
              <a:t>cause </a:t>
            </a:r>
            <a:r>
              <a:rPr sz="1000" spc="-5" dirty="0">
                <a:latin typeface="Arial"/>
                <a:cs typeface="Arial"/>
              </a:rPr>
              <a:t>de la  </a:t>
            </a:r>
            <a:r>
              <a:rPr sz="1000" dirty="0">
                <a:latin typeface="Arial"/>
                <a:cs typeface="Arial"/>
              </a:rPr>
              <a:t>réputation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9112" y="3713586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1"/>
                </a:lnTo>
                <a:lnTo>
                  <a:pt x="21148" y="426704"/>
                </a:lnTo>
                <a:lnTo>
                  <a:pt x="44041" y="442171"/>
                </a:lnTo>
                <a:lnTo>
                  <a:pt x="71996" y="447852"/>
                </a:lnTo>
                <a:lnTo>
                  <a:pt x="1620608" y="447852"/>
                </a:lnTo>
                <a:lnTo>
                  <a:pt x="1648569" y="442171"/>
                </a:lnTo>
                <a:lnTo>
                  <a:pt x="1671461" y="426704"/>
                </a:lnTo>
                <a:lnTo>
                  <a:pt x="1686926" y="403811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162060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8995" y="4301363"/>
            <a:ext cx="1451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Recherche de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ﬁdélisation  </a:t>
            </a:r>
            <a:r>
              <a:rPr sz="1000" spc="-5" dirty="0">
                <a:latin typeface="Arial"/>
                <a:cs typeface="Arial"/>
              </a:rPr>
              <a:t>des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9112" y="4247098"/>
            <a:ext cx="1692910" cy="448309"/>
          </a:xfrm>
          <a:custGeom>
            <a:avLst/>
            <a:gdLst/>
            <a:ahLst/>
            <a:cxnLst/>
            <a:rect l="l" t="t" r="r" b="b"/>
            <a:pathLst>
              <a:path w="1692910" h="448310">
                <a:moveTo>
                  <a:pt x="0" y="375856"/>
                </a:moveTo>
                <a:lnTo>
                  <a:pt x="5680" y="403813"/>
                </a:lnTo>
                <a:lnTo>
                  <a:pt x="21148" y="426710"/>
                </a:lnTo>
                <a:lnTo>
                  <a:pt x="44041" y="442182"/>
                </a:lnTo>
                <a:lnTo>
                  <a:pt x="71996" y="447865"/>
                </a:lnTo>
                <a:lnTo>
                  <a:pt x="1620608" y="447865"/>
                </a:lnTo>
                <a:lnTo>
                  <a:pt x="1648569" y="442182"/>
                </a:lnTo>
                <a:lnTo>
                  <a:pt x="1671461" y="426710"/>
                </a:lnTo>
                <a:lnTo>
                  <a:pt x="1686926" y="403813"/>
                </a:lnTo>
                <a:lnTo>
                  <a:pt x="1692605" y="375856"/>
                </a:lnTo>
                <a:lnTo>
                  <a:pt x="1692605" y="71996"/>
                </a:lnTo>
                <a:lnTo>
                  <a:pt x="1686926" y="44041"/>
                </a:lnTo>
                <a:lnTo>
                  <a:pt x="1671461" y="21148"/>
                </a:lnTo>
                <a:lnTo>
                  <a:pt x="1648569" y="5680"/>
                </a:lnTo>
                <a:lnTo>
                  <a:pt x="162060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856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030" y="3263902"/>
            <a:ext cx="1527175" cy="378460"/>
          </a:xfrm>
          <a:custGeom>
            <a:avLst/>
            <a:gdLst/>
            <a:ahLst/>
            <a:cxnLst/>
            <a:rect l="l" t="t" r="r" b="b"/>
            <a:pathLst>
              <a:path w="1527175" h="378460">
                <a:moveTo>
                  <a:pt x="145477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1454772" y="377977"/>
                </a:lnTo>
                <a:lnTo>
                  <a:pt x="1482727" y="372296"/>
                </a:lnTo>
                <a:lnTo>
                  <a:pt x="1505619" y="356828"/>
                </a:lnTo>
                <a:lnTo>
                  <a:pt x="1521087" y="333936"/>
                </a:lnTo>
                <a:lnTo>
                  <a:pt x="1526768" y="305981"/>
                </a:lnTo>
                <a:lnTo>
                  <a:pt x="1526768" y="71996"/>
                </a:lnTo>
                <a:lnTo>
                  <a:pt x="1521087" y="44041"/>
                </a:lnTo>
                <a:lnTo>
                  <a:pt x="1505619" y="21148"/>
                </a:lnTo>
                <a:lnTo>
                  <a:pt x="1482727" y="5680"/>
                </a:lnTo>
                <a:lnTo>
                  <a:pt x="145477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59782" y="3283222"/>
            <a:ext cx="1324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Accélération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l’accès 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1123975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34403" y="3713596"/>
            <a:ext cx="1196340" cy="260985"/>
          </a:xfrm>
          <a:custGeom>
            <a:avLst/>
            <a:gdLst/>
            <a:ahLst/>
            <a:cxnLst/>
            <a:rect l="l" t="t" r="r" b="b"/>
            <a:pathLst>
              <a:path w="119633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123975" y="260642"/>
                </a:lnTo>
                <a:lnTo>
                  <a:pt x="1151930" y="254961"/>
                </a:lnTo>
                <a:lnTo>
                  <a:pt x="1174823" y="239493"/>
                </a:lnTo>
                <a:lnTo>
                  <a:pt x="1190290" y="216600"/>
                </a:lnTo>
                <a:lnTo>
                  <a:pt x="1195971" y="188645"/>
                </a:lnTo>
                <a:lnTo>
                  <a:pt x="1195971" y="71983"/>
                </a:lnTo>
                <a:lnTo>
                  <a:pt x="1190290" y="44030"/>
                </a:lnTo>
                <a:lnTo>
                  <a:pt x="1174823" y="21142"/>
                </a:lnTo>
                <a:lnTo>
                  <a:pt x="1151930" y="5678"/>
                </a:lnTo>
                <a:lnTo>
                  <a:pt x="1123975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1513649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81136" y="3713596"/>
            <a:ext cx="1586230" cy="260985"/>
          </a:xfrm>
          <a:custGeom>
            <a:avLst/>
            <a:gdLst/>
            <a:ahLst/>
            <a:cxnLst/>
            <a:rect l="l" t="t" r="r" b="b"/>
            <a:pathLst>
              <a:path w="1586229" h="260985">
                <a:moveTo>
                  <a:pt x="0" y="188645"/>
                </a:moveTo>
                <a:lnTo>
                  <a:pt x="5680" y="216600"/>
                </a:lnTo>
                <a:lnTo>
                  <a:pt x="21148" y="239493"/>
                </a:lnTo>
                <a:lnTo>
                  <a:pt x="44041" y="254961"/>
                </a:lnTo>
                <a:lnTo>
                  <a:pt x="71996" y="260642"/>
                </a:lnTo>
                <a:lnTo>
                  <a:pt x="1513649" y="260642"/>
                </a:lnTo>
                <a:lnTo>
                  <a:pt x="1541604" y="254961"/>
                </a:lnTo>
                <a:lnTo>
                  <a:pt x="1564497" y="239493"/>
                </a:lnTo>
                <a:lnTo>
                  <a:pt x="1579964" y="216600"/>
                </a:lnTo>
                <a:lnTo>
                  <a:pt x="1585645" y="188645"/>
                </a:lnTo>
                <a:lnTo>
                  <a:pt x="1585645" y="71983"/>
                </a:lnTo>
                <a:lnTo>
                  <a:pt x="1579964" y="44030"/>
                </a:lnTo>
                <a:lnTo>
                  <a:pt x="1564497" y="21142"/>
                </a:lnTo>
                <a:lnTo>
                  <a:pt x="1541604" y="5678"/>
                </a:lnTo>
                <a:lnTo>
                  <a:pt x="1513649" y="0"/>
                </a:ln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188645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16066" y="3263146"/>
            <a:ext cx="3883025" cy="378460"/>
          </a:xfrm>
          <a:custGeom>
            <a:avLst/>
            <a:gdLst/>
            <a:ahLst/>
            <a:cxnLst/>
            <a:rect l="l" t="t" r="r" b="b"/>
            <a:pathLst>
              <a:path w="3883025" h="378460">
                <a:moveTo>
                  <a:pt x="38108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05981"/>
                </a:lnTo>
                <a:lnTo>
                  <a:pt x="5680" y="333936"/>
                </a:lnTo>
                <a:lnTo>
                  <a:pt x="21148" y="356828"/>
                </a:lnTo>
                <a:lnTo>
                  <a:pt x="44041" y="372296"/>
                </a:lnTo>
                <a:lnTo>
                  <a:pt x="71996" y="377977"/>
                </a:lnTo>
                <a:lnTo>
                  <a:pt x="3810825" y="377977"/>
                </a:lnTo>
                <a:lnTo>
                  <a:pt x="3838780" y="372296"/>
                </a:lnTo>
                <a:lnTo>
                  <a:pt x="3861673" y="356828"/>
                </a:lnTo>
                <a:lnTo>
                  <a:pt x="3877140" y="333936"/>
                </a:lnTo>
                <a:lnTo>
                  <a:pt x="3882821" y="305981"/>
                </a:lnTo>
                <a:lnTo>
                  <a:pt x="3882821" y="71996"/>
                </a:lnTo>
                <a:lnTo>
                  <a:pt x="3877140" y="44041"/>
                </a:lnTo>
                <a:lnTo>
                  <a:pt x="3861673" y="21148"/>
                </a:lnTo>
                <a:lnTo>
                  <a:pt x="3838780" y="5680"/>
                </a:lnTo>
                <a:lnTo>
                  <a:pt x="381082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63204" y="3282463"/>
            <a:ext cx="36264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2819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Apparition </a:t>
            </a:r>
            <a:r>
              <a:rPr sz="1000" spc="-5" dirty="0">
                <a:latin typeface="Arial"/>
                <a:cs typeface="Arial"/>
              </a:rPr>
              <a:t>de nouveaux </a:t>
            </a:r>
            <a:r>
              <a:rPr sz="1000" dirty="0">
                <a:latin typeface="Arial"/>
                <a:cs typeface="Arial"/>
              </a:rPr>
              <a:t>modèles </a:t>
            </a:r>
            <a:r>
              <a:rPr sz="1000" spc="-5" dirty="0">
                <a:latin typeface="Arial"/>
                <a:cs typeface="Arial"/>
              </a:rPr>
              <a:t>économiques,  nouveaux opérateurs et nouvelles </a:t>
            </a:r>
            <a:r>
              <a:rPr sz="1000" dirty="0">
                <a:latin typeface="Arial"/>
                <a:cs typeface="Arial"/>
              </a:rPr>
              <a:t>formes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concurrence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49680" algn="l"/>
              </a:tabLst>
            </a:pPr>
            <a:r>
              <a:rPr sz="1000" i="1" dirty="0">
                <a:latin typeface="Arial"/>
                <a:cs typeface="Arial"/>
              </a:rPr>
              <a:t>Pure </a:t>
            </a:r>
            <a:r>
              <a:rPr sz="1000" i="1" spc="-5" dirty="0">
                <a:latin typeface="Arial"/>
                <a:cs typeface="Arial"/>
              </a:rPr>
              <a:t>players	</a:t>
            </a:r>
            <a:r>
              <a:rPr sz="1000" dirty="0">
                <a:latin typeface="Arial"/>
                <a:cs typeface="Arial"/>
              </a:rPr>
              <a:t>Économie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collaborative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91307" y="2288004"/>
            <a:ext cx="1228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Transfert 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35173" y="2440404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support matériel  à </a:t>
            </a:r>
            <a:r>
              <a:rPr sz="1000" spc="-10" dirty="0">
                <a:latin typeface="Arial"/>
                <a:cs typeface="Arial"/>
              </a:rPr>
              <a:t>un support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99348" y="2208091"/>
            <a:ext cx="1414145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99348" y="1843260"/>
            <a:ext cx="1414145" cy="245110"/>
          </a:xfrm>
          <a:custGeom>
            <a:avLst/>
            <a:gdLst/>
            <a:ahLst/>
            <a:cxnLst/>
            <a:rect l="l" t="t" r="r" b="b"/>
            <a:pathLst>
              <a:path w="1414145" h="245110">
                <a:moveTo>
                  <a:pt x="13420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342021" y="244792"/>
                </a:lnTo>
                <a:lnTo>
                  <a:pt x="1369982" y="239111"/>
                </a:lnTo>
                <a:lnTo>
                  <a:pt x="1392874" y="223643"/>
                </a:lnTo>
                <a:lnTo>
                  <a:pt x="1408338" y="200751"/>
                </a:lnTo>
                <a:lnTo>
                  <a:pt x="1414018" y="172796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154564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111539" y="2282355"/>
            <a:ext cx="1493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  </a:t>
            </a:r>
            <a:r>
              <a:rPr sz="1000" spc="-5" dirty="0">
                <a:latin typeface="Arial"/>
                <a:cs typeface="Arial"/>
              </a:rPr>
              <a:t>d’activité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53957" y="2587155"/>
            <a:ext cx="1409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669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historiques par de  nouveaux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intermédiaires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050964" y="2208083"/>
            <a:ext cx="1617980" cy="793115"/>
          </a:xfrm>
          <a:custGeom>
            <a:avLst/>
            <a:gdLst/>
            <a:ahLst/>
            <a:cxnLst/>
            <a:rect l="l" t="t" r="r" b="b"/>
            <a:pathLst>
              <a:path w="1617979" h="793114">
                <a:moveTo>
                  <a:pt x="0" y="720674"/>
                </a:moveTo>
                <a:lnTo>
                  <a:pt x="5680" y="748631"/>
                </a:lnTo>
                <a:lnTo>
                  <a:pt x="21148" y="771528"/>
                </a:lnTo>
                <a:lnTo>
                  <a:pt x="44041" y="787000"/>
                </a:lnTo>
                <a:lnTo>
                  <a:pt x="71996" y="792683"/>
                </a:lnTo>
                <a:lnTo>
                  <a:pt x="1545640" y="792683"/>
                </a:lnTo>
                <a:lnTo>
                  <a:pt x="1573595" y="787000"/>
                </a:lnTo>
                <a:lnTo>
                  <a:pt x="1596488" y="771528"/>
                </a:lnTo>
                <a:lnTo>
                  <a:pt x="1611956" y="748631"/>
                </a:lnTo>
                <a:lnTo>
                  <a:pt x="1617637" y="720674"/>
                </a:lnTo>
                <a:lnTo>
                  <a:pt x="1617637" y="72008"/>
                </a:lnTo>
                <a:lnTo>
                  <a:pt x="1611956" y="44051"/>
                </a:lnTo>
                <a:lnTo>
                  <a:pt x="1596488" y="21155"/>
                </a:lnTo>
                <a:lnTo>
                  <a:pt x="1573595" y="5682"/>
                </a:lnTo>
                <a:lnTo>
                  <a:pt x="154564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720674"/>
                </a:lnTo>
                <a:close/>
              </a:path>
            </a:pathLst>
          </a:custGeom>
          <a:ln w="6349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50964" y="1843260"/>
            <a:ext cx="1617980" cy="245110"/>
          </a:xfrm>
          <a:custGeom>
            <a:avLst/>
            <a:gdLst/>
            <a:ahLst/>
            <a:cxnLst/>
            <a:rect l="l" t="t" r="r" b="b"/>
            <a:pathLst>
              <a:path w="1617979" h="245110">
                <a:moveTo>
                  <a:pt x="1545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545640" y="244792"/>
                </a:lnTo>
                <a:lnTo>
                  <a:pt x="1573595" y="239111"/>
                </a:lnTo>
                <a:lnTo>
                  <a:pt x="1596488" y="223643"/>
                </a:lnTo>
                <a:lnTo>
                  <a:pt x="1611956" y="200751"/>
                </a:lnTo>
                <a:lnTo>
                  <a:pt x="1617637" y="172796"/>
                </a:lnTo>
                <a:lnTo>
                  <a:pt x="1617637" y="71996"/>
                </a:lnTo>
                <a:lnTo>
                  <a:pt x="1611956" y="44041"/>
                </a:lnTo>
                <a:lnTo>
                  <a:pt x="1596488" y="21148"/>
                </a:lnTo>
                <a:lnTo>
                  <a:pt x="1573595" y="5680"/>
                </a:lnTo>
                <a:lnTo>
                  <a:pt x="154564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01922" y="1843260"/>
            <a:ext cx="1560830" cy="245110"/>
          </a:xfrm>
          <a:custGeom>
            <a:avLst/>
            <a:gdLst/>
            <a:ahLst/>
            <a:cxnLst/>
            <a:rect l="l" t="t" r="r" b="b"/>
            <a:pathLst>
              <a:path w="1560829" h="245110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2796"/>
                </a:lnTo>
                <a:lnTo>
                  <a:pt x="5680" y="200751"/>
                </a:lnTo>
                <a:lnTo>
                  <a:pt x="21148" y="223643"/>
                </a:lnTo>
                <a:lnTo>
                  <a:pt x="44041" y="239111"/>
                </a:lnTo>
                <a:lnTo>
                  <a:pt x="71996" y="244792"/>
                </a:lnTo>
                <a:lnTo>
                  <a:pt x="1488478" y="244792"/>
                </a:lnTo>
                <a:lnTo>
                  <a:pt x="1516435" y="239111"/>
                </a:lnTo>
                <a:lnTo>
                  <a:pt x="1539332" y="223643"/>
                </a:lnTo>
                <a:lnTo>
                  <a:pt x="1554804" y="200751"/>
                </a:lnTo>
                <a:lnTo>
                  <a:pt x="1560487" y="172796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22974" y="319538"/>
            <a:ext cx="5925185" cy="173101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1045844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le numérique</a:t>
            </a:r>
            <a:r>
              <a:rPr sz="1600" b="1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transforme-t-il  l’environnement des </a:t>
            </a:r>
            <a:r>
              <a:rPr sz="1600" b="1" spc="-5" dirty="0">
                <a:solidFill>
                  <a:srgbClr val="004F9F"/>
                </a:solidFill>
                <a:latin typeface="Arial"/>
                <a:cs typeface="Arial"/>
              </a:rPr>
              <a:t>entreprises</a:t>
            </a:r>
            <a:r>
              <a:rPr sz="1600" b="1" spc="-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F9F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Comment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le numérique </a:t>
            </a:r>
            <a:r>
              <a:rPr sz="1300" b="1" spc="-5" dirty="0">
                <a:solidFill>
                  <a:srgbClr val="009FE3"/>
                </a:solidFill>
                <a:latin typeface="Arial"/>
                <a:cs typeface="Arial"/>
              </a:rPr>
              <a:t>affecte-t-il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l’environnement de l’entreprise</a:t>
            </a:r>
            <a:r>
              <a:rPr sz="1300" b="1" spc="-45" dirty="0">
                <a:solidFill>
                  <a:srgbClr val="009FE3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9FE3"/>
                </a:solidFill>
                <a:latin typeface="Arial"/>
                <a:cs typeface="Arial"/>
              </a:rPr>
              <a:t>?</a:t>
            </a:r>
            <a:endParaRPr sz="1300">
              <a:latin typeface="Arial"/>
              <a:cs typeface="Arial"/>
            </a:endParaRPr>
          </a:p>
          <a:p>
            <a:pPr marL="119888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numérique inﬂuence l’environnement 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1688464" algn="l"/>
                <a:tab pos="3245485" algn="l"/>
                <a:tab pos="4951730" algn="l"/>
              </a:tabLst>
            </a:pPr>
            <a:r>
              <a:rPr sz="1000" dirty="0">
                <a:latin typeface="Arial"/>
                <a:cs typeface="Arial"/>
              </a:rPr>
              <a:t>Évolutions sectorielles	</a:t>
            </a:r>
            <a:r>
              <a:rPr sz="1000" spc="-5" dirty="0">
                <a:latin typeface="Arial"/>
                <a:cs typeface="Arial"/>
              </a:rPr>
              <a:t>Dématérialisation	Désintermédiation	Réintermédiation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469267" y="4258281"/>
            <a:ext cx="1772285" cy="441325"/>
          </a:xfrm>
          <a:custGeom>
            <a:avLst/>
            <a:gdLst/>
            <a:ahLst/>
            <a:cxnLst/>
            <a:rect l="l" t="t" r="r" b="b"/>
            <a:pathLst>
              <a:path w="1772285" h="441325">
                <a:moveTo>
                  <a:pt x="1699996" y="0"/>
                </a:moveTo>
                <a:lnTo>
                  <a:pt x="71996" y="0"/>
                </a:lnTo>
                <a:lnTo>
                  <a:pt x="44041" y="5679"/>
                </a:lnTo>
                <a:lnTo>
                  <a:pt x="21148" y="21143"/>
                </a:lnTo>
                <a:lnTo>
                  <a:pt x="5680" y="44035"/>
                </a:lnTo>
                <a:lnTo>
                  <a:pt x="0" y="71996"/>
                </a:lnTo>
                <a:lnTo>
                  <a:pt x="0" y="369138"/>
                </a:lnTo>
                <a:lnTo>
                  <a:pt x="5680" y="397093"/>
                </a:lnTo>
                <a:lnTo>
                  <a:pt x="21148" y="419985"/>
                </a:lnTo>
                <a:lnTo>
                  <a:pt x="44041" y="435453"/>
                </a:lnTo>
                <a:lnTo>
                  <a:pt x="71996" y="441134"/>
                </a:lnTo>
                <a:lnTo>
                  <a:pt x="1699996" y="441134"/>
                </a:lnTo>
                <a:lnTo>
                  <a:pt x="1727957" y="435453"/>
                </a:lnTo>
                <a:lnTo>
                  <a:pt x="1750848" y="419985"/>
                </a:lnTo>
                <a:lnTo>
                  <a:pt x="1766313" y="397093"/>
                </a:lnTo>
                <a:lnTo>
                  <a:pt x="1771992" y="369138"/>
                </a:lnTo>
                <a:lnTo>
                  <a:pt x="1771992" y="71996"/>
                </a:lnTo>
                <a:lnTo>
                  <a:pt x="1766313" y="44035"/>
                </a:lnTo>
                <a:lnTo>
                  <a:pt x="1750848" y="21143"/>
                </a:lnTo>
                <a:lnTo>
                  <a:pt x="1727957" y="5679"/>
                </a:lnTo>
                <a:lnTo>
                  <a:pt x="1699996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10028" y="4309176"/>
            <a:ext cx="1479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Consommateurs </a:t>
            </a:r>
            <a:r>
              <a:rPr sz="1000" i="1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des  plateformes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électroniques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63924" y="4258278"/>
            <a:ext cx="835025" cy="438150"/>
          </a:xfrm>
          <a:custGeom>
            <a:avLst/>
            <a:gdLst/>
            <a:ahLst/>
            <a:cxnLst/>
            <a:rect l="l" t="t" r="r" b="b"/>
            <a:pathLst>
              <a:path w="835025" h="438150">
                <a:moveTo>
                  <a:pt x="762965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65544"/>
                </a:lnTo>
                <a:lnTo>
                  <a:pt x="5682" y="393499"/>
                </a:lnTo>
                <a:lnTo>
                  <a:pt x="21155" y="416391"/>
                </a:lnTo>
                <a:lnTo>
                  <a:pt x="44051" y="431859"/>
                </a:lnTo>
                <a:lnTo>
                  <a:pt x="72009" y="437540"/>
                </a:lnTo>
                <a:lnTo>
                  <a:pt x="762965" y="437540"/>
                </a:lnTo>
                <a:lnTo>
                  <a:pt x="790920" y="431859"/>
                </a:lnTo>
                <a:lnTo>
                  <a:pt x="813812" y="416391"/>
                </a:lnTo>
                <a:lnTo>
                  <a:pt x="829280" y="393499"/>
                </a:lnTo>
                <a:lnTo>
                  <a:pt x="834961" y="365544"/>
                </a:lnTo>
                <a:lnTo>
                  <a:pt x="834961" y="71996"/>
                </a:lnTo>
                <a:lnTo>
                  <a:pt x="829280" y="44041"/>
                </a:lnTo>
                <a:lnTo>
                  <a:pt x="813812" y="21148"/>
                </a:lnTo>
                <a:lnTo>
                  <a:pt x="790920" y="5680"/>
                </a:lnTo>
                <a:lnTo>
                  <a:pt x="762965" y="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47034" y="4383577"/>
            <a:ext cx="668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Ubérisation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7286" y="3035497"/>
            <a:ext cx="6275705" cy="179705"/>
          </a:xfrm>
          <a:custGeom>
            <a:avLst/>
            <a:gdLst/>
            <a:ahLst/>
            <a:cxnLst/>
            <a:rect l="l" t="t" r="r" b="b"/>
            <a:pathLst>
              <a:path w="6275705" h="179705">
                <a:moveTo>
                  <a:pt x="6275705" y="0"/>
                </a:moveTo>
                <a:lnTo>
                  <a:pt x="6268631" y="35033"/>
                </a:lnTo>
                <a:lnTo>
                  <a:pt x="6249342" y="63642"/>
                </a:lnTo>
                <a:lnTo>
                  <a:pt x="6220733" y="82931"/>
                </a:lnTo>
                <a:lnTo>
                  <a:pt x="6185700" y="90004"/>
                </a:lnTo>
                <a:lnTo>
                  <a:pt x="3223806" y="89712"/>
                </a:lnTo>
                <a:lnTo>
                  <a:pt x="3188772" y="96785"/>
                </a:lnTo>
                <a:lnTo>
                  <a:pt x="3160163" y="116073"/>
                </a:lnTo>
                <a:lnTo>
                  <a:pt x="3140874" y="144678"/>
                </a:lnTo>
                <a:lnTo>
                  <a:pt x="3133801" y="179705"/>
                </a:lnTo>
                <a:lnTo>
                  <a:pt x="3134652" y="179705"/>
                </a:lnTo>
                <a:lnTo>
                  <a:pt x="3127578" y="144678"/>
                </a:lnTo>
                <a:lnTo>
                  <a:pt x="3108290" y="116073"/>
                </a:lnTo>
                <a:lnTo>
                  <a:pt x="3079680" y="96785"/>
                </a:lnTo>
                <a:lnTo>
                  <a:pt x="3044647" y="89712"/>
                </a:lnTo>
                <a:lnTo>
                  <a:pt x="89992" y="90004"/>
                </a:lnTo>
                <a:lnTo>
                  <a:pt x="54965" y="82931"/>
                </a:lnTo>
                <a:lnTo>
                  <a:pt x="26360" y="63642"/>
                </a:lnTo>
                <a:lnTo>
                  <a:pt x="7072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748F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1">
            <a:extLst>
              <a:ext uri="{FF2B5EF4-FFF2-40B4-BE49-F238E27FC236}">
                <a16:creationId xmlns:a16="http://schemas.microsoft.com/office/drawing/2014/main" id="{0A3A334B-1D0B-D74E-AD6C-F9FCD70D6524}"/>
              </a:ext>
            </a:extLst>
          </p:cNvPr>
          <p:cNvSpPr/>
          <p:nvPr/>
        </p:nvSpPr>
        <p:spPr>
          <a:xfrm>
            <a:off x="3401922" y="2208091"/>
            <a:ext cx="1560830" cy="652145"/>
          </a:xfrm>
          <a:custGeom>
            <a:avLst/>
            <a:gdLst/>
            <a:ahLst/>
            <a:cxnLst/>
            <a:rect l="l" t="t" r="r" b="b"/>
            <a:pathLst>
              <a:path w="1560829" h="652144">
                <a:moveTo>
                  <a:pt x="148847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488478" y="651560"/>
                </a:lnTo>
                <a:lnTo>
                  <a:pt x="1516435" y="645879"/>
                </a:lnTo>
                <a:lnTo>
                  <a:pt x="1539332" y="630412"/>
                </a:lnTo>
                <a:lnTo>
                  <a:pt x="1554804" y="607519"/>
                </a:lnTo>
                <a:lnTo>
                  <a:pt x="1560487" y="579564"/>
                </a:lnTo>
                <a:lnTo>
                  <a:pt x="1560487" y="71996"/>
                </a:lnTo>
                <a:lnTo>
                  <a:pt x="1554804" y="44041"/>
                </a:lnTo>
                <a:lnTo>
                  <a:pt x="1539332" y="21148"/>
                </a:lnTo>
                <a:lnTo>
                  <a:pt x="1516435" y="5680"/>
                </a:lnTo>
                <a:lnTo>
                  <a:pt x="1488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2">
            <a:extLst>
              <a:ext uri="{FF2B5EF4-FFF2-40B4-BE49-F238E27FC236}">
                <a16:creationId xmlns:a16="http://schemas.microsoft.com/office/drawing/2014/main" id="{D48791CC-04B7-B84F-BC59-3AA139F2B998}"/>
              </a:ext>
            </a:extLst>
          </p:cNvPr>
          <p:cNvSpPr txBox="1"/>
          <p:nvPr/>
        </p:nvSpPr>
        <p:spPr>
          <a:xfrm>
            <a:off x="3471569" y="2288004"/>
            <a:ext cx="1493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Réduction 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suppression</a:t>
            </a:r>
          </a:p>
        </p:txBody>
      </p:sp>
      <p:sp>
        <p:nvSpPr>
          <p:cNvPr id="54" name="object 53">
            <a:extLst>
              <a:ext uri="{FF2B5EF4-FFF2-40B4-BE49-F238E27FC236}">
                <a16:creationId xmlns:a16="http://schemas.microsoft.com/office/drawing/2014/main" id="{D3E7CAE1-DF55-764E-827D-C0157E26AC59}"/>
              </a:ext>
            </a:extLst>
          </p:cNvPr>
          <p:cNvSpPr txBox="1"/>
          <p:nvPr/>
        </p:nvSpPr>
        <p:spPr>
          <a:xfrm>
            <a:off x="3474085" y="2440404"/>
            <a:ext cx="14979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4610" indent="-1130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d’intermédiaires dans un  </a:t>
            </a:r>
            <a:r>
              <a:rPr sz="1000" dirty="0">
                <a:latin typeface="Arial"/>
                <a:cs typeface="Arial"/>
              </a:rPr>
              <a:t>circuit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5" name="object 44">
            <a:extLst>
              <a:ext uri="{FF2B5EF4-FFF2-40B4-BE49-F238E27FC236}">
                <a16:creationId xmlns:a16="http://schemas.microsoft.com/office/drawing/2014/main" id="{9E198D16-5308-E44F-AB6A-F46859C36B98}"/>
              </a:ext>
            </a:extLst>
          </p:cNvPr>
          <p:cNvSpPr/>
          <p:nvPr/>
        </p:nvSpPr>
        <p:spPr>
          <a:xfrm>
            <a:off x="3441901" y="2208091"/>
            <a:ext cx="1503141" cy="652145"/>
          </a:xfrm>
          <a:custGeom>
            <a:avLst/>
            <a:gdLst/>
            <a:ahLst/>
            <a:cxnLst/>
            <a:rect l="l" t="t" r="r" b="b"/>
            <a:pathLst>
              <a:path w="1414145" h="652144">
                <a:moveTo>
                  <a:pt x="0" y="579564"/>
                </a:moveTo>
                <a:lnTo>
                  <a:pt x="5680" y="607519"/>
                </a:lnTo>
                <a:lnTo>
                  <a:pt x="21148" y="630412"/>
                </a:lnTo>
                <a:lnTo>
                  <a:pt x="44041" y="645879"/>
                </a:lnTo>
                <a:lnTo>
                  <a:pt x="71996" y="651560"/>
                </a:lnTo>
                <a:lnTo>
                  <a:pt x="1342021" y="651560"/>
                </a:lnTo>
                <a:lnTo>
                  <a:pt x="1369982" y="645879"/>
                </a:lnTo>
                <a:lnTo>
                  <a:pt x="1392874" y="630412"/>
                </a:lnTo>
                <a:lnTo>
                  <a:pt x="1408338" y="607519"/>
                </a:lnTo>
                <a:lnTo>
                  <a:pt x="1414018" y="579564"/>
                </a:lnTo>
                <a:lnTo>
                  <a:pt x="1414018" y="71996"/>
                </a:lnTo>
                <a:lnTo>
                  <a:pt x="1408338" y="44041"/>
                </a:lnTo>
                <a:lnTo>
                  <a:pt x="1392874" y="21148"/>
                </a:lnTo>
                <a:lnTo>
                  <a:pt x="1369982" y="5680"/>
                </a:lnTo>
                <a:lnTo>
                  <a:pt x="134202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9564"/>
                </a:lnTo>
                <a:close/>
              </a:path>
            </a:pathLst>
          </a:custGeom>
          <a:ln w="6350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1713</Words>
  <Application>Microsoft Macintosh PowerPoint</Application>
  <PresentationFormat>Personnalisé</PresentationFormat>
  <Paragraphs>502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1</cp:revision>
  <dcterms:created xsi:type="dcterms:W3CDTF">2019-06-13T14:55:35Z</dcterms:created>
  <dcterms:modified xsi:type="dcterms:W3CDTF">2019-06-13T15:04:11Z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2019-06-13T00:00:00Z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2019-06-13T00:00:00Z</vt:filetime>
  </property>
</Properties>
</file>