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5" r:id="rId6"/>
    <p:sldId id="258" r:id="rId7"/>
    <p:sldId id="317" r:id="rId8"/>
    <p:sldId id="318" r:id="rId9"/>
    <p:sldId id="320" r:id="rId10"/>
    <p:sldId id="321" r:id="rId11"/>
    <p:sldId id="328" r:id="rId12"/>
    <p:sldId id="32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C7EB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110" d="100"/>
          <a:sy n="110" d="100"/>
        </p:scale>
        <p:origin x="-164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F8E8F4-3CD4-49A2-A886-07390CDFB05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E8D992E-8460-4581-B194-0D2D26E08DF8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FR" sz="1600" b="1" dirty="0">
              <a:solidFill>
                <a:schemeClr val="bg2">
                  <a:lumMod val="25000"/>
                </a:schemeClr>
              </a:solidFill>
              <a:effectLst/>
            </a:rPr>
            <a:t>Activités / Tâches</a:t>
          </a:r>
        </a:p>
      </dgm:t>
    </dgm:pt>
    <dgm:pt modelId="{3E6BD126-2D92-44BB-9225-D49B0E62D9C4}" type="parTrans" cxnId="{CEF34A9C-6D4D-4A36-AD58-5CACC99E8EFA}">
      <dgm:prSet/>
      <dgm:spPr/>
      <dgm:t>
        <a:bodyPr/>
        <a:lstStyle/>
        <a:p>
          <a:endParaRPr lang="fr-FR"/>
        </a:p>
      </dgm:t>
    </dgm:pt>
    <dgm:pt modelId="{076802B2-3E25-4F6C-8B9A-6AD73530D73E}" type="sibTrans" cxnId="{CEF34A9C-6D4D-4A36-AD58-5CACC99E8EFA}">
      <dgm:prSet/>
      <dgm:spPr/>
      <dgm:t>
        <a:bodyPr/>
        <a:lstStyle/>
        <a:p>
          <a:endParaRPr lang="fr-FR"/>
        </a:p>
      </dgm:t>
    </dgm:pt>
    <dgm:pt modelId="{A87C7754-B34E-4351-B1DF-29DA1B71717E}">
      <dgm:prSet phldrT="[Texte]" custT="1"/>
      <dgm:spPr>
        <a:solidFill>
          <a:schemeClr val="accent4"/>
        </a:solidFill>
      </dgm:spPr>
      <dgm:t>
        <a:bodyPr/>
        <a:lstStyle/>
        <a:p>
          <a:r>
            <a:rPr lang="fr-FR" sz="1600" b="1" dirty="0">
              <a:solidFill>
                <a:schemeClr val="bg2">
                  <a:lumMod val="25000"/>
                </a:schemeClr>
              </a:solidFill>
              <a:effectLst/>
            </a:rPr>
            <a:t>Compétences</a:t>
          </a:r>
        </a:p>
      </dgm:t>
    </dgm:pt>
    <dgm:pt modelId="{AA37CA9F-E009-48D6-8E75-5B48C22B5D42}" type="parTrans" cxnId="{B57D3F53-B42F-4142-86AC-7AE8514175B6}">
      <dgm:prSet/>
      <dgm:spPr/>
      <dgm:t>
        <a:bodyPr/>
        <a:lstStyle/>
        <a:p>
          <a:endParaRPr lang="fr-FR"/>
        </a:p>
      </dgm:t>
    </dgm:pt>
    <dgm:pt modelId="{BF274E86-DBA2-4E42-9C99-2318A3DF04A8}" type="sibTrans" cxnId="{B57D3F53-B42F-4142-86AC-7AE8514175B6}">
      <dgm:prSet/>
      <dgm:spPr/>
      <dgm:t>
        <a:bodyPr/>
        <a:lstStyle/>
        <a:p>
          <a:endParaRPr lang="fr-FR"/>
        </a:p>
      </dgm:t>
    </dgm:pt>
    <dgm:pt modelId="{E7780CAC-CFC1-4CBD-BC5D-E47741BB19DA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1400" b="1" dirty="0" smtClean="0">
              <a:solidFill>
                <a:schemeClr val="bg2">
                  <a:lumMod val="25000"/>
                </a:schemeClr>
              </a:solidFill>
              <a:effectLst/>
            </a:rPr>
            <a:t>Critères de  performance</a:t>
          </a:r>
          <a:endParaRPr lang="fr-FR" sz="1400" b="1" dirty="0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778A578B-0946-4D0F-80B2-ADFFA33CC708}" type="parTrans" cxnId="{54EC9C2F-C80C-4AB5-BC4A-8AA27CC68DBE}">
      <dgm:prSet/>
      <dgm:spPr/>
      <dgm:t>
        <a:bodyPr/>
        <a:lstStyle/>
        <a:p>
          <a:endParaRPr lang="fr-FR"/>
        </a:p>
      </dgm:t>
    </dgm:pt>
    <dgm:pt modelId="{28D89BD5-1FD3-427D-B3B4-EB2B524B746D}" type="sibTrans" cxnId="{54EC9C2F-C80C-4AB5-BC4A-8AA27CC68DBE}">
      <dgm:prSet/>
      <dgm:spPr/>
      <dgm:t>
        <a:bodyPr/>
        <a:lstStyle/>
        <a:p>
          <a:endParaRPr lang="fr-FR"/>
        </a:p>
      </dgm:t>
    </dgm:pt>
    <dgm:pt modelId="{A04B45F5-0F79-40E5-86F0-8094E7948FE8}" type="pres">
      <dgm:prSet presAssocID="{88F8E8F4-3CD4-49A2-A886-07390CDFB0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A261F97-0B37-4A93-9DCB-6F3F96B69AE8}" type="pres">
      <dgm:prSet presAssocID="{8E8D992E-8460-4581-B194-0D2D26E08DF8}" presName="node" presStyleLbl="node1" presStyleIdx="0" presStyleCnt="3" custScaleY="43363" custLinFactNeighborX="-8360" custLinFactNeighborY="-206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64F888-E589-44A6-BF85-F4078C337D4E}" type="pres">
      <dgm:prSet presAssocID="{076802B2-3E25-4F6C-8B9A-6AD73530D73E}" presName="sibTrans" presStyleLbl="sibTrans2D1" presStyleIdx="0" presStyleCnt="2"/>
      <dgm:spPr/>
      <dgm:t>
        <a:bodyPr/>
        <a:lstStyle/>
        <a:p>
          <a:endParaRPr lang="fr-FR"/>
        </a:p>
      </dgm:t>
    </dgm:pt>
    <dgm:pt modelId="{8D3BA872-BABF-4604-B922-7CB950426BE4}" type="pres">
      <dgm:prSet presAssocID="{076802B2-3E25-4F6C-8B9A-6AD73530D73E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2C61D55F-1CEA-4707-973A-07B5C70D2A25}" type="pres">
      <dgm:prSet presAssocID="{A87C7754-B34E-4351-B1DF-29DA1B71717E}" presName="node" presStyleLbl="node1" presStyleIdx="1" presStyleCnt="3" custScaleX="115720" custScaleY="36588" custLinFactY="-22507" custLinFactNeighborX="-16705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948A13-94C9-483F-91B5-C3BEDAAF62E3}" type="pres">
      <dgm:prSet presAssocID="{BF274E86-DBA2-4E42-9C99-2318A3DF04A8}" presName="sibTrans" presStyleLbl="sibTrans2D1" presStyleIdx="1" presStyleCnt="2"/>
      <dgm:spPr/>
      <dgm:t>
        <a:bodyPr/>
        <a:lstStyle/>
        <a:p>
          <a:endParaRPr lang="fr-FR"/>
        </a:p>
      </dgm:t>
    </dgm:pt>
    <dgm:pt modelId="{D2EAF3B4-D071-48F8-95E6-5D7ED111710F}" type="pres">
      <dgm:prSet presAssocID="{BF274E86-DBA2-4E42-9C99-2318A3DF04A8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93BB4B49-883A-4473-9FD2-EE007C6ACEB7}" type="pres">
      <dgm:prSet presAssocID="{E7780CAC-CFC1-4CBD-BC5D-E47741BB19DA}" presName="node" presStyleLbl="node1" presStyleIdx="2" presStyleCnt="3" custScaleX="115720" custScaleY="36588" custLinFactY="-22507" custLinFactNeighborX="-16705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D1839F5-961D-414F-876C-AE2A2941EDD0}" type="presOf" srcId="{BF274E86-DBA2-4E42-9C99-2318A3DF04A8}" destId="{D2EAF3B4-D071-48F8-95E6-5D7ED111710F}" srcOrd="1" destOrd="0" presId="urn:microsoft.com/office/officeart/2005/8/layout/process1"/>
    <dgm:cxn modelId="{4A77B5FE-11C8-4E44-94FB-68ADB313D5A6}" type="presOf" srcId="{BF274E86-DBA2-4E42-9C99-2318A3DF04A8}" destId="{B0948A13-94C9-483F-91B5-C3BEDAAF62E3}" srcOrd="0" destOrd="0" presId="urn:microsoft.com/office/officeart/2005/8/layout/process1"/>
    <dgm:cxn modelId="{57BED305-5938-4556-A457-01715B28158D}" type="presOf" srcId="{076802B2-3E25-4F6C-8B9A-6AD73530D73E}" destId="{2164F888-E589-44A6-BF85-F4078C337D4E}" srcOrd="0" destOrd="0" presId="urn:microsoft.com/office/officeart/2005/8/layout/process1"/>
    <dgm:cxn modelId="{B57D3F53-B42F-4142-86AC-7AE8514175B6}" srcId="{88F8E8F4-3CD4-49A2-A886-07390CDFB054}" destId="{A87C7754-B34E-4351-B1DF-29DA1B71717E}" srcOrd="1" destOrd="0" parTransId="{AA37CA9F-E009-48D6-8E75-5B48C22B5D42}" sibTransId="{BF274E86-DBA2-4E42-9C99-2318A3DF04A8}"/>
    <dgm:cxn modelId="{B383D7E3-1E92-4C76-BE09-ED16A0715BC9}" type="presOf" srcId="{88F8E8F4-3CD4-49A2-A886-07390CDFB054}" destId="{A04B45F5-0F79-40E5-86F0-8094E7948FE8}" srcOrd="0" destOrd="0" presId="urn:microsoft.com/office/officeart/2005/8/layout/process1"/>
    <dgm:cxn modelId="{54EC9C2F-C80C-4AB5-BC4A-8AA27CC68DBE}" srcId="{88F8E8F4-3CD4-49A2-A886-07390CDFB054}" destId="{E7780CAC-CFC1-4CBD-BC5D-E47741BB19DA}" srcOrd="2" destOrd="0" parTransId="{778A578B-0946-4D0F-80B2-ADFFA33CC708}" sibTransId="{28D89BD5-1FD3-427D-B3B4-EB2B524B746D}"/>
    <dgm:cxn modelId="{CC3EA181-A36C-4D27-8891-614371CEFA38}" type="presOf" srcId="{A87C7754-B34E-4351-B1DF-29DA1B71717E}" destId="{2C61D55F-1CEA-4707-973A-07B5C70D2A25}" srcOrd="0" destOrd="0" presId="urn:microsoft.com/office/officeart/2005/8/layout/process1"/>
    <dgm:cxn modelId="{CEF34A9C-6D4D-4A36-AD58-5CACC99E8EFA}" srcId="{88F8E8F4-3CD4-49A2-A886-07390CDFB054}" destId="{8E8D992E-8460-4581-B194-0D2D26E08DF8}" srcOrd="0" destOrd="0" parTransId="{3E6BD126-2D92-44BB-9225-D49B0E62D9C4}" sibTransId="{076802B2-3E25-4F6C-8B9A-6AD73530D73E}"/>
    <dgm:cxn modelId="{0641B017-72D2-4DC5-80A0-6FF89DED0FAE}" type="presOf" srcId="{076802B2-3E25-4F6C-8B9A-6AD73530D73E}" destId="{8D3BA872-BABF-4604-B922-7CB950426BE4}" srcOrd="1" destOrd="0" presId="urn:microsoft.com/office/officeart/2005/8/layout/process1"/>
    <dgm:cxn modelId="{48BD3C4A-7FDE-4D1A-9D8E-636296D8C5BB}" type="presOf" srcId="{E7780CAC-CFC1-4CBD-BC5D-E47741BB19DA}" destId="{93BB4B49-883A-4473-9FD2-EE007C6ACEB7}" srcOrd="0" destOrd="0" presId="urn:microsoft.com/office/officeart/2005/8/layout/process1"/>
    <dgm:cxn modelId="{EB80031F-BF73-4799-97F0-3B5B6CA0EBA9}" type="presOf" srcId="{8E8D992E-8460-4581-B194-0D2D26E08DF8}" destId="{6A261F97-0B37-4A93-9DCB-6F3F96B69AE8}" srcOrd="0" destOrd="0" presId="urn:microsoft.com/office/officeart/2005/8/layout/process1"/>
    <dgm:cxn modelId="{D0435426-75B2-445A-A512-A577CFBFB9DE}" type="presParOf" srcId="{A04B45F5-0F79-40E5-86F0-8094E7948FE8}" destId="{6A261F97-0B37-4A93-9DCB-6F3F96B69AE8}" srcOrd="0" destOrd="0" presId="urn:microsoft.com/office/officeart/2005/8/layout/process1"/>
    <dgm:cxn modelId="{6574DA62-6431-400A-8689-A340C4D2112E}" type="presParOf" srcId="{A04B45F5-0F79-40E5-86F0-8094E7948FE8}" destId="{2164F888-E589-44A6-BF85-F4078C337D4E}" srcOrd="1" destOrd="0" presId="urn:microsoft.com/office/officeart/2005/8/layout/process1"/>
    <dgm:cxn modelId="{D87961B2-D6B3-4B40-8CA9-A31F0160F7C6}" type="presParOf" srcId="{2164F888-E589-44A6-BF85-F4078C337D4E}" destId="{8D3BA872-BABF-4604-B922-7CB950426BE4}" srcOrd="0" destOrd="0" presId="urn:microsoft.com/office/officeart/2005/8/layout/process1"/>
    <dgm:cxn modelId="{7BD95D94-81AB-431C-A3D3-ED7E9C8F91F9}" type="presParOf" srcId="{A04B45F5-0F79-40E5-86F0-8094E7948FE8}" destId="{2C61D55F-1CEA-4707-973A-07B5C70D2A25}" srcOrd="2" destOrd="0" presId="urn:microsoft.com/office/officeart/2005/8/layout/process1"/>
    <dgm:cxn modelId="{9FDB27B3-D6FD-401B-8029-1E23D75E68EB}" type="presParOf" srcId="{A04B45F5-0F79-40E5-86F0-8094E7948FE8}" destId="{B0948A13-94C9-483F-91B5-C3BEDAAF62E3}" srcOrd="3" destOrd="0" presId="urn:microsoft.com/office/officeart/2005/8/layout/process1"/>
    <dgm:cxn modelId="{976C4244-CEB6-445C-8D85-E4D213AD98CE}" type="presParOf" srcId="{B0948A13-94C9-483F-91B5-C3BEDAAF62E3}" destId="{D2EAF3B4-D071-48F8-95E6-5D7ED111710F}" srcOrd="0" destOrd="0" presId="urn:microsoft.com/office/officeart/2005/8/layout/process1"/>
    <dgm:cxn modelId="{1840C612-A3B8-48A5-B74B-B7F64F26C037}" type="presParOf" srcId="{A04B45F5-0F79-40E5-86F0-8094E7948FE8}" destId="{93BB4B49-883A-4473-9FD2-EE007C6ACEB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B264E0-715F-4F0C-8C92-553AA0AB612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EA5F6C4-CB27-4DFE-B166-5069B6312926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Gestion de la e-relation client</a:t>
          </a:r>
        </a:p>
      </dgm:t>
    </dgm:pt>
    <dgm:pt modelId="{EA26D9B4-4D8C-43AB-912B-CFD24BB4696B}" type="parTrans" cxnId="{8AFDFC89-609C-42D1-9105-2443CB208708}">
      <dgm:prSet/>
      <dgm:spPr/>
      <dgm:t>
        <a:bodyPr/>
        <a:lstStyle/>
        <a:p>
          <a:endParaRPr lang="fr-FR"/>
        </a:p>
      </dgm:t>
    </dgm:pt>
    <dgm:pt modelId="{9B9BBEFF-7F92-4688-807F-0EA9017F22EE}" type="sibTrans" cxnId="{8AFDFC89-609C-42D1-9105-2443CB208708}">
      <dgm:prSet/>
      <dgm:spPr/>
      <dgm:t>
        <a:bodyPr/>
        <a:lstStyle/>
        <a:p>
          <a:endParaRPr lang="fr-FR"/>
        </a:p>
      </dgm:t>
    </dgm:pt>
    <dgm:pt modelId="{D9D8268C-1F71-4CEE-9BE2-69F746F5D983}">
      <dgm:prSet phldrT="[Texte]"/>
      <dgm:spPr>
        <a:solidFill>
          <a:schemeClr val="accent5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Gestion de la vente en e-commerce</a:t>
          </a:r>
        </a:p>
      </dgm:t>
    </dgm:pt>
    <dgm:pt modelId="{D1EE3CC2-AF18-479E-8C3F-BAD2BC5C7D53}" type="parTrans" cxnId="{E2929FA2-AD2A-4C30-88F0-1123163896DC}">
      <dgm:prSet/>
      <dgm:spPr/>
      <dgm:t>
        <a:bodyPr/>
        <a:lstStyle/>
        <a:p>
          <a:endParaRPr lang="fr-FR"/>
        </a:p>
      </dgm:t>
    </dgm:pt>
    <dgm:pt modelId="{10B6F014-95D4-449C-9F72-85124EE8C9E0}" type="sibTrans" cxnId="{E2929FA2-AD2A-4C30-88F0-1123163896DC}">
      <dgm:prSet/>
      <dgm:spPr/>
      <dgm:t>
        <a:bodyPr/>
        <a:lstStyle/>
        <a:p>
          <a:endParaRPr lang="fr-FR"/>
        </a:p>
      </dgm:t>
    </dgm:pt>
    <dgm:pt modelId="{3F514DA8-2FF8-4C66-B04F-69FBFFB35D7C}">
      <dgm:prSet phldrT="[Texte]"/>
      <dgm:spPr>
        <a:solidFill>
          <a:schemeClr val="accent2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Gestion de la relation client à distance</a:t>
          </a:r>
        </a:p>
      </dgm:t>
    </dgm:pt>
    <dgm:pt modelId="{066FF5A1-DCE8-4FFC-94E2-60EF26533F2F}" type="parTrans" cxnId="{BCB60AF1-6655-4113-830C-71E77B067401}">
      <dgm:prSet/>
      <dgm:spPr/>
      <dgm:t>
        <a:bodyPr/>
        <a:lstStyle/>
        <a:p>
          <a:endParaRPr lang="fr-FR"/>
        </a:p>
      </dgm:t>
    </dgm:pt>
    <dgm:pt modelId="{058F415A-B9EF-446F-93DD-599CCA8B1C0E}" type="sibTrans" cxnId="{BCB60AF1-6655-4113-830C-71E77B067401}">
      <dgm:prSet/>
      <dgm:spPr/>
      <dgm:t>
        <a:bodyPr/>
        <a:lstStyle/>
        <a:p>
          <a:endParaRPr lang="fr-FR"/>
        </a:p>
      </dgm:t>
    </dgm:pt>
    <dgm:pt modelId="{FCA729D2-EFAA-4E1C-AFB4-324C48941784}" type="pres">
      <dgm:prSet presAssocID="{28B264E0-715F-4F0C-8C92-553AA0AB6124}" presName="compositeShape" presStyleCnt="0">
        <dgm:presLayoutVars>
          <dgm:chMax val="7"/>
          <dgm:dir/>
          <dgm:resizeHandles val="exact"/>
        </dgm:presLayoutVars>
      </dgm:prSet>
      <dgm:spPr/>
    </dgm:pt>
    <dgm:pt modelId="{9C503E68-3473-4F34-81FC-8E138A1E9324}" type="pres">
      <dgm:prSet presAssocID="{28B264E0-715F-4F0C-8C92-553AA0AB6124}" presName="wedge1" presStyleLbl="node1" presStyleIdx="0" presStyleCnt="3" custLinFactNeighborX="-2432" custLinFactNeighborY="-9317"/>
      <dgm:spPr/>
      <dgm:t>
        <a:bodyPr/>
        <a:lstStyle/>
        <a:p>
          <a:endParaRPr lang="fr-FR"/>
        </a:p>
      </dgm:t>
    </dgm:pt>
    <dgm:pt modelId="{C9FFCD07-E137-40AD-94C9-F2B3AAECD8FF}" type="pres">
      <dgm:prSet presAssocID="{28B264E0-715F-4F0C-8C92-553AA0AB6124}" presName="dummy1a" presStyleCnt="0"/>
      <dgm:spPr/>
    </dgm:pt>
    <dgm:pt modelId="{FCD9960E-812B-48B1-B128-8AC227BED6B5}" type="pres">
      <dgm:prSet presAssocID="{28B264E0-715F-4F0C-8C92-553AA0AB6124}" presName="dummy1b" presStyleCnt="0"/>
      <dgm:spPr/>
    </dgm:pt>
    <dgm:pt modelId="{FB9C1181-A03F-4C2A-B977-1077042D6D7D}" type="pres">
      <dgm:prSet presAssocID="{28B264E0-715F-4F0C-8C92-553AA0AB612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280756-DDCF-4F15-AC38-89C41E7A46CB}" type="pres">
      <dgm:prSet presAssocID="{28B264E0-715F-4F0C-8C92-553AA0AB6124}" presName="wedge2" presStyleLbl="node1" presStyleIdx="1" presStyleCnt="3" custLinFactNeighborX="-372" custLinFactNeighborY="-9317"/>
      <dgm:spPr/>
      <dgm:t>
        <a:bodyPr/>
        <a:lstStyle/>
        <a:p>
          <a:endParaRPr lang="fr-FR"/>
        </a:p>
      </dgm:t>
    </dgm:pt>
    <dgm:pt modelId="{26B8A1CF-550F-428B-9D3D-0207F9914D9B}" type="pres">
      <dgm:prSet presAssocID="{28B264E0-715F-4F0C-8C92-553AA0AB6124}" presName="dummy2a" presStyleCnt="0"/>
      <dgm:spPr/>
    </dgm:pt>
    <dgm:pt modelId="{AD58F3ED-5DB4-4DCC-A3E9-E15F7A8F12C2}" type="pres">
      <dgm:prSet presAssocID="{28B264E0-715F-4F0C-8C92-553AA0AB6124}" presName="dummy2b" presStyleCnt="0"/>
      <dgm:spPr/>
    </dgm:pt>
    <dgm:pt modelId="{8A27A0CE-32A6-45F7-A583-59A1DE2E582F}" type="pres">
      <dgm:prSet presAssocID="{28B264E0-715F-4F0C-8C92-553AA0AB612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95BE0A-D454-4A4C-B56C-2EF349DD4AAA}" type="pres">
      <dgm:prSet presAssocID="{28B264E0-715F-4F0C-8C92-553AA0AB6124}" presName="wedge3" presStyleLbl="node1" presStyleIdx="2" presStyleCnt="3" custLinFactNeighborX="-1212" custLinFactNeighborY="-7595"/>
      <dgm:spPr/>
      <dgm:t>
        <a:bodyPr/>
        <a:lstStyle/>
        <a:p>
          <a:endParaRPr lang="fr-FR"/>
        </a:p>
      </dgm:t>
    </dgm:pt>
    <dgm:pt modelId="{D2980CA1-8CAC-47FF-8550-A81B5147E405}" type="pres">
      <dgm:prSet presAssocID="{28B264E0-715F-4F0C-8C92-553AA0AB6124}" presName="dummy3a" presStyleCnt="0"/>
      <dgm:spPr/>
    </dgm:pt>
    <dgm:pt modelId="{455EA8DF-F290-41B0-AF89-AFB4E27A5037}" type="pres">
      <dgm:prSet presAssocID="{28B264E0-715F-4F0C-8C92-553AA0AB6124}" presName="dummy3b" presStyleCnt="0"/>
      <dgm:spPr/>
    </dgm:pt>
    <dgm:pt modelId="{ED437C82-3A44-4D4B-B3BF-43F2C23CC3B9}" type="pres">
      <dgm:prSet presAssocID="{28B264E0-715F-4F0C-8C92-553AA0AB612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CC1205-977F-47B8-A0DC-B576D699A6ED}" type="pres">
      <dgm:prSet presAssocID="{9B9BBEFF-7F92-4688-807F-0EA9017F22EE}" presName="arrowWedge1" presStyleLbl="fgSibTrans2D1" presStyleIdx="0" presStyleCnt="3" custLinFactNeighborX="-830" custLinFactNeighborY="1038"/>
      <dgm:spPr/>
    </dgm:pt>
    <dgm:pt modelId="{62AE72AE-738A-48B3-9EB1-AF1D7ED1FA94}" type="pres">
      <dgm:prSet presAssocID="{10B6F014-95D4-449C-9F72-85124EE8C9E0}" presName="arrowWedge2" presStyleLbl="fgSibTrans2D1" presStyleIdx="1" presStyleCnt="3"/>
      <dgm:spPr/>
    </dgm:pt>
    <dgm:pt modelId="{CBBE58E9-B2E7-41AD-B889-20BA09AADE50}" type="pres">
      <dgm:prSet presAssocID="{058F415A-B9EF-446F-93DD-599CCA8B1C0E}" presName="arrowWedge3" presStyleLbl="fgSibTrans2D1" presStyleIdx="2" presStyleCnt="3"/>
      <dgm:spPr/>
    </dgm:pt>
  </dgm:ptLst>
  <dgm:cxnLst>
    <dgm:cxn modelId="{E2929FA2-AD2A-4C30-88F0-1123163896DC}" srcId="{28B264E0-715F-4F0C-8C92-553AA0AB6124}" destId="{D9D8268C-1F71-4CEE-9BE2-69F746F5D983}" srcOrd="1" destOrd="0" parTransId="{D1EE3CC2-AF18-479E-8C3F-BAD2BC5C7D53}" sibTransId="{10B6F014-95D4-449C-9F72-85124EE8C9E0}"/>
    <dgm:cxn modelId="{D9CA7D38-18C2-4294-B47A-F6B3BAF87AF1}" type="presOf" srcId="{7EA5F6C4-CB27-4DFE-B166-5069B6312926}" destId="{9C503E68-3473-4F34-81FC-8E138A1E9324}" srcOrd="0" destOrd="0" presId="urn:microsoft.com/office/officeart/2005/8/layout/cycle8"/>
    <dgm:cxn modelId="{122CF864-5E32-4C29-860E-69E5A216D457}" type="presOf" srcId="{7EA5F6C4-CB27-4DFE-B166-5069B6312926}" destId="{FB9C1181-A03F-4C2A-B977-1077042D6D7D}" srcOrd="1" destOrd="0" presId="urn:microsoft.com/office/officeart/2005/8/layout/cycle8"/>
    <dgm:cxn modelId="{8CADD54F-7F5F-4037-AA92-9FCBBFFA91D5}" type="presOf" srcId="{D9D8268C-1F71-4CEE-9BE2-69F746F5D983}" destId="{57280756-DDCF-4F15-AC38-89C41E7A46CB}" srcOrd="0" destOrd="0" presId="urn:microsoft.com/office/officeart/2005/8/layout/cycle8"/>
    <dgm:cxn modelId="{7B7FB1BB-5DF7-406D-B0D8-4EF0C400FCDF}" type="presOf" srcId="{3F514DA8-2FF8-4C66-B04F-69FBFFB35D7C}" destId="{F695BE0A-D454-4A4C-B56C-2EF349DD4AAA}" srcOrd="0" destOrd="0" presId="urn:microsoft.com/office/officeart/2005/8/layout/cycle8"/>
    <dgm:cxn modelId="{BCB60AF1-6655-4113-830C-71E77B067401}" srcId="{28B264E0-715F-4F0C-8C92-553AA0AB6124}" destId="{3F514DA8-2FF8-4C66-B04F-69FBFFB35D7C}" srcOrd="2" destOrd="0" parTransId="{066FF5A1-DCE8-4FFC-94E2-60EF26533F2F}" sibTransId="{058F415A-B9EF-446F-93DD-599CCA8B1C0E}"/>
    <dgm:cxn modelId="{8AFDFC89-609C-42D1-9105-2443CB208708}" srcId="{28B264E0-715F-4F0C-8C92-553AA0AB6124}" destId="{7EA5F6C4-CB27-4DFE-B166-5069B6312926}" srcOrd="0" destOrd="0" parTransId="{EA26D9B4-4D8C-43AB-912B-CFD24BB4696B}" sibTransId="{9B9BBEFF-7F92-4688-807F-0EA9017F22EE}"/>
    <dgm:cxn modelId="{5BD4D08F-2B48-43F3-AEDE-944A58A23BDA}" type="presOf" srcId="{D9D8268C-1F71-4CEE-9BE2-69F746F5D983}" destId="{8A27A0CE-32A6-45F7-A583-59A1DE2E582F}" srcOrd="1" destOrd="0" presId="urn:microsoft.com/office/officeart/2005/8/layout/cycle8"/>
    <dgm:cxn modelId="{C3B8BF10-FCC7-4D8C-929B-2058C4292A26}" type="presOf" srcId="{3F514DA8-2FF8-4C66-B04F-69FBFFB35D7C}" destId="{ED437C82-3A44-4D4B-B3BF-43F2C23CC3B9}" srcOrd="1" destOrd="0" presId="urn:microsoft.com/office/officeart/2005/8/layout/cycle8"/>
    <dgm:cxn modelId="{327BA5D6-CEAC-4C5B-B468-1B6857BAC36C}" type="presOf" srcId="{28B264E0-715F-4F0C-8C92-553AA0AB6124}" destId="{FCA729D2-EFAA-4E1C-AFB4-324C48941784}" srcOrd="0" destOrd="0" presId="urn:microsoft.com/office/officeart/2005/8/layout/cycle8"/>
    <dgm:cxn modelId="{1617F468-94AD-4EFF-9538-B608835EBEFD}" type="presParOf" srcId="{FCA729D2-EFAA-4E1C-AFB4-324C48941784}" destId="{9C503E68-3473-4F34-81FC-8E138A1E9324}" srcOrd="0" destOrd="0" presId="urn:microsoft.com/office/officeart/2005/8/layout/cycle8"/>
    <dgm:cxn modelId="{CB4815DB-EE5D-4115-81B9-6EA01B2B2532}" type="presParOf" srcId="{FCA729D2-EFAA-4E1C-AFB4-324C48941784}" destId="{C9FFCD07-E137-40AD-94C9-F2B3AAECD8FF}" srcOrd="1" destOrd="0" presId="urn:microsoft.com/office/officeart/2005/8/layout/cycle8"/>
    <dgm:cxn modelId="{B4C09B86-E099-4A13-998A-C49BEF19BEC3}" type="presParOf" srcId="{FCA729D2-EFAA-4E1C-AFB4-324C48941784}" destId="{FCD9960E-812B-48B1-B128-8AC227BED6B5}" srcOrd="2" destOrd="0" presId="urn:microsoft.com/office/officeart/2005/8/layout/cycle8"/>
    <dgm:cxn modelId="{8E05FC6B-08A4-42A3-ACD6-CEB62B042722}" type="presParOf" srcId="{FCA729D2-EFAA-4E1C-AFB4-324C48941784}" destId="{FB9C1181-A03F-4C2A-B977-1077042D6D7D}" srcOrd="3" destOrd="0" presId="urn:microsoft.com/office/officeart/2005/8/layout/cycle8"/>
    <dgm:cxn modelId="{E8AD93EF-D4DC-44B2-BFE0-96068C2BFD48}" type="presParOf" srcId="{FCA729D2-EFAA-4E1C-AFB4-324C48941784}" destId="{57280756-DDCF-4F15-AC38-89C41E7A46CB}" srcOrd="4" destOrd="0" presId="urn:microsoft.com/office/officeart/2005/8/layout/cycle8"/>
    <dgm:cxn modelId="{BA7C2597-B202-45A9-B2AC-95D539FDEE29}" type="presParOf" srcId="{FCA729D2-EFAA-4E1C-AFB4-324C48941784}" destId="{26B8A1CF-550F-428B-9D3D-0207F9914D9B}" srcOrd="5" destOrd="0" presId="urn:microsoft.com/office/officeart/2005/8/layout/cycle8"/>
    <dgm:cxn modelId="{DA50E42C-2E35-484F-A8AA-39CB55267634}" type="presParOf" srcId="{FCA729D2-EFAA-4E1C-AFB4-324C48941784}" destId="{AD58F3ED-5DB4-4DCC-A3E9-E15F7A8F12C2}" srcOrd="6" destOrd="0" presId="urn:microsoft.com/office/officeart/2005/8/layout/cycle8"/>
    <dgm:cxn modelId="{B85E9C1F-6209-442A-8687-4334A0E47DCB}" type="presParOf" srcId="{FCA729D2-EFAA-4E1C-AFB4-324C48941784}" destId="{8A27A0CE-32A6-45F7-A583-59A1DE2E582F}" srcOrd="7" destOrd="0" presId="urn:microsoft.com/office/officeart/2005/8/layout/cycle8"/>
    <dgm:cxn modelId="{F80A72DD-8485-4737-A1F9-2E89C64022A1}" type="presParOf" srcId="{FCA729D2-EFAA-4E1C-AFB4-324C48941784}" destId="{F695BE0A-D454-4A4C-B56C-2EF349DD4AAA}" srcOrd="8" destOrd="0" presId="urn:microsoft.com/office/officeart/2005/8/layout/cycle8"/>
    <dgm:cxn modelId="{26E50A9A-1DA4-49AA-8C35-3DD12DBD3D36}" type="presParOf" srcId="{FCA729D2-EFAA-4E1C-AFB4-324C48941784}" destId="{D2980CA1-8CAC-47FF-8550-A81B5147E405}" srcOrd="9" destOrd="0" presId="urn:microsoft.com/office/officeart/2005/8/layout/cycle8"/>
    <dgm:cxn modelId="{2EA46210-3FB1-42FC-9015-7685191F6300}" type="presParOf" srcId="{FCA729D2-EFAA-4E1C-AFB4-324C48941784}" destId="{455EA8DF-F290-41B0-AF89-AFB4E27A5037}" srcOrd="10" destOrd="0" presId="urn:microsoft.com/office/officeart/2005/8/layout/cycle8"/>
    <dgm:cxn modelId="{2E8E91C7-6A91-4489-821B-1D1F3D04338D}" type="presParOf" srcId="{FCA729D2-EFAA-4E1C-AFB4-324C48941784}" destId="{ED437C82-3A44-4D4B-B3BF-43F2C23CC3B9}" srcOrd="11" destOrd="0" presId="urn:microsoft.com/office/officeart/2005/8/layout/cycle8"/>
    <dgm:cxn modelId="{65E80F78-6030-4B2B-A552-3BF4778D550B}" type="presParOf" srcId="{FCA729D2-EFAA-4E1C-AFB4-324C48941784}" destId="{6FCC1205-977F-47B8-A0DC-B576D699A6ED}" srcOrd="12" destOrd="0" presId="urn:microsoft.com/office/officeart/2005/8/layout/cycle8"/>
    <dgm:cxn modelId="{715ACD9A-45A4-4BE2-BE94-7DCA7A938B6F}" type="presParOf" srcId="{FCA729D2-EFAA-4E1C-AFB4-324C48941784}" destId="{62AE72AE-738A-48B3-9EB1-AF1D7ED1FA94}" srcOrd="13" destOrd="0" presId="urn:microsoft.com/office/officeart/2005/8/layout/cycle8"/>
    <dgm:cxn modelId="{87907D84-AFB9-422F-A17E-CE2FE0F412C9}" type="presParOf" srcId="{FCA729D2-EFAA-4E1C-AFB4-324C48941784}" destId="{CBBE58E9-B2E7-41AD-B889-20BA09AADE5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261F97-0B37-4A93-9DCB-6F3F96B69AE8}">
      <dsp:nvSpPr>
        <dsp:cNvPr id="0" name=""/>
        <dsp:cNvSpPr/>
      </dsp:nvSpPr>
      <dsp:spPr>
        <a:xfrm>
          <a:off x="0" y="0"/>
          <a:ext cx="1980623" cy="515314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bg2">
                  <a:lumMod val="25000"/>
                </a:schemeClr>
              </a:solidFill>
              <a:effectLst/>
            </a:rPr>
            <a:t>Activités / Tâches</a:t>
          </a:r>
        </a:p>
      </dsp:txBody>
      <dsp:txXfrm>
        <a:off x="0" y="0"/>
        <a:ext cx="1980623" cy="515314"/>
      </dsp:txXfrm>
    </dsp:sp>
    <dsp:sp modelId="{2164F888-E589-44A6-BF85-F4078C337D4E}">
      <dsp:nvSpPr>
        <dsp:cNvPr id="0" name=""/>
        <dsp:cNvSpPr/>
      </dsp:nvSpPr>
      <dsp:spPr>
        <a:xfrm rot="21550549">
          <a:off x="2146121" y="-7091"/>
          <a:ext cx="350931" cy="491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21550549">
        <a:off x="2146121" y="-7091"/>
        <a:ext cx="350931" cy="491194"/>
      </dsp:txXfrm>
    </dsp:sp>
    <dsp:sp modelId="{2C61D55F-1CEA-4707-973A-07B5C70D2A25}">
      <dsp:nvSpPr>
        <dsp:cNvPr id="0" name=""/>
        <dsp:cNvSpPr/>
      </dsp:nvSpPr>
      <dsp:spPr>
        <a:xfrm>
          <a:off x="2642689" y="0"/>
          <a:ext cx="2291977" cy="434802"/>
        </a:xfrm>
        <a:prstGeom prst="roundRect">
          <a:avLst>
            <a:gd name="adj" fmla="val 10000"/>
          </a:avLst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bg2">
                  <a:lumMod val="25000"/>
                </a:schemeClr>
              </a:solidFill>
              <a:effectLst/>
            </a:rPr>
            <a:t>Compétences</a:t>
          </a:r>
        </a:p>
      </dsp:txBody>
      <dsp:txXfrm>
        <a:off x="2642689" y="0"/>
        <a:ext cx="2291977" cy="434802"/>
      </dsp:txXfrm>
    </dsp:sp>
    <dsp:sp modelId="{B0948A13-94C9-483F-91B5-C3BEDAAF62E3}">
      <dsp:nvSpPr>
        <dsp:cNvPr id="0" name=""/>
        <dsp:cNvSpPr/>
      </dsp:nvSpPr>
      <dsp:spPr>
        <a:xfrm>
          <a:off x="5132728" y="-28196"/>
          <a:ext cx="419892" cy="491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>
        <a:off x="5132728" y="-28196"/>
        <a:ext cx="419892" cy="491194"/>
      </dsp:txXfrm>
    </dsp:sp>
    <dsp:sp modelId="{93BB4B49-883A-4473-9FD2-EE007C6ACEB7}">
      <dsp:nvSpPr>
        <dsp:cNvPr id="0" name=""/>
        <dsp:cNvSpPr/>
      </dsp:nvSpPr>
      <dsp:spPr>
        <a:xfrm>
          <a:off x="5726915" y="0"/>
          <a:ext cx="2291977" cy="43480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Critères de  performance</a:t>
          </a:r>
          <a:endParaRPr lang="fr-FR" sz="1400" b="1" kern="1200" dirty="0">
            <a:solidFill>
              <a:schemeClr val="bg2">
                <a:lumMod val="25000"/>
              </a:schemeClr>
            </a:solidFill>
            <a:effectLst/>
          </a:endParaRPr>
        </a:p>
      </dsp:txBody>
      <dsp:txXfrm>
        <a:off x="5726915" y="0"/>
        <a:ext cx="2291977" cy="4348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503E68-3473-4F34-81FC-8E138A1E9324}">
      <dsp:nvSpPr>
        <dsp:cNvPr id="0" name=""/>
        <dsp:cNvSpPr/>
      </dsp:nvSpPr>
      <dsp:spPr>
        <a:xfrm>
          <a:off x="1328404" y="-53900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>
              <a:solidFill>
                <a:schemeClr val="tx1"/>
              </a:solidFill>
            </a:rPr>
            <a:t>Gestion de la e-relation client</a:t>
          </a:r>
        </a:p>
      </dsp:txBody>
      <dsp:txXfrm>
        <a:off x="3127537" y="669491"/>
        <a:ext cx="1219200" cy="1016000"/>
      </dsp:txXfrm>
    </dsp:sp>
    <dsp:sp modelId="{57280756-DDCF-4F15-AC38-89C41E7A46CB}">
      <dsp:nvSpPr>
        <dsp:cNvPr id="0" name=""/>
        <dsp:cNvSpPr/>
      </dsp:nvSpPr>
      <dsp:spPr>
        <a:xfrm>
          <a:off x="1328420" y="6801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>
              <a:solidFill>
                <a:schemeClr val="tx1"/>
              </a:solidFill>
            </a:rPr>
            <a:t>Gestion de la vente en e-commerce</a:t>
          </a:r>
        </a:p>
      </dsp:txBody>
      <dsp:txXfrm>
        <a:off x="2141220" y="2282899"/>
        <a:ext cx="1828800" cy="894080"/>
      </dsp:txXfrm>
    </dsp:sp>
    <dsp:sp modelId="{F695BE0A-D454-4A4C-B56C-2EF349DD4AAA}">
      <dsp:nvSpPr>
        <dsp:cNvPr id="0" name=""/>
        <dsp:cNvSpPr/>
      </dsp:nvSpPr>
      <dsp:spPr>
        <a:xfrm>
          <a:off x="1229438" y="4884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>
              <a:solidFill>
                <a:schemeClr val="tx1"/>
              </a:solidFill>
            </a:rPr>
            <a:t>Gestion de la relation client à distance</a:t>
          </a:r>
        </a:p>
      </dsp:txBody>
      <dsp:txXfrm>
        <a:off x="1624865" y="728276"/>
        <a:ext cx="1219200" cy="1016000"/>
      </dsp:txXfrm>
    </dsp:sp>
    <dsp:sp modelId="{6FCC1205-977F-47B8-A0DC-B576D699A6ED}">
      <dsp:nvSpPr>
        <dsp:cNvPr id="0" name=""/>
        <dsp:cNvSpPr/>
      </dsp:nvSpPr>
      <dsp:spPr>
        <a:xfrm>
          <a:off x="1085516" y="-225406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E72AE-738A-48B3-9EB1-AF1D7ED1FA94}">
      <dsp:nvSpPr>
        <dsp:cNvPr id="0" name=""/>
        <dsp:cNvSpPr/>
      </dsp:nvSpPr>
      <dsp:spPr>
        <a:xfrm>
          <a:off x="1117092" y="-143523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E58E9-B2E7-41AD-B889-20BA09AADE50}">
      <dsp:nvSpPr>
        <dsp:cNvPr id="0" name=""/>
        <dsp:cNvSpPr/>
      </dsp:nvSpPr>
      <dsp:spPr>
        <a:xfrm>
          <a:off x="1017828" y="-206443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F493-1A76-4BA7-A754-7DCE667326CF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10E88-57F3-433A-92A4-F63BC2EDCD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8784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E83F-13A0-4D32-85AF-30622A408E1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959BD-AD11-49FB-9F58-63904F12A5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64301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4992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37788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28660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68925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02513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17474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83877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30165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2453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4240123" y="236538"/>
            <a:ext cx="3712669" cy="65319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232760"/>
            <a:ext cx="9144000" cy="459961"/>
          </a:xfrm>
          <a:prstGeom prst="rect">
            <a:avLst/>
          </a:prstGeom>
        </p:spPr>
      </p:pic>
      <p:pic>
        <p:nvPicPr>
          <p:cNvPr id="12" name="Image 11" descr="new-logo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" r="36842"/>
          <a:stretch/>
        </p:blipFill>
        <p:spPr>
          <a:xfrm>
            <a:off x="117839" y="132581"/>
            <a:ext cx="4122285" cy="757151"/>
          </a:xfrm>
          <a:prstGeom prst="rect">
            <a:avLst/>
          </a:prstGeom>
        </p:spPr>
      </p:pic>
      <p:sp>
        <p:nvSpPr>
          <p:cNvPr id="4" name="ZoneTexte 3"/>
          <p:cNvSpPr txBox="1"/>
          <p:nvPr userDrawn="1"/>
        </p:nvSpPr>
        <p:spPr>
          <a:xfrm>
            <a:off x="3042545" y="6310295"/>
            <a:ext cx="151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fr-FR" dirty="0">
                <a:solidFill>
                  <a:schemeClr val="bg1"/>
                </a:solidFill>
                <a:latin typeface="Avenir Light"/>
                <a:cs typeface="Avenir Light"/>
              </a:rPr>
              <a:t>N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4661198" y="6310295"/>
            <a:ext cx="1414071" cy="382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kern="1200" dirty="0">
                <a:solidFill>
                  <a:schemeClr val="bg1"/>
                </a:solidFill>
                <a:latin typeface="Avenir Light"/>
                <a:ea typeface="+mn-ea"/>
                <a:cs typeface="Avenir Light"/>
              </a:rPr>
              <a:t>D</a:t>
            </a: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6075269" y="6297201"/>
            <a:ext cx="1414071" cy="382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kern="1200" dirty="0">
                <a:solidFill>
                  <a:schemeClr val="bg1"/>
                </a:solidFill>
                <a:latin typeface="Avenir Light"/>
                <a:ea typeface="+mn-ea"/>
                <a:cs typeface="Avenir Light"/>
              </a:rPr>
              <a:t>R</a:t>
            </a:r>
          </a:p>
        </p:txBody>
      </p:sp>
      <p:sp>
        <p:nvSpPr>
          <p:cNvPr id="16" name="ZoneTexte 15"/>
          <p:cNvSpPr txBox="1"/>
          <p:nvPr userDrawn="1"/>
        </p:nvSpPr>
        <p:spPr>
          <a:xfrm>
            <a:off x="7729929" y="6310295"/>
            <a:ext cx="1414071" cy="382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kern="1200" dirty="0">
                <a:solidFill>
                  <a:schemeClr val="bg1"/>
                </a:solidFill>
                <a:latin typeface="Avenir Light"/>
                <a:ea typeface="+mn-ea"/>
                <a:cs typeface="Avenir Light"/>
              </a:rPr>
              <a:t>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04412" y="228600"/>
            <a:ext cx="6458588" cy="9906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56784" y="6248207"/>
            <a:ext cx="3673899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5400000" flipV="1">
            <a:off x="2780622" y="3295952"/>
            <a:ext cx="6858001" cy="2661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pic>
        <p:nvPicPr>
          <p:cNvPr id="11" name="Image 10" descr="new-logo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" r="36842"/>
          <a:stretch/>
        </p:blipFill>
        <p:spPr>
          <a:xfrm>
            <a:off x="35496" y="6237312"/>
            <a:ext cx="2254255" cy="414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9/14/2020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pic>
        <p:nvPicPr>
          <p:cNvPr id="11" name="Image 10" descr="new-logo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" r="36842"/>
          <a:stretch/>
        </p:blipFill>
        <p:spPr>
          <a:xfrm>
            <a:off x="274958" y="6248206"/>
            <a:ext cx="2788863" cy="51223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1466444" y="1600200"/>
            <a:ext cx="7677556" cy="990600"/>
          </a:xfrm>
          <a:prstGeom prst="rect">
            <a:avLst/>
          </a:prstGeom>
          <a:solidFill>
            <a:srgbClr val="1C7EB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-91440" y="1600200"/>
            <a:ext cx="1463040" cy="990600"/>
          </a:xfrm>
          <a:prstGeom prst="rect">
            <a:avLst/>
          </a:prstGeom>
          <a:solidFill>
            <a:srgbClr val="E28016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7376" y="1600200"/>
            <a:ext cx="7394223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9/14/2020</a:t>
            </a:fld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9/14/2020</a:t>
            </a:fld>
            <a:endParaRPr lang="en-US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E28016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1C7EB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pic>
        <p:nvPicPr>
          <p:cNvPr id="5" name="Image 4" descr="new-logo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" r="36842"/>
          <a:stretch/>
        </p:blipFill>
        <p:spPr>
          <a:xfrm>
            <a:off x="602291" y="6248207"/>
            <a:ext cx="2526997" cy="464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E28016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rgbClr val="E28016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rgbClr val="1C7EB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9/14/2020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28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181660" y="228600"/>
            <a:ext cx="558134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81660" y="6248206"/>
            <a:ext cx="284902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5802" y="1295561"/>
            <a:ext cx="9186313" cy="117758"/>
          </a:xfrm>
          <a:prstGeom prst="rect">
            <a:avLst/>
          </a:prstGeom>
        </p:spPr>
      </p:pic>
      <p:pic>
        <p:nvPicPr>
          <p:cNvPr id="5" name="Image 4" descr="new-logo.png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" r="36842"/>
          <a:stretch/>
        </p:blipFill>
        <p:spPr>
          <a:xfrm>
            <a:off x="126955" y="6248206"/>
            <a:ext cx="2949960" cy="5418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svg"/><Relationship Id="rId5" Type="http://schemas.openxmlformats.org/officeDocument/2006/relationships/image" Target="../media/image12.png"/><Relationship Id="rId4" Type="http://schemas.openxmlformats.org/officeDocument/2006/relationships/image" Target="../media/image37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574C96F-4F90-42CD-B9B9-D785A52B4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1" y="1240403"/>
            <a:ext cx="8865704" cy="253580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/>
              <a:t>Négociation et Digitalisation </a:t>
            </a:r>
            <a:br>
              <a:rPr lang="fr-FR" sz="3200" dirty="0"/>
            </a:br>
            <a:r>
              <a:rPr lang="fr-FR" sz="3200" dirty="0"/>
              <a:t>de </a:t>
            </a:r>
            <a:r>
              <a:rPr lang="fr-FR" sz="3200" dirty="0" smtClean="0"/>
              <a:t>la </a:t>
            </a:r>
            <a:r>
              <a:rPr lang="fr-FR" sz="3200" dirty="0"/>
              <a:t>Relation Client</a:t>
            </a:r>
            <a:br>
              <a:rPr lang="fr-FR" sz="3200" dirty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NDRC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2000" dirty="0"/>
              <a:t>Les épreuves certificatives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</p:spTree>
    <p:extLst>
      <p:ext uri="{BB962C8B-B14F-4D97-AF65-F5344CB8AC3E}">
        <p14:creationId xmlns="" xmlns:p14="http://schemas.microsoft.com/office/powerpoint/2010/main" val="18372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01AB4A0-25FC-4AEA-96A4-1AC0C7DE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/>
              <a:t>Le référentiel de certification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="" xmlns:a16="http://schemas.microsoft.com/office/drawing/2014/main" id="{FE5740B1-DC6A-41C9-9EA5-00F0D80C7DA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706611587"/>
              </p:ext>
            </p:extLst>
          </p:nvPr>
        </p:nvGraphicFramePr>
        <p:xfrm>
          <a:off x="612775" y="1600201"/>
          <a:ext cx="8153400" cy="729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3335256" y="2182337"/>
            <a:ext cx="2096052" cy="911271"/>
            <a:chOff x="7166" y="1605342"/>
            <a:chExt cx="2141859" cy="1285115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7166" y="1605342"/>
              <a:ext cx="2141859" cy="1285115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ZoneTexte 6"/>
            <p:cNvSpPr txBox="1"/>
            <p:nvPr/>
          </p:nvSpPr>
          <p:spPr>
            <a:xfrm>
              <a:off x="44806" y="1642981"/>
              <a:ext cx="2066579" cy="9739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smtClean="0"/>
                <a:t>Pôle 2 d’activités</a:t>
              </a:r>
              <a:endParaRPr lang="fr-FR" sz="2000" kern="1200" dirty="0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6130021" y="2183402"/>
            <a:ext cx="2066579" cy="12098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700" kern="1200" dirty="0" smtClean="0"/>
              <a:t>Pôle 3 d’activités</a:t>
            </a:r>
            <a:endParaRPr lang="fr-FR" sz="2700" kern="1200" dirty="0"/>
          </a:p>
        </p:txBody>
      </p:sp>
      <p:grpSp>
        <p:nvGrpSpPr>
          <p:cNvPr id="15" name="Groupe 14"/>
          <p:cNvGrpSpPr/>
          <p:nvPr/>
        </p:nvGrpSpPr>
        <p:grpSpPr>
          <a:xfrm>
            <a:off x="567755" y="3667072"/>
            <a:ext cx="2047104" cy="1002050"/>
            <a:chOff x="2900971" y="946993"/>
            <a:chExt cx="2141859" cy="1345037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2900971" y="1006915"/>
              <a:ext cx="2141859" cy="1285115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ZoneTexte 16"/>
            <p:cNvSpPr txBox="1"/>
            <p:nvPr/>
          </p:nvSpPr>
          <p:spPr>
            <a:xfrm>
              <a:off x="3033197" y="946993"/>
              <a:ext cx="1688931" cy="8464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/>
                <a:t>Bloc de compétences1</a:t>
              </a:r>
              <a:endParaRPr lang="fr-FR" sz="1600" kern="1200" dirty="0"/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574126" y="5290344"/>
            <a:ext cx="2066579" cy="369332"/>
          </a:xfrm>
          <a:prstGeom prst="rect">
            <a:avLst/>
          </a:prstGeom>
          <a:solidFill>
            <a:srgbClr val="1C7EB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E4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1" name="Flèche vers le bas 20"/>
          <p:cNvSpPr/>
          <p:nvPr/>
        </p:nvSpPr>
        <p:spPr>
          <a:xfrm>
            <a:off x="1233545" y="4613920"/>
            <a:ext cx="587829" cy="66965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7038217" y="4504903"/>
            <a:ext cx="605906" cy="744583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vers le bas 22"/>
          <p:cNvSpPr/>
          <p:nvPr/>
        </p:nvSpPr>
        <p:spPr>
          <a:xfrm>
            <a:off x="4063680" y="4588396"/>
            <a:ext cx="583507" cy="68348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vers le bas 23"/>
          <p:cNvSpPr/>
          <p:nvPr/>
        </p:nvSpPr>
        <p:spPr>
          <a:xfrm>
            <a:off x="1282105" y="3116247"/>
            <a:ext cx="490710" cy="52818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6551443" y="2182337"/>
            <a:ext cx="1952788" cy="9594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700" kern="1200" dirty="0" smtClean="0"/>
              <a:t>Pôle 2 d’activités</a:t>
            </a:r>
            <a:endParaRPr lang="fr-FR" sz="2700" kern="1200" dirty="0"/>
          </a:p>
        </p:txBody>
      </p:sp>
      <p:grpSp>
        <p:nvGrpSpPr>
          <p:cNvPr id="28" name="Groupe 27"/>
          <p:cNvGrpSpPr/>
          <p:nvPr/>
        </p:nvGrpSpPr>
        <p:grpSpPr>
          <a:xfrm>
            <a:off x="6402523" y="2130858"/>
            <a:ext cx="1946348" cy="946529"/>
            <a:chOff x="7166" y="1605342"/>
            <a:chExt cx="2141859" cy="1285115"/>
          </a:xfrm>
        </p:grpSpPr>
        <p:sp>
          <p:nvSpPr>
            <p:cNvPr id="29" name="Rectangle à coins arrondis 28"/>
            <p:cNvSpPr/>
            <p:nvPr/>
          </p:nvSpPr>
          <p:spPr>
            <a:xfrm>
              <a:off x="7166" y="1605342"/>
              <a:ext cx="2141859" cy="1285115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oneTexte 29"/>
            <p:cNvSpPr txBox="1"/>
            <p:nvPr/>
          </p:nvSpPr>
          <p:spPr>
            <a:xfrm>
              <a:off x="44806" y="1642981"/>
              <a:ext cx="1990590" cy="999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smtClean="0"/>
                <a:t>Pôle 3 d’activités</a:t>
              </a:r>
              <a:endParaRPr lang="fr-FR" sz="2000" kern="1200" dirty="0"/>
            </a:p>
          </p:txBody>
        </p:sp>
      </p:grpSp>
      <p:sp>
        <p:nvSpPr>
          <p:cNvPr id="31" name="Flèche vers le bas 30"/>
          <p:cNvSpPr/>
          <p:nvPr/>
        </p:nvSpPr>
        <p:spPr>
          <a:xfrm>
            <a:off x="4104895" y="3071436"/>
            <a:ext cx="490710" cy="52818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vers le bas 31"/>
          <p:cNvSpPr/>
          <p:nvPr/>
        </p:nvSpPr>
        <p:spPr>
          <a:xfrm>
            <a:off x="7095815" y="3096084"/>
            <a:ext cx="490710" cy="52818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4" name="Groupe 33"/>
          <p:cNvGrpSpPr/>
          <p:nvPr/>
        </p:nvGrpSpPr>
        <p:grpSpPr>
          <a:xfrm>
            <a:off x="567755" y="2212188"/>
            <a:ext cx="1996659" cy="908015"/>
            <a:chOff x="7166" y="1605342"/>
            <a:chExt cx="2141859" cy="1285115"/>
          </a:xfrm>
        </p:grpSpPr>
        <p:sp>
          <p:nvSpPr>
            <p:cNvPr id="35" name="Rectangle à coins arrondis 34"/>
            <p:cNvSpPr/>
            <p:nvPr/>
          </p:nvSpPr>
          <p:spPr>
            <a:xfrm>
              <a:off x="7166" y="1605342"/>
              <a:ext cx="2141859" cy="1285115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ZoneTexte 35"/>
            <p:cNvSpPr txBox="1"/>
            <p:nvPr/>
          </p:nvSpPr>
          <p:spPr>
            <a:xfrm>
              <a:off x="44806" y="1642982"/>
              <a:ext cx="2066579" cy="12098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smtClean="0"/>
                <a:t>Pôle </a:t>
              </a:r>
              <a:r>
                <a:rPr lang="fr-FR" sz="2000" dirty="0"/>
                <a:t>1</a:t>
              </a:r>
              <a:r>
                <a:rPr lang="fr-FR" sz="2000" kern="1200" dirty="0" smtClean="0"/>
                <a:t> d’activités</a:t>
              </a:r>
              <a:endParaRPr lang="fr-FR" sz="2000" kern="1200" dirty="0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3384204" y="3669464"/>
            <a:ext cx="2047104" cy="958528"/>
            <a:chOff x="2900971" y="1005412"/>
            <a:chExt cx="2141859" cy="1286618"/>
          </a:xfrm>
        </p:grpSpPr>
        <p:sp>
          <p:nvSpPr>
            <p:cNvPr id="38" name="Rectangle à coins arrondis 37"/>
            <p:cNvSpPr/>
            <p:nvPr/>
          </p:nvSpPr>
          <p:spPr>
            <a:xfrm>
              <a:off x="2900971" y="1006915"/>
              <a:ext cx="2141859" cy="1285115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ZoneTexte 38"/>
            <p:cNvSpPr txBox="1"/>
            <p:nvPr/>
          </p:nvSpPr>
          <p:spPr>
            <a:xfrm>
              <a:off x="3017519" y="1005412"/>
              <a:ext cx="1688931" cy="8464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/>
                <a:t>Bloc de compétences 2</a:t>
              </a:r>
              <a:endParaRPr lang="fr-FR" sz="1600" kern="1200" dirty="0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6402523" y="3642967"/>
            <a:ext cx="2047104" cy="970953"/>
            <a:chOff x="2865184" y="827120"/>
            <a:chExt cx="2141859" cy="1303296"/>
          </a:xfrm>
        </p:grpSpPr>
        <p:sp>
          <p:nvSpPr>
            <p:cNvPr id="41" name="Rectangle à coins arrondis 40"/>
            <p:cNvSpPr/>
            <p:nvPr/>
          </p:nvSpPr>
          <p:spPr>
            <a:xfrm>
              <a:off x="2865184" y="845301"/>
              <a:ext cx="2141859" cy="1285115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ZoneTexte 41"/>
            <p:cNvSpPr txBox="1"/>
            <p:nvPr/>
          </p:nvSpPr>
          <p:spPr>
            <a:xfrm>
              <a:off x="3020545" y="827120"/>
              <a:ext cx="1688931" cy="8464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/>
                <a:t>Bloc de compétences 3</a:t>
              </a:r>
              <a:endParaRPr lang="fr-FR" sz="1600" kern="1200" dirty="0"/>
            </a:p>
          </p:txBody>
        </p:sp>
      </p:grpSp>
      <p:sp>
        <p:nvSpPr>
          <p:cNvPr id="46" name="ZoneTexte 45"/>
          <p:cNvSpPr txBox="1"/>
          <p:nvPr/>
        </p:nvSpPr>
        <p:spPr>
          <a:xfrm>
            <a:off x="3412154" y="5290344"/>
            <a:ext cx="2066579" cy="369332"/>
          </a:xfrm>
          <a:prstGeom prst="rect">
            <a:avLst/>
          </a:prstGeom>
          <a:solidFill>
            <a:srgbClr val="1C7EB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E5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437652" y="5290344"/>
            <a:ext cx="2066579" cy="369332"/>
          </a:xfrm>
          <a:prstGeom prst="rect">
            <a:avLst/>
          </a:prstGeom>
          <a:solidFill>
            <a:srgbClr val="1C7EB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E6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96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17030E0-1AF6-4EEB-99C6-8D89FD38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/>
              <a:t>Règlement d’examen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="" xmlns:a16="http://schemas.microsoft.com/office/drawing/2014/main" id="{148F6C75-4795-4D7B-80BC-0A4EB57538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67977786"/>
              </p:ext>
            </p:extLst>
          </p:nvPr>
        </p:nvGraphicFramePr>
        <p:xfrm>
          <a:off x="552263" y="1526768"/>
          <a:ext cx="8125909" cy="4960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502">
                  <a:extLst>
                    <a:ext uri="{9D8B030D-6E8A-4147-A177-3AD203B41FA5}">
                      <a16:colId xmlns="" xmlns:a16="http://schemas.microsoft.com/office/drawing/2014/main" val="2359382864"/>
                    </a:ext>
                  </a:extLst>
                </a:gridCol>
                <a:gridCol w="962880">
                  <a:extLst>
                    <a:ext uri="{9D8B030D-6E8A-4147-A177-3AD203B41FA5}">
                      <a16:colId xmlns="" xmlns:a16="http://schemas.microsoft.com/office/drawing/2014/main" val="4083258724"/>
                    </a:ext>
                  </a:extLst>
                </a:gridCol>
                <a:gridCol w="948906">
                  <a:extLst>
                    <a:ext uri="{9D8B030D-6E8A-4147-A177-3AD203B41FA5}">
                      <a16:colId xmlns="" xmlns:a16="http://schemas.microsoft.com/office/drawing/2014/main" val="186776712"/>
                    </a:ext>
                  </a:extLst>
                </a:gridCol>
                <a:gridCol w="2170440">
                  <a:extLst>
                    <a:ext uri="{9D8B030D-6E8A-4147-A177-3AD203B41FA5}">
                      <a16:colId xmlns="" xmlns:a16="http://schemas.microsoft.com/office/drawing/2014/main" val="1312285315"/>
                    </a:ext>
                  </a:extLst>
                </a:gridCol>
                <a:gridCol w="1625181">
                  <a:extLst>
                    <a:ext uri="{9D8B030D-6E8A-4147-A177-3AD203B41FA5}">
                      <a16:colId xmlns="" xmlns:a16="http://schemas.microsoft.com/office/drawing/2014/main" val="3607771299"/>
                    </a:ext>
                  </a:extLst>
                </a:gridCol>
              </a:tblGrid>
              <a:tr h="1510222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BTS Négociation et digitalisation de la relation client 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(NDRC)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Voie scolaire dans un établissement privé, CFA ou section d’apprentissage non habilité,</a:t>
                      </a:r>
                    </a:p>
                    <a:p>
                      <a:r>
                        <a:rPr lang="fr-FR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 professionnelle continue dans les établissements publics non habilités ou en établissement privé, enseignement à distance, candidats justifiant de 3 ans d’expérience professionnelle</a:t>
                      </a:r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7746723"/>
                  </a:ext>
                </a:extLst>
              </a:tr>
              <a:tr h="30415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Epreuves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Unité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Coef.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forme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durée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2041047925"/>
                  </a:ext>
                </a:extLst>
              </a:tr>
              <a:tr h="763403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E4 Relation client et négociation-vente</a:t>
                      </a:r>
                      <a:endParaRPr kumimoji="0" lang="fr-FR" sz="1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U4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oral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14" marR="338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min*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14" marR="33814" marT="0" marB="0" anchor="ctr"/>
                </a:tc>
                <a:extLst>
                  <a:ext uri="{0D108BD9-81ED-4DB2-BD59-A6C34878D82A}">
                    <a16:rowId xmlns="" xmlns:a16="http://schemas.microsoft.com/office/drawing/2014/main" val="4144128604"/>
                  </a:ext>
                </a:extLst>
              </a:tr>
              <a:tr h="1477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E5 Relation client à distance et digitalisation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U5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Épreuve ponctuelle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écrite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Épreuve ponctuelle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pratique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3h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min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 anchor="ctr"/>
                </a:tc>
                <a:extLst>
                  <a:ext uri="{0D108BD9-81ED-4DB2-BD59-A6C34878D82A}">
                    <a16:rowId xmlns="" xmlns:a16="http://schemas.microsoft.com/office/drawing/2014/main" val="2653260924"/>
                  </a:ext>
                </a:extLst>
              </a:tr>
              <a:tr h="904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E6 Relation client et animation de réseaux</a:t>
                      </a:r>
                    </a:p>
                    <a:p>
                      <a:pPr algn="l"/>
                      <a:endParaRPr lang="fr-FR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U6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Oral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14" marR="338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min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14" marR="33814" marT="0" marB="0" anchor="ctr"/>
                </a:tc>
                <a:extLst>
                  <a:ext uri="{0D108BD9-81ED-4DB2-BD59-A6C34878D82A}">
                    <a16:rowId xmlns="" xmlns:a16="http://schemas.microsoft.com/office/drawing/2014/main" val="908044839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171E9B1B-FE9E-4E42-A846-87677255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77632"/>
            <a:ext cx="533400" cy="244476"/>
          </a:xfrm>
        </p:spPr>
        <p:txBody>
          <a:bodyPr/>
          <a:lstStyle/>
          <a:p>
            <a:fld id="{F41793AD-6EDA-4760-8C16-D6A6D60FAEF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14C71E6-F9B2-4BCC-8887-FA74536D4944}"/>
              </a:ext>
            </a:extLst>
          </p:cNvPr>
          <p:cNvSpPr/>
          <p:nvPr/>
        </p:nvSpPr>
        <p:spPr>
          <a:xfrm>
            <a:off x="686456" y="5861060"/>
            <a:ext cx="1877502" cy="314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7628" algn="just">
              <a:lnSpc>
                <a:spcPct val="107000"/>
              </a:lnSpc>
              <a:spcAft>
                <a:spcPts val="600"/>
              </a:spcAft>
            </a:pPr>
            <a:r>
              <a:rPr lang="fr-FR" sz="13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*Temps de préparation</a:t>
            </a:r>
            <a:endParaRPr lang="fr-FR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888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37FFDD9-507B-47DF-812A-38C6311B1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944" y="1600200"/>
            <a:ext cx="7512656" cy="990600"/>
          </a:xfrm>
        </p:spPr>
        <p:txBody>
          <a:bodyPr>
            <a:normAutofit/>
          </a:bodyPr>
          <a:lstStyle/>
          <a:p>
            <a:pPr algn="r"/>
            <a:r>
              <a:rPr lang="fr-FR" sz="2200" b="1" dirty="0"/>
              <a:t>E5 – RELATION CLIENT </a:t>
            </a:r>
            <a:r>
              <a:rPr lang="fr-FR" sz="2200" b="1" dirty="0" smtClean="0"/>
              <a:t>À </a:t>
            </a:r>
            <a:r>
              <a:rPr lang="fr-FR" sz="2200" b="1" dirty="0"/>
              <a:t>DISTANCE ET DIGITALISATION</a:t>
            </a:r>
            <a:br>
              <a:rPr lang="fr-FR" sz="2200" b="1" dirty="0"/>
            </a:br>
            <a:r>
              <a:rPr lang="fr-FR" sz="2400" cap="all" dirty="0"/>
              <a:t>	Coef. 4	</a:t>
            </a:r>
            <a:endParaRPr lang="fr-FR" sz="24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E5BED0BF-F653-4A63-A2B1-AF7D47C468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19764D7A-6C4F-4A13-885F-DBD83AF4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4E063A67-93F7-4918-8597-732D7AB5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93AD-6EDA-4760-8C16-D6A6D60FAEF9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166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E518758-75D1-4D19-8526-BB80E4726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4000" dirty="0"/>
              <a:t>E5 - Pôle d’activités concerné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5919658-D9EC-4AEA-8CC2-059E80250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92" y="1692166"/>
            <a:ext cx="8651019" cy="3630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Pôle 2 « Relation client à distance et digitalisation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types </a:t>
            </a:r>
          </a:p>
          <a:p>
            <a:pPr marL="0" indent="0"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d’activités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6992EC4-D752-41B0-B2CC-EBA1E57D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67121"/>
            <a:ext cx="533400" cy="244476"/>
          </a:xfrm>
        </p:spPr>
        <p:txBody>
          <a:bodyPr/>
          <a:lstStyle/>
          <a:p>
            <a:fld id="{F41793AD-6EDA-4760-8C16-D6A6D60FAEF9}" type="slidenum">
              <a:rPr lang="fr-FR" smtClean="0"/>
              <a:pPr/>
              <a:t>5</a:t>
            </a:fld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="" xmlns:a16="http://schemas.microsoft.com/office/drawing/2014/main" id="{54C8953D-DABC-4AD3-8504-3FD21AA36CC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702236811"/>
              </p:ext>
            </p:extLst>
          </p:nvPr>
        </p:nvGraphicFramePr>
        <p:xfrm>
          <a:off x="2301766" y="21842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A982763A-7B13-4DF8-B579-E7AED04AA4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14" y="2826523"/>
            <a:ext cx="1209083" cy="68069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65C801A1-0CFC-4D05-96A5-C4794B59B445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23689" y="2812496"/>
            <a:ext cx="946023" cy="69472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1B5A110E-7AAA-4B74-96A5-96C2CA4A3B21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04981" y="4936540"/>
            <a:ext cx="1228561" cy="8777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99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0F0B4A0-C0B0-40CC-8961-E2A75F246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28600"/>
            <a:ext cx="8906256" cy="990600"/>
          </a:xfrm>
        </p:spPr>
        <p:txBody>
          <a:bodyPr>
            <a:normAutofit/>
          </a:bodyPr>
          <a:lstStyle/>
          <a:p>
            <a:pPr algn="r"/>
            <a:r>
              <a:rPr lang="fr-FR" sz="3200" dirty="0" smtClean="0"/>
              <a:t>Des compétences aux critères de performances 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78742E4-81AB-4E2D-AE89-C9A5D6B81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786" y="1412448"/>
            <a:ext cx="4850304" cy="4193222"/>
          </a:xfrm>
        </p:spPr>
        <p:txBody>
          <a:bodyPr>
            <a:noAutofit/>
          </a:bodyPr>
          <a:lstStyle/>
          <a:p>
            <a:pPr lvl="0" fontAlgn="base">
              <a:spcBef>
                <a:spcPts val="0"/>
              </a:spcBef>
            </a:pPr>
            <a:r>
              <a:rPr lang="fr-FR" sz="1200" dirty="0"/>
              <a:t>Utilisation efficace et pertinente des techniques et outils de communication à distance 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Qualité d’appropriation du dossier client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Rapidité, agilité et proactivité dans la relation client à distance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Rigueur du </a:t>
            </a:r>
            <a:r>
              <a:rPr lang="fr-FR" sz="1200" dirty="0" err="1"/>
              <a:t>reporting</a:t>
            </a:r>
            <a:r>
              <a:rPr lang="fr-FR" sz="1200" dirty="0"/>
              <a:t> dans la data client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 smtClean="0"/>
              <a:t>Évaluation </a:t>
            </a:r>
            <a:r>
              <a:rPr lang="fr-FR" sz="1200" dirty="0"/>
              <a:t>synthétique de la performance commerciale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Rigueur dans l’organisation de l’activité de l’équipe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 smtClean="0"/>
              <a:t>Évaluation </a:t>
            </a:r>
            <a:r>
              <a:rPr lang="fr-FR" sz="1200" dirty="0"/>
              <a:t>de la performance collective et individuelle des téléacteurs 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Efficacité dans la mobilisation et la régulation de l’équipe</a:t>
            </a:r>
          </a:p>
          <a:p>
            <a:pPr marL="0" lvl="0" indent="0" fontAlgn="base">
              <a:spcBef>
                <a:spcPts val="0"/>
              </a:spcBef>
              <a:buNone/>
            </a:pPr>
            <a:endParaRPr lang="fr-FR" sz="1200" dirty="0"/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Qualité et pertinence des contenus publiés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Suivi rigoureux et optimisation du référencement 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 smtClean="0"/>
              <a:t>…..</a:t>
            </a:r>
            <a:endParaRPr lang="fr-FR" sz="1200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="" xmlns:a16="http://schemas.microsoft.com/office/drawing/2014/main" id="{FC5CE651-65C1-44D2-9338-275E5F8B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82887"/>
            <a:ext cx="533400" cy="244476"/>
          </a:xfrm>
        </p:spPr>
        <p:txBody>
          <a:bodyPr/>
          <a:lstStyle/>
          <a:p>
            <a:fld id="{F41793AD-6EDA-4760-8C16-D6A6D60FAEF9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3BE129FB-8F5A-4CE6-8977-BF5A0F04A110}"/>
              </a:ext>
            </a:extLst>
          </p:cNvPr>
          <p:cNvSpPr txBox="1"/>
          <p:nvPr/>
        </p:nvSpPr>
        <p:spPr>
          <a:xfrm>
            <a:off x="1328712" y="1813994"/>
            <a:ext cx="2286848" cy="116955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fr-FR" sz="1000" dirty="0"/>
              <a:t>Créer et entretenir la relation client à distance</a:t>
            </a:r>
          </a:p>
          <a:p>
            <a:pPr marL="257175" indent="-257175">
              <a:buAutoNum type="arabicPeriod"/>
            </a:pPr>
            <a:r>
              <a:rPr lang="fr-FR" sz="1000" dirty="0"/>
              <a:t>Apprécier la performance commerciale à partir d’indicateurs d’activité</a:t>
            </a:r>
          </a:p>
          <a:p>
            <a:pPr marL="257175" indent="-257175">
              <a:buAutoNum type="arabicPeriod"/>
            </a:pPr>
            <a:r>
              <a:rPr lang="fr-FR" sz="1000" dirty="0"/>
              <a:t>Encadrer et animer une équipe de téléacteurs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C3250A95-5C35-4F6B-9EE8-79E00F700CAF}"/>
              </a:ext>
            </a:extLst>
          </p:cNvPr>
          <p:cNvSpPr txBox="1"/>
          <p:nvPr/>
        </p:nvSpPr>
        <p:spPr>
          <a:xfrm>
            <a:off x="1336920" y="3544221"/>
            <a:ext cx="2286848" cy="707886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fr-FR" sz="1000" dirty="0"/>
              <a:t>Produire, publier et assurer la visibilité des contenus digitaux</a:t>
            </a:r>
          </a:p>
          <a:p>
            <a:pPr marL="257175" indent="-257175">
              <a:buAutoNum type="arabicPeriod"/>
            </a:pPr>
            <a:r>
              <a:rPr lang="fr-FR" sz="1000" dirty="0"/>
              <a:t>Impulser, entretenir et réguler une dynamique e-relationnelle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3CA172CC-21A0-415C-B7A2-BBC6C5434B70}"/>
              </a:ext>
            </a:extLst>
          </p:cNvPr>
          <p:cNvSpPr txBox="1"/>
          <p:nvPr/>
        </p:nvSpPr>
        <p:spPr>
          <a:xfrm>
            <a:off x="1336920" y="4713218"/>
            <a:ext cx="2244538" cy="1015663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fr-FR" sz="1000" dirty="0"/>
              <a:t>Dynamiser un site de e-commerce</a:t>
            </a:r>
          </a:p>
          <a:p>
            <a:pPr marL="257175" indent="-257175">
              <a:buAutoNum type="arabicPeriod"/>
            </a:pPr>
            <a:r>
              <a:rPr lang="fr-FR" sz="1000" dirty="0"/>
              <a:t>Faciliter et sécuriser la relation commerciale</a:t>
            </a:r>
          </a:p>
          <a:p>
            <a:pPr marL="257175" indent="-257175">
              <a:buAutoNum type="arabicPeriod"/>
            </a:pPr>
            <a:r>
              <a:rPr lang="fr-FR" sz="1000" dirty="0"/>
              <a:t>Diagnostiquer l’activité de e-commerce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="" xmlns:a16="http://schemas.microsoft.com/office/drawing/2014/main" id="{9E2667AC-F64F-4672-BB61-6DC580FE76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2945"/>
            <a:ext cx="1268751" cy="9906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="" xmlns:a16="http://schemas.microsoft.com/office/drawing/2014/main" id="{4C7CF59B-7109-44E4-AE6F-5EC98D5A71D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52" y="3321041"/>
            <a:ext cx="1086791" cy="110683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="" xmlns:a16="http://schemas.microsoft.com/office/drawing/2014/main" id="{3F0FD4E6-AEC5-4269-8845-6A8126AB414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609561"/>
            <a:ext cx="1174688" cy="116394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923544" y="1427363"/>
            <a:ext cx="265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Maîtriser</a:t>
            </a:r>
            <a:r>
              <a:rPr lang="fr-FR" sz="1100" b="1" dirty="0" smtClean="0"/>
              <a:t> la RC </a:t>
            </a:r>
            <a:r>
              <a:rPr lang="fr-FR" sz="1100" b="1" dirty="0" err="1" smtClean="0"/>
              <a:t>omnicanale</a:t>
            </a:r>
            <a:endParaRPr lang="fr-FR" sz="11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335909" y="3125383"/>
            <a:ext cx="2128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Animer la RC digitale</a:t>
            </a:r>
            <a:endParaRPr lang="fr-FR" sz="12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069848" y="4325113"/>
            <a:ext cx="2651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Développer la RC en e-commerce</a:t>
            </a:r>
            <a:endParaRPr lang="fr-FR" sz="1200" b="1" dirty="0"/>
          </a:p>
        </p:txBody>
      </p:sp>
    </p:spTree>
    <p:extLst>
      <p:ext uri="{BB962C8B-B14F-4D97-AF65-F5344CB8AC3E}">
        <p14:creationId xmlns="" xmlns:p14="http://schemas.microsoft.com/office/powerpoint/2010/main" val="40256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24152537-C202-4EAE-B8EC-C4A736323B20}"/>
              </a:ext>
            </a:extLst>
          </p:cNvPr>
          <p:cNvSpPr txBox="1"/>
          <p:nvPr/>
        </p:nvSpPr>
        <p:spPr>
          <a:xfrm>
            <a:off x="4953061" y="2626206"/>
            <a:ext cx="3355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2</a:t>
            </a:r>
            <a:r>
              <a:rPr lang="fr-FR" sz="1600" b="1" baseline="30000" dirty="0"/>
              <a:t>ème</a:t>
            </a:r>
            <a:r>
              <a:rPr lang="fr-FR" sz="1600" b="1" dirty="0"/>
              <a:t> partie : </a:t>
            </a:r>
            <a:endParaRPr lang="fr-FR" sz="1600" b="1" dirty="0" smtClean="0"/>
          </a:p>
          <a:p>
            <a:r>
              <a:rPr lang="fr-FR" sz="1600" b="1" dirty="0" smtClean="0"/>
              <a:t>épreuve </a:t>
            </a:r>
            <a:r>
              <a:rPr lang="fr-FR" sz="1600" b="1" dirty="0"/>
              <a:t>ponctuelle pratique </a:t>
            </a:r>
          </a:p>
          <a:p>
            <a:r>
              <a:rPr lang="fr-FR" sz="1600" b="1" i="1" dirty="0"/>
              <a:t>durée 40 minutes - coefficient </a:t>
            </a:r>
            <a:r>
              <a:rPr lang="fr-FR" sz="1600" b="1" i="1" dirty="0" smtClean="0"/>
              <a:t>2</a:t>
            </a:r>
            <a:endParaRPr lang="fr-FR" sz="1600" i="1" dirty="0"/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5E133972-E337-4E06-A531-CF06A6CAAED8}"/>
              </a:ext>
            </a:extLst>
          </p:cNvPr>
          <p:cNvSpPr txBox="1"/>
          <p:nvPr/>
        </p:nvSpPr>
        <p:spPr>
          <a:xfrm>
            <a:off x="186524" y="2636659"/>
            <a:ext cx="406371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1</a:t>
            </a:r>
            <a:r>
              <a:rPr lang="fr-FR" sz="1600" b="1" baseline="30000" dirty="0"/>
              <a:t>ère</a:t>
            </a:r>
            <a:r>
              <a:rPr lang="fr-FR" sz="1600" b="1" dirty="0"/>
              <a:t> partie : </a:t>
            </a:r>
            <a:endParaRPr lang="fr-FR" sz="1600" b="1" dirty="0" smtClean="0"/>
          </a:p>
          <a:p>
            <a:r>
              <a:rPr lang="fr-FR" sz="1600" b="1" dirty="0" smtClean="0"/>
              <a:t>épreuve </a:t>
            </a:r>
            <a:r>
              <a:rPr lang="fr-FR" sz="1600" b="1" dirty="0"/>
              <a:t>ponctuelle écrite </a:t>
            </a:r>
          </a:p>
          <a:p>
            <a:r>
              <a:rPr lang="fr-FR" sz="1600" b="1" i="1" dirty="0"/>
              <a:t>durée 3 heures - coefficient 2 </a:t>
            </a:r>
            <a:endParaRPr lang="fr-FR" sz="1600" b="1" i="1" dirty="0" smtClean="0"/>
          </a:p>
          <a:p>
            <a:endParaRPr lang="fr-FR" sz="600" dirty="0"/>
          </a:p>
          <a:p>
            <a:r>
              <a:rPr lang="fr-FR" sz="1600" i="1" dirty="0" smtClean="0"/>
              <a:t>Type </a:t>
            </a:r>
            <a:r>
              <a:rPr lang="fr-FR" sz="1600" i="1" dirty="0"/>
              <a:t>étude de cas reposant sur un contexte réel </a:t>
            </a:r>
            <a:r>
              <a:rPr lang="fr-FR" sz="1600" i="1" dirty="0" smtClean="0"/>
              <a:t>d’organisation, avec production d’un écrit structuré sur une question de réflexion commerciale</a:t>
            </a:r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5035B76-CA93-4E71-8E52-C3C943AF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4000" dirty="0"/>
              <a:t>E5 – Mode d’évaluation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C8042F3-26AF-48AB-B336-E0F433757DB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422947"/>
            <a:ext cx="8153400" cy="4217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2400" dirty="0"/>
              <a:t>Une épreuve ponctuelle composée de 2 parties distinctes</a:t>
            </a:r>
          </a:p>
          <a:p>
            <a:endParaRPr lang="fr-FR" dirty="0"/>
          </a:p>
        </p:txBody>
      </p:sp>
      <p:pic>
        <p:nvPicPr>
          <p:cNvPr id="9" name="Graphique 8" descr="Écran">
            <a:extLst>
              <a:ext uri="{FF2B5EF4-FFF2-40B4-BE49-F238E27FC236}">
                <a16:creationId xmlns="" xmlns:a16="http://schemas.microsoft.com/office/drawing/2014/main" id="{FAA29751-B67C-4822-BF72-0FCABF0556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80876" y="1633825"/>
            <a:ext cx="1197002" cy="1197002"/>
          </a:xfrm>
          <a:prstGeom prst="rect">
            <a:avLst/>
          </a:prstGeom>
        </p:spPr>
      </p:pic>
      <p:grpSp>
        <p:nvGrpSpPr>
          <p:cNvPr id="17" name="Groupe 16">
            <a:extLst>
              <a:ext uri="{FF2B5EF4-FFF2-40B4-BE49-F238E27FC236}">
                <a16:creationId xmlns="" xmlns:a16="http://schemas.microsoft.com/office/drawing/2014/main" id="{1328FF81-A6EE-42D6-A970-975BB0D1D395}"/>
              </a:ext>
            </a:extLst>
          </p:cNvPr>
          <p:cNvGrpSpPr/>
          <p:nvPr/>
        </p:nvGrpSpPr>
        <p:grpSpPr>
          <a:xfrm>
            <a:off x="1450120" y="1774698"/>
            <a:ext cx="1189713" cy="1000307"/>
            <a:chOff x="1124607" y="2803634"/>
            <a:chExt cx="1949879" cy="1694794"/>
          </a:xfrm>
          <a:solidFill>
            <a:srgbClr val="C00000"/>
          </a:solidFill>
        </p:grpSpPr>
        <p:pic>
          <p:nvPicPr>
            <p:cNvPr id="11" name="Graphique 10" descr="Papier">
              <a:extLst>
                <a:ext uri="{FF2B5EF4-FFF2-40B4-BE49-F238E27FC236}">
                  <a16:creationId xmlns="" xmlns:a16="http://schemas.microsoft.com/office/drawing/2014/main" id="{EE5CAB97-2396-432B-A503-541E4E261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24607" y="2803634"/>
              <a:ext cx="1694794" cy="1694794"/>
            </a:xfrm>
            <a:prstGeom prst="rect">
              <a:avLst/>
            </a:prstGeom>
          </p:spPr>
        </p:pic>
        <p:pic>
          <p:nvPicPr>
            <p:cNvPr id="13" name="Graphique 12" descr="Crayon">
              <a:extLst>
                <a:ext uri="{FF2B5EF4-FFF2-40B4-BE49-F238E27FC236}">
                  <a16:creationId xmlns="" xmlns:a16="http://schemas.microsoft.com/office/drawing/2014/main" id="{9445D6A4-0ECF-4C13-9B27-FCC2101DE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160086" y="2933700"/>
              <a:ext cx="914400" cy="914400"/>
            </a:xfrm>
            <a:prstGeom prst="rect">
              <a:avLst/>
            </a:prstGeom>
          </p:spPr>
        </p:pic>
      </p:grpSp>
      <p:sp>
        <p:nvSpPr>
          <p:cNvPr id="4" name="ZoneTexte 3"/>
          <p:cNvSpPr txBox="1"/>
          <p:nvPr/>
        </p:nvSpPr>
        <p:spPr>
          <a:xfrm>
            <a:off x="143092" y="4505330"/>
            <a:ext cx="8214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Mobilisation pour le Bloc 2 de deux </a:t>
            </a:r>
            <a:r>
              <a:rPr lang="fr-FR" sz="1400" dirty="0"/>
              <a:t>types d’approches </a:t>
            </a:r>
            <a:r>
              <a:rPr lang="fr-FR" sz="1400" dirty="0" smtClean="0"/>
              <a:t>certificatives</a:t>
            </a:r>
            <a:r>
              <a:rPr lang="fr-FR" sz="1400" dirty="0"/>
              <a:t> </a:t>
            </a:r>
            <a:r>
              <a:rPr lang="fr-FR" sz="1400" dirty="0" smtClean="0"/>
              <a:t>:	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sz="1400" dirty="0" smtClean="0"/>
              <a:t>l’une </a:t>
            </a:r>
            <a:r>
              <a:rPr lang="fr-FR" sz="1400" dirty="0"/>
              <a:t>davantage </a:t>
            </a:r>
            <a:r>
              <a:rPr lang="fr-FR" sz="1400" dirty="0" smtClean="0"/>
              <a:t>centrée, </a:t>
            </a:r>
            <a:r>
              <a:rPr lang="fr-FR" sz="1400" dirty="0"/>
              <a:t>mais pas exclusivement, sur les contextes de RC à </a:t>
            </a:r>
            <a:r>
              <a:rPr lang="fr-FR" sz="1400" dirty="0" smtClean="0"/>
              <a:t>distance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sz="1400" dirty="0" smtClean="0"/>
              <a:t>l’autre </a:t>
            </a:r>
            <a:r>
              <a:rPr lang="fr-FR" sz="1400" dirty="0"/>
              <a:t>centrée, </a:t>
            </a:r>
            <a:r>
              <a:rPr lang="fr-FR" sz="1400" dirty="0" smtClean="0"/>
              <a:t>mais pas exclusivement sur les contextes de RC digitale ou en e-commerce </a:t>
            </a:r>
            <a:endParaRPr lang="fr-FR" sz="1400" dirty="0"/>
          </a:p>
        </p:txBody>
      </p:sp>
    </p:spTree>
    <p:extLst>
      <p:ext uri="{BB962C8B-B14F-4D97-AF65-F5344CB8AC3E}">
        <p14:creationId xmlns="" xmlns:p14="http://schemas.microsoft.com/office/powerpoint/2010/main" val="4816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894FEE2-BBE4-4B37-AAC7-514B9E61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4000" dirty="0"/>
              <a:t>E5 - Partie écrite de </a:t>
            </a:r>
            <a:r>
              <a:rPr lang="fr-FR" sz="4000" dirty="0" smtClean="0"/>
              <a:t>l’épreuve </a:t>
            </a:r>
            <a:endParaRPr lang="fr-FR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0B4E345-BFE5-490D-8492-B47BBDEF10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3379" y="1682174"/>
            <a:ext cx="8364374" cy="44770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i="1" dirty="0"/>
              <a:t>Le cas </a:t>
            </a:r>
            <a:r>
              <a:rPr lang="fr-FR" b="1" i="1" dirty="0" smtClean="0"/>
              <a:t>proposé </a:t>
            </a:r>
            <a:endParaRPr lang="fr-FR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dirty="0" smtClean="0"/>
              <a:t>Inscription des problématiques à </a:t>
            </a:r>
            <a:r>
              <a:rPr lang="fr-FR" dirty="0"/>
              <a:t>résoudre </a:t>
            </a:r>
            <a:r>
              <a:rPr lang="fr-FR" dirty="0" smtClean="0"/>
              <a:t>dans le cadre d’une communication unifiée et ce dans le contexte réel d’une organisation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fr-FR" sz="17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dirty="0" smtClean="0"/>
              <a:t>Propositions d’activités </a:t>
            </a:r>
            <a:r>
              <a:rPr lang="fr-FR" dirty="0"/>
              <a:t>professionnelles </a:t>
            </a:r>
            <a:r>
              <a:rPr lang="fr-FR" dirty="0" smtClean="0"/>
              <a:t>:</a:t>
            </a:r>
          </a:p>
          <a:p>
            <a:pPr lvl="1" algn="just"/>
            <a:r>
              <a:rPr lang="fr-FR" dirty="0"/>
              <a:t>visant le développement d’une relation client </a:t>
            </a:r>
            <a:r>
              <a:rPr lang="fr-FR" dirty="0" err="1"/>
              <a:t>omnicanale</a:t>
            </a:r>
            <a:r>
              <a:rPr lang="fr-FR" dirty="0"/>
              <a:t> ;</a:t>
            </a:r>
          </a:p>
          <a:p>
            <a:pPr lvl="1" algn="just"/>
            <a:r>
              <a:rPr lang="fr-FR" dirty="0"/>
              <a:t>nécessitant la mobilisation d’outils digitaux </a:t>
            </a:r>
          </a:p>
          <a:p>
            <a:pPr lvl="1" algn="just"/>
            <a:r>
              <a:rPr lang="fr-FR" dirty="0"/>
              <a:t>prenant appui sur des documents ressources joints en annexe</a:t>
            </a:r>
          </a:p>
          <a:p>
            <a:pPr lvl="1" algn="just"/>
            <a:r>
              <a:rPr lang="fr-FR" dirty="0" smtClean="0"/>
              <a:t>mobilisant, selon les  </a:t>
            </a:r>
            <a:r>
              <a:rPr lang="fr-FR" dirty="0"/>
              <a:t>activités à </a:t>
            </a:r>
            <a:r>
              <a:rPr lang="fr-FR" dirty="0" smtClean="0"/>
              <a:t>réaliser des éléments </a:t>
            </a:r>
            <a:r>
              <a:rPr lang="fr-FR" dirty="0"/>
              <a:t>de culture économique, juridique et managériale </a:t>
            </a:r>
            <a:r>
              <a:rPr lang="fr-FR" dirty="0" smtClean="0"/>
              <a:t>appliquée</a:t>
            </a:r>
          </a:p>
          <a:p>
            <a:pPr lvl="1" algn="just">
              <a:spcBef>
                <a:spcPts val="0"/>
              </a:spcBef>
            </a:pPr>
            <a:endParaRPr lang="fr-FR" sz="1700" dirty="0"/>
          </a:p>
          <a:p>
            <a:pPr algn="just"/>
            <a:r>
              <a:rPr lang="fr-FR" dirty="0" smtClean="0"/>
              <a:t>Développement d’une réflexion commerciale structurée</a:t>
            </a:r>
          </a:p>
          <a:p>
            <a:pPr marL="0" indent="0">
              <a:buNone/>
            </a:pPr>
            <a:r>
              <a:rPr lang="fr-FR" b="1" i="1" dirty="0" smtClean="0"/>
              <a:t>Composition de la commission de correction</a:t>
            </a:r>
            <a:endParaRPr lang="fr-FR" dirty="0" smtClean="0"/>
          </a:p>
          <a:p>
            <a:pPr algn="just"/>
            <a:r>
              <a:rPr lang="fr-FR" sz="2500" dirty="0" smtClean="0"/>
              <a:t>Correction de chaque copie assurée conjointement par deux professeurs intervenant dans le bloc 2 de compétences. </a:t>
            </a:r>
          </a:p>
          <a:p>
            <a:pPr algn="just"/>
            <a:r>
              <a:rPr lang="fr-FR" sz="2500" dirty="0" smtClean="0"/>
              <a:t>À défaut, l’un d’entre eux peut être remplacé par un professeur intervenant dans l’un des autres blocs constitutifs du diplôme.</a:t>
            </a:r>
          </a:p>
          <a:p>
            <a:pPr algn="just"/>
            <a:endParaRPr lang="fr-FR" sz="2500" dirty="0"/>
          </a:p>
        </p:txBody>
      </p:sp>
    </p:spTree>
    <p:extLst>
      <p:ext uri="{BB962C8B-B14F-4D97-AF65-F5344CB8AC3E}">
        <p14:creationId xmlns="" xmlns:p14="http://schemas.microsoft.com/office/powerpoint/2010/main" val="588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321541C-941F-48BC-81DA-FC817D1F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50" y="228600"/>
            <a:ext cx="8596698" cy="990600"/>
          </a:xfrm>
        </p:spPr>
        <p:txBody>
          <a:bodyPr>
            <a:noAutofit/>
          </a:bodyPr>
          <a:lstStyle/>
          <a:p>
            <a:pPr algn="r"/>
            <a:r>
              <a:rPr lang="fr-FR" sz="3600" dirty="0"/>
              <a:t>E5 - Partie pratique de l’épreuve : </a:t>
            </a:r>
            <a:br>
              <a:rPr lang="fr-FR" sz="3600" dirty="0"/>
            </a:br>
            <a:r>
              <a:rPr lang="fr-FR" sz="3600" i="1" dirty="0"/>
              <a:t>modalités d’interrogation et d’évaluation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59B500A-5D76-438B-A2CF-7B60E7E67E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9010" y="1437041"/>
            <a:ext cx="5090480" cy="312633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/>
              <a:t>L’épreuve se déroule sur poste informatique dans le centre d’examen, sans temps de préparation. </a:t>
            </a:r>
          </a:p>
          <a:p>
            <a:r>
              <a:rPr lang="fr-FR" dirty="0"/>
              <a:t>À l’aide d’outils numériques, </a:t>
            </a:r>
            <a:r>
              <a:rPr lang="fr-FR" b="1" dirty="0"/>
              <a:t>le candidat </a:t>
            </a:r>
            <a:r>
              <a:rPr lang="fr-FR" dirty="0"/>
              <a:t>traite le sujet proposé. </a:t>
            </a:r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3</a:t>
            </a:r>
            <a:r>
              <a:rPr lang="fr-FR" b="1" dirty="0" smtClean="0"/>
              <a:t> examinateurs</a:t>
            </a:r>
            <a:r>
              <a:rPr lang="fr-FR" dirty="0" smtClean="0"/>
              <a:t>, </a:t>
            </a:r>
            <a:r>
              <a:rPr lang="fr-FR" dirty="0"/>
              <a:t>intervenant dans l’un des blocs de compétences du </a:t>
            </a:r>
            <a:r>
              <a:rPr lang="fr-FR" dirty="0" smtClean="0"/>
              <a:t>diplôme :</a:t>
            </a:r>
            <a:endParaRPr lang="fr-FR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peut, en </a:t>
            </a:r>
            <a:r>
              <a:rPr lang="fr-FR" dirty="0"/>
              <a:t>cours </a:t>
            </a:r>
            <a:r>
              <a:rPr lang="fr-FR" dirty="0" smtClean="0"/>
              <a:t>d’épreuve, inviter </a:t>
            </a:r>
            <a:r>
              <a:rPr lang="fr-FR" dirty="0"/>
              <a:t>le candidat à expliciter et justifier ses choix et </a:t>
            </a:r>
            <a:r>
              <a:rPr lang="fr-FR" dirty="0" smtClean="0"/>
              <a:t>actions </a:t>
            </a:r>
            <a:r>
              <a:rPr lang="fr-FR" dirty="0"/>
              <a:t>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peut </a:t>
            </a:r>
            <a:r>
              <a:rPr lang="fr-FR" dirty="0"/>
              <a:t>évaluer simultanément jusqu’à trois candidats sur un même sujet 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renseigne </a:t>
            </a:r>
            <a:r>
              <a:rPr lang="fr-FR" dirty="0"/>
              <a:t>au fur et à mesure de l’épreuve la grille </a:t>
            </a:r>
            <a:r>
              <a:rPr lang="fr-FR" dirty="0" smtClean="0"/>
              <a:t>d’observation </a:t>
            </a:r>
            <a:r>
              <a:rPr lang="fr-FR" dirty="0"/>
              <a:t>fournie </a:t>
            </a:r>
            <a:r>
              <a:rPr lang="fr-FR" dirty="0" smtClean="0"/>
              <a:t>avec le sujet et complète la fiche d’appréciation du candidat de la </a:t>
            </a:r>
            <a:r>
              <a:rPr lang="fr-FR" dirty="0"/>
              <a:t>circulaire nationale d’organisation de l’examen.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6574F35B-7435-4406-A240-3C00F85EF74A}"/>
              </a:ext>
            </a:extLst>
          </p:cNvPr>
          <p:cNvGrpSpPr/>
          <p:nvPr/>
        </p:nvGrpSpPr>
        <p:grpSpPr>
          <a:xfrm>
            <a:off x="5217568" y="1597624"/>
            <a:ext cx="2942061" cy="829081"/>
            <a:chOff x="0" y="1328351"/>
            <a:chExt cx="5717628" cy="1719649"/>
          </a:xfrm>
        </p:grpSpPr>
        <p:pic>
          <p:nvPicPr>
            <p:cNvPr id="4" name="Image 3">
              <a:extLst>
                <a:ext uri="{FF2B5EF4-FFF2-40B4-BE49-F238E27FC236}">
                  <a16:creationId xmlns="" xmlns:a16="http://schemas.microsoft.com/office/drawing/2014/main" id="{D1BE020C-BF24-46B3-B295-0BA4051325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328351"/>
              <a:ext cx="3742766" cy="1719649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="" xmlns:a16="http://schemas.microsoft.com/office/drawing/2014/main" id="{0AC37C50-BFE4-46BB-91CF-DB042B6D6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76840" y="1438274"/>
              <a:ext cx="1840788" cy="1563909"/>
            </a:xfrm>
            <a:prstGeom prst="rect">
              <a:avLst/>
            </a:prstGeom>
          </p:spPr>
        </p:pic>
      </p:grp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77E44E47-1591-4A05-A48A-B5399792658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11772" y="2584677"/>
            <a:ext cx="1847857" cy="11756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770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̀me NDR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77d13735-1889-4864-b6f5-30d95c992ce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084BAD804C7DD5448AFCF9998BBEB75A" ma:contentTypeVersion="2" ma:contentTypeDescription="Crée un document." ma:contentTypeScope="" ma:versionID="b8f5b540a078dd54be1526c569ad5fa0">
  <xsd:schema xmlns:xsd="http://www.w3.org/2001/XMLSchema" xmlns:xs="http://www.w3.org/2001/XMLSchema" xmlns:p="http://schemas.microsoft.com/office/2006/metadata/properties" xmlns:ns2="77d13735-1889-4864-b6f5-30d95c992ce0" targetNamespace="http://schemas.microsoft.com/office/2006/metadata/properties" ma:root="true" ma:fieldsID="53e881c2fd8e97d3e3cbbb83b9719ff0" ns2:_="">
    <xsd:import namespace="77d13735-1889-4864-b6f5-30d95c992ce0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d13735-1889-4864-b6f5-30d95c992ce0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2EBC66-2B58-408B-8038-CE6B0E38FB8B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7d13735-1889-4864-b6f5-30d95c992ce0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5C2B9D4-7EEE-4F67-BDC6-9BD7274B4E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d13735-1889-4864-b6f5-30d95c992c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F6CEA4-8862-48B6-80C5-70DF9D7D46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Thème NDRC</Template>
  <TotalTime>4527</TotalTime>
  <Words>606</Words>
  <Application>Microsoft Office PowerPoint</Application>
  <PresentationFormat>Affichage à l'écran (4:3)</PresentationFormat>
  <Paragraphs>132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Thème NDRC</vt:lpstr>
      <vt:lpstr>Négociation et Digitalisation  de la Relation Client  NDRC Les épreuves certificatives </vt:lpstr>
      <vt:lpstr>Le référentiel de certification</vt:lpstr>
      <vt:lpstr>Règlement d’examen</vt:lpstr>
      <vt:lpstr>E5 – RELATION CLIENT À DISTANCE ET DIGITALISATION  Coef. 4 </vt:lpstr>
      <vt:lpstr>E5 - Pôle d’activités concerné</vt:lpstr>
      <vt:lpstr>Des compétences aux critères de performances </vt:lpstr>
      <vt:lpstr>E5 – Mode d’évaluation</vt:lpstr>
      <vt:lpstr>E5 - Partie écrite de l’épreuve </vt:lpstr>
      <vt:lpstr>E5 - Partie pratique de l’épreuve :  modalités d’interrogation et d’évaluation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BTS NDRC</dc:creator>
  <cp:lastModifiedBy>HP</cp:lastModifiedBy>
  <cp:revision>191</cp:revision>
  <dcterms:created xsi:type="dcterms:W3CDTF">2018-02-11T08:52:41Z</dcterms:created>
  <dcterms:modified xsi:type="dcterms:W3CDTF">2020-09-14T07:58:45Z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0x010100873AB55E0CC5DA459F57F5A42893F46A005A087D358B12CA4E82A8A8BA9B8A8CF200D3544DBFAD4F664AA25DF68E6D1F0A9E00689F2856DFEDCE40890FDCED81A7DFC900084BAD804C7DD5448AFCF9998BBEB75A</vt:lpwstr>
  </property>
</Properties>
</file>