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5" r:id="rId3"/>
    <p:sldId id="274" r:id="rId4"/>
    <p:sldId id="273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7200900" cy="10693400"/>
  <p:notesSz cx="7200900" cy="10693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8C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2528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314954"/>
            <a:ext cx="612076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988304"/>
            <a:ext cx="504063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06/07/18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06/07/18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06/07/18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CEJM-Fond-Droit-reduit.pdf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0" cy="10693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459482"/>
            <a:ext cx="648081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9860" y="10337294"/>
            <a:ext cx="2421254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61299" y="248690"/>
            <a:ext cx="41489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8.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choisir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une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structure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juridique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pour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5084" y="1088300"/>
            <a:ext cx="41465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individuelle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structures</a:t>
            </a:r>
            <a:r>
              <a:rPr sz="1300" b="1" spc="-3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sociétaires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1788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94760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359860" y="10337294"/>
            <a:ext cx="2421254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2900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12499" y="3704229"/>
            <a:ext cx="718185" cy="501650"/>
          </a:xfrm>
          <a:custGeom>
            <a:avLst/>
            <a:gdLst/>
            <a:ahLst/>
            <a:cxnLst/>
            <a:rect l="l" t="t" r="r" b="b"/>
            <a:pathLst>
              <a:path w="718185" h="501650">
                <a:moveTo>
                  <a:pt x="717816" y="250685"/>
                </a:moveTo>
                <a:lnTo>
                  <a:pt x="448183" y="0"/>
                </a:lnTo>
                <a:lnTo>
                  <a:pt x="448183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448183" y="339572"/>
                </a:lnTo>
                <a:lnTo>
                  <a:pt x="448183" y="501357"/>
                </a:lnTo>
                <a:lnTo>
                  <a:pt x="717816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25153" y="1710003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69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25153" y="3421274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70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25147" y="2070002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25147" y="3781274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25147" y="2244121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25147" y="3955393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25147" y="2244118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4">
                <a:moveTo>
                  <a:pt x="672617" y="5323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25147" y="3955389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4">
                <a:moveTo>
                  <a:pt x="672617" y="532384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82000" y="1587331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251942" y="1595823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682000" y="1943916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392770" y="1952409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682000" y="2300497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409560" y="2308990"/>
            <a:ext cx="3676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682000" y="2654471"/>
            <a:ext cx="1828164" cy="247015"/>
          </a:xfrm>
          <a:custGeom>
            <a:avLst/>
            <a:gdLst/>
            <a:ahLst/>
            <a:cxnLst/>
            <a:rect l="l" t="t" r="r" b="b"/>
            <a:pathLst>
              <a:path w="1828164" h="247014">
                <a:moveTo>
                  <a:pt x="17739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773910" y="246430"/>
                </a:lnTo>
                <a:lnTo>
                  <a:pt x="1805129" y="245587"/>
                </a:lnTo>
                <a:lnTo>
                  <a:pt x="1821160" y="239680"/>
                </a:lnTo>
                <a:lnTo>
                  <a:pt x="1827067" y="223649"/>
                </a:lnTo>
                <a:lnTo>
                  <a:pt x="1827911" y="192430"/>
                </a:lnTo>
                <a:lnTo>
                  <a:pt x="1827911" y="54000"/>
                </a:lnTo>
                <a:lnTo>
                  <a:pt x="1827067" y="22781"/>
                </a:lnTo>
                <a:lnTo>
                  <a:pt x="1821160" y="6750"/>
                </a:lnTo>
                <a:lnTo>
                  <a:pt x="1805129" y="843"/>
                </a:lnTo>
                <a:lnTo>
                  <a:pt x="17739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779034" y="2675663"/>
            <a:ext cx="162813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organisationnelle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682000" y="3298600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251942" y="3307092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682000" y="3655185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392770" y="3663678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682000" y="4011766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124429" y="4020258"/>
            <a:ext cx="93789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organisationnelle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682000" y="4365740"/>
            <a:ext cx="1828164" cy="247015"/>
          </a:xfrm>
          <a:custGeom>
            <a:avLst/>
            <a:gdLst/>
            <a:ahLst/>
            <a:cxnLst/>
            <a:rect l="l" t="t" r="r" b="b"/>
            <a:pathLst>
              <a:path w="1828164" h="247014">
                <a:moveTo>
                  <a:pt x="17739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773910" y="246430"/>
                </a:lnTo>
                <a:lnTo>
                  <a:pt x="1805129" y="245587"/>
                </a:lnTo>
                <a:lnTo>
                  <a:pt x="1821160" y="239680"/>
                </a:lnTo>
                <a:lnTo>
                  <a:pt x="1827067" y="223649"/>
                </a:lnTo>
                <a:lnTo>
                  <a:pt x="1827911" y="192430"/>
                </a:lnTo>
                <a:lnTo>
                  <a:pt x="1827911" y="54000"/>
                </a:lnTo>
                <a:lnTo>
                  <a:pt x="1827067" y="22781"/>
                </a:lnTo>
                <a:lnTo>
                  <a:pt x="1821160" y="6750"/>
                </a:lnTo>
                <a:lnTo>
                  <a:pt x="1805129" y="843"/>
                </a:lnTo>
                <a:lnTo>
                  <a:pt x="17739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318983" y="4386933"/>
            <a:ext cx="5492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31999" y="1931670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82942" y="1977473"/>
            <a:ext cx="159385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31999" y="3642939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82942" y="3688741"/>
            <a:ext cx="159385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330310" y="2120898"/>
            <a:ext cx="1438275" cy="247015"/>
          </a:xfrm>
          <a:custGeom>
            <a:avLst/>
            <a:gdLst/>
            <a:ahLst/>
            <a:cxnLst/>
            <a:rect l="l" t="t" r="r" b="b"/>
            <a:pathLst>
              <a:path w="1438275" h="247014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383690" y="246430"/>
                </a:lnTo>
                <a:lnTo>
                  <a:pt x="1414909" y="245587"/>
                </a:lnTo>
                <a:lnTo>
                  <a:pt x="1430940" y="239680"/>
                </a:lnTo>
                <a:lnTo>
                  <a:pt x="1436847" y="223649"/>
                </a:lnTo>
                <a:lnTo>
                  <a:pt x="1437690" y="1924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415151" y="2154687"/>
            <a:ext cx="12592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EI, EIRL, EURL,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SASU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330310" y="3832168"/>
            <a:ext cx="1438275" cy="247015"/>
          </a:xfrm>
          <a:custGeom>
            <a:avLst/>
            <a:gdLst/>
            <a:ahLst/>
            <a:cxnLst/>
            <a:rect l="l" t="t" r="r" b="b"/>
            <a:pathLst>
              <a:path w="1438275" h="247014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383690" y="246430"/>
                </a:lnTo>
                <a:lnTo>
                  <a:pt x="1414909" y="245587"/>
                </a:lnTo>
                <a:lnTo>
                  <a:pt x="1430940" y="239680"/>
                </a:lnTo>
                <a:lnTo>
                  <a:pt x="1436847" y="223649"/>
                </a:lnTo>
                <a:lnTo>
                  <a:pt x="1437690" y="1924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445314" y="3865956"/>
            <a:ext cx="119888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SA, SARL, SAS,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SNC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32864" y="1541818"/>
            <a:ext cx="1212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A.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</a:t>
            </a:r>
            <a:r>
              <a:rPr sz="95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seul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9299" y="3253089"/>
            <a:ext cx="16059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B.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 à</a:t>
            </a:r>
            <a:r>
              <a:rPr sz="950" b="1" spc="-11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plusieurs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817878" y="3862088"/>
            <a:ext cx="3073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817878" y="2151999"/>
            <a:ext cx="3073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612500" y="3298606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4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12500" y="1587331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4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25084" y="1088300"/>
            <a:ext cx="41465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individuelle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structures</a:t>
            </a:r>
            <a:r>
              <a:rPr sz="1300" b="1" spc="-3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sociétaires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31788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94760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25084" y="5484836"/>
            <a:ext cx="38157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L’évolution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juridique</a:t>
            </a:r>
            <a:r>
              <a:rPr sz="1300" b="1" spc="-4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31788" y="547653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94760" y="5468683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49" name="object 4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50" name="bk object 16"/>
          <p:cNvSpPr/>
          <p:nvPr/>
        </p:nvSpPr>
        <p:spPr>
          <a:xfrm>
            <a:off x="4612499" y="1998409"/>
            <a:ext cx="718185" cy="501650"/>
          </a:xfrm>
          <a:custGeom>
            <a:avLst/>
            <a:gdLst/>
            <a:ahLst/>
            <a:cxnLst/>
            <a:rect l="l" t="t" r="r" b="b"/>
            <a:pathLst>
              <a:path w="718185" h="501650">
                <a:moveTo>
                  <a:pt x="717816" y="250685"/>
                </a:moveTo>
                <a:lnTo>
                  <a:pt x="448183" y="0"/>
                </a:lnTo>
                <a:lnTo>
                  <a:pt x="448183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448183" y="339572"/>
                </a:lnTo>
                <a:lnTo>
                  <a:pt x="448183" y="501357"/>
                </a:lnTo>
                <a:lnTo>
                  <a:pt x="717816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3"/>
          <p:cNvSpPr txBox="1"/>
          <p:nvPr/>
        </p:nvSpPr>
        <p:spPr>
          <a:xfrm>
            <a:off x="1661299" y="248690"/>
            <a:ext cx="41489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8.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choisir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une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structure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juridique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pour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12499" y="3704229"/>
            <a:ext cx="718185" cy="501650"/>
          </a:xfrm>
          <a:custGeom>
            <a:avLst/>
            <a:gdLst/>
            <a:ahLst/>
            <a:cxnLst/>
            <a:rect l="l" t="t" r="r" b="b"/>
            <a:pathLst>
              <a:path w="718185" h="501650">
                <a:moveTo>
                  <a:pt x="717816" y="250685"/>
                </a:moveTo>
                <a:lnTo>
                  <a:pt x="448183" y="0"/>
                </a:lnTo>
                <a:lnTo>
                  <a:pt x="448183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448183" y="339572"/>
                </a:lnTo>
                <a:lnTo>
                  <a:pt x="448183" y="501357"/>
                </a:lnTo>
                <a:lnTo>
                  <a:pt x="717816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25153" y="1710003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69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25153" y="3421274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70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25147" y="2070002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25147" y="3781274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25147" y="2244121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25147" y="3955393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25147" y="2244118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4">
                <a:moveTo>
                  <a:pt x="672617" y="5323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25147" y="3955389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4">
                <a:moveTo>
                  <a:pt x="672617" y="532384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82000" y="1587331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251942" y="1595823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682000" y="1943916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392770" y="1952409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682000" y="2300497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409560" y="2308990"/>
            <a:ext cx="3676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682000" y="2654471"/>
            <a:ext cx="1828164" cy="247015"/>
          </a:xfrm>
          <a:custGeom>
            <a:avLst/>
            <a:gdLst/>
            <a:ahLst/>
            <a:cxnLst/>
            <a:rect l="l" t="t" r="r" b="b"/>
            <a:pathLst>
              <a:path w="1828164" h="247014">
                <a:moveTo>
                  <a:pt x="17739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773910" y="246430"/>
                </a:lnTo>
                <a:lnTo>
                  <a:pt x="1805129" y="245587"/>
                </a:lnTo>
                <a:lnTo>
                  <a:pt x="1821160" y="239680"/>
                </a:lnTo>
                <a:lnTo>
                  <a:pt x="1827067" y="223649"/>
                </a:lnTo>
                <a:lnTo>
                  <a:pt x="1827911" y="192430"/>
                </a:lnTo>
                <a:lnTo>
                  <a:pt x="1827911" y="54000"/>
                </a:lnTo>
                <a:lnTo>
                  <a:pt x="1827067" y="22781"/>
                </a:lnTo>
                <a:lnTo>
                  <a:pt x="1821160" y="6750"/>
                </a:lnTo>
                <a:lnTo>
                  <a:pt x="1805129" y="843"/>
                </a:lnTo>
                <a:lnTo>
                  <a:pt x="17739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779034" y="2675663"/>
            <a:ext cx="162813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organisationnelle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682000" y="3298600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251942" y="3307092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682000" y="3655185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392770" y="3663678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682000" y="4011766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124429" y="4020258"/>
            <a:ext cx="93789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organisationnelle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682000" y="4365740"/>
            <a:ext cx="1828164" cy="247015"/>
          </a:xfrm>
          <a:custGeom>
            <a:avLst/>
            <a:gdLst/>
            <a:ahLst/>
            <a:cxnLst/>
            <a:rect l="l" t="t" r="r" b="b"/>
            <a:pathLst>
              <a:path w="1828164" h="247014">
                <a:moveTo>
                  <a:pt x="17739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773910" y="246430"/>
                </a:lnTo>
                <a:lnTo>
                  <a:pt x="1805129" y="245587"/>
                </a:lnTo>
                <a:lnTo>
                  <a:pt x="1821160" y="239680"/>
                </a:lnTo>
                <a:lnTo>
                  <a:pt x="1827067" y="223649"/>
                </a:lnTo>
                <a:lnTo>
                  <a:pt x="1827911" y="192430"/>
                </a:lnTo>
                <a:lnTo>
                  <a:pt x="1827911" y="54000"/>
                </a:lnTo>
                <a:lnTo>
                  <a:pt x="1827067" y="22781"/>
                </a:lnTo>
                <a:lnTo>
                  <a:pt x="1821160" y="6750"/>
                </a:lnTo>
                <a:lnTo>
                  <a:pt x="1805129" y="843"/>
                </a:lnTo>
                <a:lnTo>
                  <a:pt x="17739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318983" y="4386933"/>
            <a:ext cx="5492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31999" y="1931670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82942" y="1977473"/>
            <a:ext cx="159385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31999" y="3642939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82942" y="3688741"/>
            <a:ext cx="159385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31999" y="6432493"/>
            <a:ext cx="1203960" cy="434975"/>
          </a:xfrm>
          <a:custGeom>
            <a:avLst/>
            <a:gdLst/>
            <a:ahLst/>
            <a:cxnLst/>
            <a:rect l="l" t="t" r="r" b="b"/>
            <a:pathLst>
              <a:path w="1203960" h="434975">
                <a:moveTo>
                  <a:pt x="114995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1149959" y="434390"/>
                </a:lnTo>
                <a:lnTo>
                  <a:pt x="1181178" y="433547"/>
                </a:lnTo>
                <a:lnTo>
                  <a:pt x="1197209" y="427640"/>
                </a:lnTo>
                <a:lnTo>
                  <a:pt x="1203116" y="411609"/>
                </a:lnTo>
                <a:lnTo>
                  <a:pt x="1203960" y="380390"/>
                </a:lnTo>
                <a:lnTo>
                  <a:pt x="1203960" y="54000"/>
                </a:lnTo>
                <a:lnTo>
                  <a:pt x="1203116" y="22781"/>
                </a:lnTo>
                <a:lnTo>
                  <a:pt x="1197209" y="6750"/>
                </a:lnTo>
                <a:lnTo>
                  <a:pt x="1181178" y="843"/>
                </a:lnTo>
                <a:lnTo>
                  <a:pt x="114995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08894" y="6465595"/>
            <a:ext cx="64643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0320" marR="5080" indent="-825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existante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330310" y="2120898"/>
            <a:ext cx="1438275" cy="247015"/>
          </a:xfrm>
          <a:custGeom>
            <a:avLst/>
            <a:gdLst/>
            <a:ahLst/>
            <a:cxnLst/>
            <a:rect l="l" t="t" r="r" b="b"/>
            <a:pathLst>
              <a:path w="1438275" h="247014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383690" y="246430"/>
                </a:lnTo>
                <a:lnTo>
                  <a:pt x="1414909" y="245587"/>
                </a:lnTo>
                <a:lnTo>
                  <a:pt x="1430940" y="239680"/>
                </a:lnTo>
                <a:lnTo>
                  <a:pt x="1436847" y="223649"/>
                </a:lnTo>
                <a:lnTo>
                  <a:pt x="1437690" y="1924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415151" y="2154687"/>
            <a:ext cx="12592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EI, EIRL, EURL,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SASU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330310" y="3832168"/>
            <a:ext cx="1438275" cy="247015"/>
          </a:xfrm>
          <a:custGeom>
            <a:avLst/>
            <a:gdLst/>
            <a:ahLst/>
            <a:cxnLst/>
            <a:rect l="l" t="t" r="r" b="b"/>
            <a:pathLst>
              <a:path w="1438275" h="247014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383690" y="246430"/>
                </a:lnTo>
                <a:lnTo>
                  <a:pt x="1414909" y="245587"/>
                </a:lnTo>
                <a:lnTo>
                  <a:pt x="1430940" y="239680"/>
                </a:lnTo>
                <a:lnTo>
                  <a:pt x="1436847" y="223649"/>
                </a:lnTo>
                <a:lnTo>
                  <a:pt x="1437690" y="1924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445314" y="3865956"/>
            <a:ext cx="119888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SA, SARL, SAS,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SNC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32864" y="1541818"/>
            <a:ext cx="1212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A.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</a:t>
            </a:r>
            <a:r>
              <a:rPr sz="95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seul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19299" y="3253089"/>
            <a:ext cx="16059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B.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 à</a:t>
            </a:r>
            <a:r>
              <a:rPr sz="950" b="1" spc="-11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plusieurs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17878" y="3862088"/>
            <a:ext cx="3073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endParaRPr sz="9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817878" y="2151999"/>
            <a:ext cx="3073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612500" y="3298606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4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12500" y="1587331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4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725084" y="1088300"/>
            <a:ext cx="41465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individuelle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structures</a:t>
            </a:r>
            <a:r>
              <a:rPr sz="1300" b="1" spc="-3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sociétaires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31788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94760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25084" y="5484836"/>
            <a:ext cx="38157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L’évolution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juridique</a:t>
            </a:r>
            <a:r>
              <a:rPr sz="1300" b="1" spc="-4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31788" y="547653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494760" y="5468683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52" name="bk object 16"/>
          <p:cNvSpPr/>
          <p:nvPr/>
        </p:nvSpPr>
        <p:spPr>
          <a:xfrm>
            <a:off x="4612499" y="1998409"/>
            <a:ext cx="718185" cy="501650"/>
          </a:xfrm>
          <a:custGeom>
            <a:avLst/>
            <a:gdLst/>
            <a:ahLst/>
            <a:cxnLst/>
            <a:rect l="l" t="t" r="r" b="b"/>
            <a:pathLst>
              <a:path w="718185" h="501650">
                <a:moveTo>
                  <a:pt x="717816" y="250685"/>
                </a:moveTo>
                <a:lnTo>
                  <a:pt x="448183" y="0"/>
                </a:lnTo>
                <a:lnTo>
                  <a:pt x="448183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448183" y="339572"/>
                </a:lnTo>
                <a:lnTo>
                  <a:pt x="448183" y="501357"/>
                </a:lnTo>
                <a:lnTo>
                  <a:pt x="717816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3"/>
          <p:cNvSpPr txBox="1"/>
          <p:nvPr/>
        </p:nvSpPr>
        <p:spPr>
          <a:xfrm>
            <a:off x="1661299" y="248690"/>
            <a:ext cx="41489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8.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choisir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une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structure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juridique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pour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12499" y="3704229"/>
            <a:ext cx="718185" cy="501650"/>
          </a:xfrm>
          <a:custGeom>
            <a:avLst/>
            <a:gdLst/>
            <a:ahLst/>
            <a:cxnLst/>
            <a:rect l="l" t="t" r="r" b="b"/>
            <a:pathLst>
              <a:path w="718185" h="501650">
                <a:moveTo>
                  <a:pt x="717816" y="250685"/>
                </a:moveTo>
                <a:lnTo>
                  <a:pt x="448183" y="0"/>
                </a:lnTo>
                <a:lnTo>
                  <a:pt x="448183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448183" y="339572"/>
                </a:lnTo>
                <a:lnTo>
                  <a:pt x="448183" y="501357"/>
                </a:lnTo>
                <a:lnTo>
                  <a:pt x="717816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81956" y="6653179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44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25153" y="1710003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69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25153" y="3421274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70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83450" y="6115578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70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25147" y="2070002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25147" y="3781274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83444" y="6475577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25147" y="2244121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25147" y="3955393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83444" y="6649697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25147" y="2244118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4">
                <a:moveTo>
                  <a:pt x="672617" y="5323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25147" y="3955389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4">
                <a:moveTo>
                  <a:pt x="672617" y="532384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83444" y="6649693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5">
                <a:moveTo>
                  <a:pt x="672617" y="532384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82000" y="1587331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251942" y="1595823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682000" y="1943916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392770" y="1952409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682000" y="2300497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409560" y="2308990"/>
            <a:ext cx="3676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682000" y="2654471"/>
            <a:ext cx="1828164" cy="247015"/>
          </a:xfrm>
          <a:custGeom>
            <a:avLst/>
            <a:gdLst/>
            <a:ahLst/>
            <a:cxnLst/>
            <a:rect l="l" t="t" r="r" b="b"/>
            <a:pathLst>
              <a:path w="1828164" h="247014">
                <a:moveTo>
                  <a:pt x="17739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773910" y="246430"/>
                </a:lnTo>
                <a:lnTo>
                  <a:pt x="1805129" y="245587"/>
                </a:lnTo>
                <a:lnTo>
                  <a:pt x="1821160" y="239680"/>
                </a:lnTo>
                <a:lnTo>
                  <a:pt x="1827067" y="223649"/>
                </a:lnTo>
                <a:lnTo>
                  <a:pt x="1827911" y="192430"/>
                </a:lnTo>
                <a:lnTo>
                  <a:pt x="1827911" y="54000"/>
                </a:lnTo>
                <a:lnTo>
                  <a:pt x="1827067" y="22781"/>
                </a:lnTo>
                <a:lnTo>
                  <a:pt x="1821160" y="6750"/>
                </a:lnTo>
                <a:lnTo>
                  <a:pt x="1805129" y="843"/>
                </a:lnTo>
                <a:lnTo>
                  <a:pt x="17739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779034" y="2675663"/>
            <a:ext cx="162813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organisationnelle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682000" y="3298600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251942" y="3307092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682000" y="3655185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392770" y="3663678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682000" y="4011766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124429" y="4020258"/>
            <a:ext cx="93789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organisationnelle</a:t>
            </a:r>
            <a:endParaRPr sz="9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682000" y="4365740"/>
            <a:ext cx="1828164" cy="247015"/>
          </a:xfrm>
          <a:custGeom>
            <a:avLst/>
            <a:gdLst/>
            <a:ahLst/>
            <a:cxnLst/>
            <a:rect l="l" t="t" r="r" b="b"/>
            <a:pathLst>
              <a:path w="1828164" h="247014">
                <a:moveTo>
                  <a:pt x="17739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773910" y="246430"/>
                </a:lnTo>
                <a:lnTo>
                  <a:pt x="1805129" y="245587"/>
                </a:lnTo>
                <a:lnTo>
                  <a:pt x="1821160" y="239680"/>
                </a:lnTo>
                <a:lnTo>
                  <a:pt x="1827067" y="223649"/>
                </a:lnTo>
                <a:lnTo>
                  <a:pt x="1827911" y="192430"/>
                </a:lnTo>
                <a:lnTo>
                  <a:pt x="1827911" y="54000"/>
                </a:lnTo>
                <a:lnTo>
                  <a:pt x="1827067" y="22781"/>
                </a:lnTo>
                <a:lnTo>
                  <a:pt x="1821160" y="6750"/>
                </a:lnTo>
                <a:lnTo>
                  <a:pt x="1805129" y="843"/>
                </a:lnTo>
                <a:lnTo>
                  <a:pt x="17739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318983" y="4386933"/>
            <a:ext cx="5492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127957" y="5992903"/>
            <a:ext cx="935990" cy="241300"/>
          </a:xfrm>
          <a:custGeom>
            <a:avLst/>
            <a:gdLst/>
            <a:ahLst/>
            <a:cxnLst/>
            <a:rect l="l" t="t" r="r" b="b"/>
            <a:pathLst>
              <a:path w="935989" h="241300">
                <a:moveTo>
                  <a:pt x="8815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81532" y="241198"/>
                </a:lnTo>
                <a:lnTo>
                  <a:pt x="912751" y="240354"/>
                </a:lnTo>
                <a:lnTo>
                  <a:pt x="928782" y="234448"/>
                </a:lnTo>
                <a:lnTo>
                  <a:pt x="934689" y="218416"/>
                </a:lnTo>
                <a:lnTo>
                  <a:pt x="935532" y="187198"/>
                </a:lnTo>
                <a:lnTo>
                  <a:pt x="935532" y="54000"/>
                </a:lnTo>
                <a:lnTo>
                  <a:pt x="934689" y="22781"/>
                </a:lnTo>
                <a:lnTo>
                  <a:pt x="928782" y="6750"/>
                </a:lnTo>
                <a:lnTo>
                  <a:pt x="912751" y="843"/>
                </a:lnTo>
                <a:lnTo>
                  <a:pt x="8815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27957" y="6349489"/>
            <a:ext cx="935990" cy="241300"/>
          </a:xfrm>
          <a:custGeom>
            <a:avLst/>
            <a:gdLst/>
            <a:ahLst/>
            <a:cxnLst/>
            <a:rect l="l" t="t" r="r" b="b"/>
            <a:pathLst>
              <a:path w="935989" h="241300">
                <a:moveTo>
                  <a:pt x="8815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81532" y="241198"/>
                </a:lnTo>
                <a:lnTo>
                  <a:pt x="912751" y="240354"/>
                </a:lnTo>
                <a:lnTo>
                  <a:pt x="928782" y="234448"/>
                </a:lnTo>
                <a:lnTo>
                  <a:pt x="934689" y="218416"/>
                </a:lnTo>
                <a:lnTo>
                  <a:pt x="935532" y="187198"/>
                </a:lnTo>
                <a:lnTo>
                  <a:pt x="935532" y="54000"/>
                </a:lnTo>
                <a:lnTo>
                  <a:pt x="934689" y="22781"/>
                </a:lnTo>
                <a:lnTo>
                  <a:pt x="928782" y="6750"/>
                </a:lnTo>
                <a:lnTo>
                  <a:pt x="912751" y="843"/>
                </a:lnTo>
                <a:lnTo>
                  <a:pt x="8815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253402" y="6001396"/>
            <a:ext cx="682625" cy="527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127957" y="6706076"/>
            <a:ext cx="935990" cy="241300"/>
          </a:xfrm>
          <a:custGeom>
            <a:avLst/>
            <a:gdLst/>
            <a:ahLst/>
            <a:cxnLst/>
            <a:rect l="l" t="t" r="r" b="b"/>
            <a:pathLst>
              <a:path w="935989" h="241300">
                <a:moveTo>
                  <a:pt x="8815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7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81532" y="241198"/>
                </a:lnTo>
                <a:lnTo>
                  <a:pt x="912751" y="240354"/>
                </a:lnTo>
                <a:lnTo>
                  <a:pt x="928782" y="234448"/>
                </a:lnTo>
                <a:lnTo>
                  <a:pt x="934689" y="218416"/>
                </a:lnTo>
                <a:lnTo>
                  <a:pt x="935532" y="187197"/>
                </a:lnTo>
                <a:lnTo>
                  <a:pt x="935532" y="54000"/>
                </a:lnTo>
                <a:lnTo>
                  <a:pt x="934689" y="22781"/>
                </a:lnTo>
                <a:lnTo>
                  <a:pt x="928782" y="6750"/>
                </a:lnTo>
                <a:lnTo>
                  <a:pt x="912751" y="843"/>
                </a:lnTo>
                <a:lnTo>
                  <a:pt x="8815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394228" y="6714568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127957" y="7060044"/>
            <a:ext cx="936625" cy="247015"/>
          </a:xfrm>
          <a:custGeom>
            <a:avLst/>
            <a:gdLst/>
            <a:ahLst/>
            <a:cxnLst/>
            <a:rect l="l" t="t" r="r" b="b"/>
            <a:pathLst>
              <a:path w="936625" h="24701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882002" y="246430"/>
                </a:lnTo>
                <a:lnTo>
                  <a:pt x="913221" y="245587"/>
                </a:lnTo>
                <a:lnTo>
                  <a:pt x="929252" y="239680"/>
                </a:lnTo>
                <a:lnTo>
                  <a:pt x="935158" y="223649"/>
                </a:lnTo>
                <a:lnTo>
                  <a:pt x="936002" y="192430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3320443" y="7068537"/>
            <a:ext cx="5492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31999" y="1931670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82942" y="1977473"/>
            <a:ext cx="159385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31999" y="3642939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82942" y="3688741"/>
            <a:ext cx="159385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31999" y="6432493"/>
            <a:ext cx="1203960" cy="434975"/>
          </a:xfrm>
          <a:custGeom>
            <a:avLst/>
            <a:gdLst/>
            <a:ahLst/>
            <a:cxnLst/>
            <a:rect l="l" t="t" r="r" b="b"/>
            <a:pathLst>
              <a:path w="1203960" h="434975">
                <a:moveTo>
                  <a:pt x="114995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1149959" y="434390"/>
                </a:lnTo>
                <a:lnTo>
                  <a:pt x="1181178" y="433547"/>
                </a:lnTo>
                <a:lnTo>
                  <a:pt x="1197209" y="427640"/>
                </a:lnTo>
                <a:lnTo>
                  <a:pt x="1203116" y="411609"/>
                </a:lnTo>
                <a:lnTo>
                  <a:pt x="1203960" y="380390"/>
                </a:lnTo>
                <a:lnTo>
                  <a:pt x="1203960" y="54000"/>
                </a:lnTo>
                <a:lnTo>
                  <a:pt x="1203116" y="22781"/>
                </a:lnTo>
                <a:lnTo>
                  <a:pt x="1197209" y="6750"/>
                </a:lnTo>
                <a:lnTo>
                  <a:pt x="1181178" y="843"/>
                </a:lnTo>
                <a:lnTo>
                  <a:pt x="114995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708894" y="6465595"/>
            <a:ext cx="64643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0320" marR="5080" indent="-825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existante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330310" y="2120898"/>
            <a:ext cx="1438275" cy="247015"/>
          </a:xfrm>
          <a:custGeom>
            <a:avLst/>
            <a:gdLst/>
            <a:ahLst/>
            <a:cxnLst/>
            <a:rect l="l" t="t" r="r" b="b"/>
            <a:pathLst>
              <a:path w="1438275" h="247014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383690" y="246430"/>
                </a:lnTo>
                <a:lnTo>
                  <a:pt x="1414909" y="245587"/>
                </a:lnTo>
                <a:lnTo>
                  <a:pt x="1430940" y="239680"/>
                </a:lnTo>
                <a:lnTo>
                  <a:pt x="1436847" y="223649"/>
                </a:lnTo>
                <a:lnTo>
                  <a:pt x="1437690" y="1924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5415151" y="2154687"/>
            <a:ext cx="12592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EI, EIRL, EURL,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SASU</a:t>
            </a:r>
            <a:endParaRPr sz="9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330310" y="3832168"/>
            <a:ext cx="1438275" cy="247015"/>
          </a:xfrm>
          <a:custGeom>
            <a:avLst/>
            <a:gdLst/>
            <a:ahLst/>
            <a:cxnLst/>
            <a:rect l="l" t="t" r="r" b="b"/>
            <a:pathLst>
              <a:path w="1438275" h="247014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383690" y="246430"/>
                </a:lnTo>
                <a:lnTo>
                  <a:pt x="1414909" y="245587"/>
                </a:lnTo>
                <a:lnTo>
                  <a:pt x="1430940" y="239680"/>
                </a:lnTo>
                <a:lnTo>
                  <a:pt x="1436847" y="223649"/>
                </a:lnTo>
                <a:lnTo>
                  <a:pt x="1437690" y="1924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5445314" y="3865956"/>
            <a:ext cx="119888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SA, SARL, SAS,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SNC</a:t>
            </a:r>
            <a:endParaRPr sz="9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32864" y="1541818"/>
            <a:ext cx="1212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A.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</a:t>
            </a:r>
            <a:r>
              <a:rPr sz="95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seul</a:t>
            </a:r>
            <a:endParaRPr sz="9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19299" y="3253089"/>
            <a:ext cx="16059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B.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 à</a:t>
            </a:r>
            <a:r>
              <a:rPr sz="950" b="1" spc="-11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plusieurs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817878" y="3862088"/>
            <a:ext cx="3073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endParaRPr sz="9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817878" y="2151999"/>
            <a:ext cx="3073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742399" y="6432499"/>
            <a:ext cx="842010" cy="434975"/>
          </a:xfrm>
          <a:custGeom>
            <a:avLst/>
            <a:gdLst/>
            <a:ahLst/>
            <a:cxnLst/>
            <a:rect l="l" t="t" r="r" b="b"/>
            <a:pathLst>
              <a:path w="842010" h="434975">
                <a:moveTo>
                  <a:pt x="78752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787527" y="434390"/>
                </a:lnTo>
                <a:lnTo>
                  <a:pt x="818745" y="433547"/>
                </a:lnTo>
                <a:lnTo>
                  <a:pt x="834777" y="427640"/>
                </a:lnTo>
                <a:lnTo>
                  <a:pt x="840683" y="411609"/>
                </a:lnTo>
                <a:lnTo>
                  <a:pt x="841527" y="380390"/>
                </a:lnTo>
                <a:lnTo>
                  <a:pt x="841527" y="54000"/>
                </a:lnTo>
                <a:lnTo>
                  <a:pt x="840683" y="22781"/>
                </a:lnTo>
                <a:lnTo>
                  <a:pt x="834777" y="6750"/>
                </a:lnTo>
                <a:lnTo>
                  <a:pt x="818745" y="843"/>
                </a:lnTo>
                <a:lnTo>
                  <a:pt x="7875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1874936" y="6490408"/>
            <a:ext cx="57531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50165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nouvelle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motivation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742399" y="6432499"/>
            <a:ext cx="842010" cy="434975"/>
          </a:xfrm>
          <a:custGeom>
            <a:avLst/>
            <a:gdLst/>
            <a:ahLst/>
            <a:cxnLst/>
            <a:rect l="l" t="t" r="r" b="b"/>
            <a:pathLst>
              <a:path w="842010" h="43497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787527" y="434390"/>
                </a:lnTo>
                <a:lnTo>
                  <a:pt x="818745" y="433547"/>
                </a:lnTo>
                <a:lnTo>
                  <a:pt x="834777" y="427640"/>
                </a:lnTo>
                <a:lnTo>
                  <a:pt x="840683" y="411609"/>
                </a:lnTo>
                <a:lnTo>
                  <a:pt x="841527" y="380390"/>
                </a:lnTo>
                <a:lnTo>
                  <a:pt x="841527" y="54000"/>
                </a:lnTo>
                <a:lnTo>
                  <a:pt x="840683" y="22781"/>
                </a:lnTo>
                <a:lnTo>
                  <a:pt x="834777" y="6750"/>
                </a:lnTo>
                <a:lnTo>
                  <a:pt x="818745" y="843"/>
                </a:lnTo>
                <a:lnTo>
                  <a:pt x="78752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612500" y="3298606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4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612500" y="1587331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4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725084" y="1088300"/>
            <a:ext cx="41465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individuelle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structures</a:t>
            </a:r>
            <a:r>
              <a:rPr sz="1300" b="1" spc="-3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sociétaires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31788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94760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25084" y="5484836"/>
            <a:ext cx="38157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L’évolution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juridique</a:t>
            </a:r>
            <a:r>
              <a:rPr sz="1300" b="1" spc="-4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31788" y="547653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494760" y="5468683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66" name="object 6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67" name="bk object 16"/>
          <p:cNvSpPr/>
          <p:nvPr/>
        </p:nvSpPr>
        <p:spPr>
          <a:xfrm>
            <a:off x="4612499" y="1998409"/>
            <a:ext cx="718185" cy="501650"/>
          </a:xfrm>
          <a:custGeom>
            <a:avLst/>
            <a:gdLst/>
            <a:ahLst/>
            <a:cxnLst/>
            <a:rect l="l" t="t" r="r" b="b"/>
            <a:pathLst>
              <a:path w="718185" h="501650">
                <a:moveTo>
                  <a:pt x="717816" y="250685"/>
                </a:moveTo>
                <a:lnTo>
                  <a:pt x="448183" y="0"/>
                </a:lnTo>
                <a:lnTo>
                  <a:pt x="448183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448183" y="339572"/>
                </a:lnTo>
                <a:lnTo>
                  <a:pt x="448183" y="501357"/>
                </a:lnTo>
                <a:lnTo>
                  <a:pt x="717816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3"/>
          <p:cNvSpPr txBox="1"/>
          <p:nvPr/>
        </p:nvSpPr>
        <p:spPr>
          <a:xfrm>
            <a:off x="1661299" y="248690"/>
            <a:ext cx="41489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8.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choisir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une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structure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juridique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pour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12499" y="3704229"/>
            <a:ext cx="718185" cy="501650"/>
          </a:xfrm>
          <a:custGeom>
            <a:avLst/>
            <a:gdLst/>
            <a:ahLst/>
            <a:cxnLst/>
            <a:rect l="l" t="t" r="r" b="b"/>
            <a:pathLst>
              <a:path w="718185" h="501650">
                <a:moveTo>
                  <a:pt x="717816" y="250685"/>
                </a:moveTo>
                <a:lnTo>
                  <a:pt x="448183" y="0"/>
                </a:lnTo>
                <a:lnTo>
                  <a:pt x="448183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448183" y="339572"/>
                </a:lnTo>
                <a:lnTo>
                  <a:pt x="448183" y="501357"/>
                </a:lnTo>
                <a:lnTo>
                  <a:pt x="717816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51653" y="6398920"/>
            <a:ext cx="1179195" cy="501650"/>
          </a:xfrm>
          <a:custGeom>
            <a:avLst/>
            <a:gdLst/>
            <a:ahLst/>
            <a:cxnLst/>
            <a:rect l="l" t="t" r="r" b="b"/>
            <a:pathLst>
              <a:path w="1179195" h="501650">
                <a:moveTo>
                  <a:pt x="1178661" y="250685"/>
                </a:moveTo>
                <a:lnTo>
                  <a:pt x="909027" y="0"/>
                </a:lnTo>
                <a:lnTo>
                  <a:pt x="909027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909027" y="339572"/>
                </a:lnTo>
                <a:lnTo>
                  <a:pt x="909027" y="501357"/>
                </a:lnTo>
                <a:lnTo>
                  <a:pt x="1178661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81956" y="6653179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44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25153" y="1710003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69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25153" y="3421274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70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83450" y="6115578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70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25147" y="2070002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25147" y="3781274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83444" y="6475577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25147" y="2244121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25147" y="3955393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83444" y="6649697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25147" y="2244118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4">
                <a:moveTo>
                  <a:pt x="672617" y="5323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25147" y="3955389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4">
                <a:moveTo>
                  <a:pt x="672617" y="532384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83444" y="6649693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5">
                <a:moveTo>
                  <a:pt x="672617" y="532384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82000" y="1587331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251942" y="1595823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682000" y="1943916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392770" y="1952409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682000" y="2300497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409560" y="2308990"/>
            <a:ext cx="3676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682000" y="2654471"/>
            <a:ext cx="1828164" cy="247015"/>
          </a:xfrm>
          <a:custGeom>
            <a:avLst/>
            <a:gdLst/>
            <a:ahLst/>
            <a:cxnLst/>
            <a:rect l="l" t="t" r="r" b="b"/>
            <a:pathLst>
              <a:path w="1828164" h="247014">
                <a:moveTo>
                  <a:pt x="17739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773910" y="246430"/>
                </a:lnTo>
                <a:lnTo>
                  <a:pt x="1805129" y="245587"/>
                </a:lnTo>
                <a:lnTo>
                  <a:pt x="1821160" y="239680"/>
                </a:lnTo>
                <a:lnTo>
                  <a:pt x="1827067" y="223649"/>
                </a:lnTo>
                <a:lnTo>
                  <a:pt x="1827911" y="192430"/>
                </a:lnTo>
                <a:lnTo>
                  <a:pt x="1827911" y="54000"/>
                </a:lnTo>
                <a:lnTo>
                  <a:pt x="1827067" y="22781"/>
                </a:lnTo>
                <a:lnTo>
                  <a:pt x="1821160" y="6750"/>
                </a:lnTo>
                <a:lnTo>
                  <a:pt x="1805129" y="843"/>
                </a:lnTo>
                <a:lnTo>
                  <a:pt x="17739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779034" y="2675663"/>
            <a:ext cx="162813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organisationnelle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682000" y="3298600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251942" y="3307092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682000" y="3655185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392770" y="3663678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682000" y="4011766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124429" y="4020258"/>
            <a:ext cx="93789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organisationnelle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682000" y="4365740"/>
            <a:ext cx="1828164" cy="247015"/>
          </a:xfrm>
          <a:custGeom>
            <a:avLst/>
            <a:gdLst/>
            <a:ahLst/>
            <a:cxnLst/>
            <a:rect l="l" t="t" r="r" b="b"/>
            <a:pathLst>
              <a:path w="1828164" h="247014">
                <a:moveTo>
                  <a:pt x="17739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773910" y="246430"/>
                </a:lnTo>
                <a:lnTo>
                  <a:pt x="1805129" y="245587"/>
                </a:lnTo>
                <a:lnTo>
                  <a:pt x="1821160" y="239680"/>
                </a:lnTo>
                <a:lnTo>
                  <a:pt x="1827067" y="223649"/>
                </a:lnTo>
                <a:lnTo>
                  <a:pt x="1827911" y="192430"/>
                </a:lnTo>
                <a:lnTo>
                  <a:pt x="1827911" y="54000"/>
                </a:lnTo>
                <a:lnTo>
                  <a:pt x="1827067" y="22781"/>
                </a:lnTo>
                <a:lnTo>
                  <a:pt x="1821160" y="6750"/>
                </a:lnTo>
                <a:lnTo>
                  <a:pt x="1805129" y="843"/>
                </a:lnTo>
                <a:lnTo>
                  <a:pt x="17739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318983" y="4386933"/>
            <a:ext cx="5492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127957" y="5992903"/>
            <a:ext cx="935990" cy="241300"/>
          </a:xfrm>
          <a:custGeom>
            <a:avLst/>
            <a:gdLst/>
            <a:ahLst/>
            <a:cxnLst/>
            <a:rect l="l" t="t" r="r" b="b"/>
            <a:pathLst>
              <a:path w="935989" h="241300">
                <a:moveTo>
                  <a:pt x="8815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81532" y="241198"/>
                </a:lnTo>
                <a:lnTo>
                  <a:pt x="912751" y="240354"/>
                </a:lnTo>
                <a:lnTo>
                  <a:pt x="928782" y="234448"/>
                </a:lnTo>
                <a:lnTo>
                  <a:pt x="934689" y="218416"/>
                </a:lnTo>
                <a:lnTo>
                  <a:pt x="935532" y="187198"/>
                </a:lnTo>
                <a:lnTo>
                  <a:pt x="935532" y="54000"/>
                </a:lnTo>
                <a:lnTo>
                  <a:pt x="934689" y="22781"/>
                </a:lnTo>
                <a:lnTo>
                  <a:pt x="928782" y="6750"/>
                </a:lnTo>
                <a:lnTo>
                  <a:pt x="912751" y="843"/>
                </a:lnTo>
                <a:lnTo>
                  <a:pt x="8815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27957" y="6349489"/>
            <a:ext cx="935990" cy="241300"/>
          </a:xfrm>
          <a:custGeom>
            <a:avLst/>
            <a:gdLst/>
            <a:ahLst/>
            <a:cxnLst/>
            <a:rect l="l" t="t" r="r" b="b"/>
            <a:pathLst>
              <a:path w="935989" h="241300">
                <a:moveTo>
                  <a:pt x="8815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81532" y="241198"/>
                </a:lnTo>
                <a:lnTo>
                  <a:pt x="912751" y="240354"/>
                </a:lnTo>
                <a:lnTo>
                  <a:pt x="928782" y="234448"/>
                </a:lnTo>
                <a:lnTo>
                  <a:pt x="934689" y="218416"/>
                </a:lnTo>
                <a:lnTo>
                  <a:pt x="935532" y="187198"/>
                </a:lnTo>
                <a:lnTo>
                  <a:pt x="935532" y="54000"/>
                </a:lnTo>
                <a:lnTo>
                  <a:pt x="934689" y="22781"/>
                </a:lnTo>
                <a:lnTo>
                  <a:pt x="928782" y="6750"/>
                </a:lnTo>
                <a:lnTo>
                  <a:pt x="912751" y="843"/>
                </a:lnTo>
                <a:lnTo>
                  <a:pt x="8815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253402" y="6001396"/>
            <a:ext cx="682625" cy="527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127957" y="6706076"/>
            <a:ext cx="935990" cy="241300"/>
          </a:xfrm>
          <a:custGeom>
            <a:avLst/>
            <a:gdLst/>
            <a:ahLst/>
            <a:cxnLst/>
            <a:rect l="l" t="t" r="r" b="b"/>
            <a:pathLst>
              <a:path w="935989" h="241300">
                <a:moveTo>
                  <a:pt x="8815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7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81532" y="241198"/>
                </a:lnTo>
                <a:lnTo>
                  <a:pt x="912751" y="240354"/>
                </a:lnTo>
                <a:lnTo>
                  <a:pt x="928782" y="234448"/>
                </a:lnTo>
                <a:lnTo>
                  <a:pt x="934689" y="218416"/>
                </a:lnTo>
                <a:lnTo>
                  <a:pt x="935532" y="187197"/>
                </a:lnTo>
                <a:lnTo>
                  <a:pt x="935532" y="54000"/>
                </a:lnTo>
                <a:lnTo>
                  <a:pt x="934689" y="22781"/>
                </a:lnTo>
                <a:lnTo>
                  <a:pt x="928782" y="6750"/>
                </a:lnTo>
                <a:lnTo>
                  <a:pt x="912751" y="843"/>
                </a:lnTo>
                <a:lnTo>
                  <a:pt x="8815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394228" y="6714568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127957" y="7060044"/>
            <a:ext cx="936625" cy="247015"/>
          </a:xfrm>
          <a:custGeom>
            <a:avLst/>
            <a:gdLst/>
            <a:ahLst/>
            <a:cxnLst/>
            <a:rect l="l" t="t" r="r" b="b"/>
            <a:pathLst>
              <a:path w="936625" h="24701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882002" y="246430"/>
                </a:lnTo>
                <a:lnTo>
                  <a:pt x="913221" y="245587"/>
                </a:lnTo>
                <a:lnTo>
                  <a:pt x="929252" y="239680"/>
                </a:lnTo>
                <a:lnTo>
                  <a:pt x="935158" y="223649"/>
                </a:lnTo>
                <a:lnTo>
                  <a:pt x="936002" y="192430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320443" y="7068537"/>
            <a:ext cx="5492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31999" y="1931670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82942" y="1977473"/>
            <a:ext cx="159385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31999" y="3642939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82942" y="3688741"/>
            <a:ext cx="159385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31999" y="6432493"/>
            <a:ext cx="1203960" cy="434975"/>
          </a:xfrm>
          <a:custGeom>
            <a:avLst/>
            <a:gdLst/>
            <a:ahLst/>
            <a:cxnLst/>
            <a:rect l="l" t="t" r="r" b="b"/>
            <a:pathLst>
              <a:path w="1203960" h="434975">
                <a:moveTo>
                  <a:pt x="114995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1149959" y="434390"/>
                </a:lnTo>
                <a:lnTo>
                  <a:pt x="1181178" y="433547"/>
                </a:lnTo>
                <a:lnTo>
                  <a:pt x="1197209" y="427640"/>
                </a:lnTo>
                <a:lnTo>
                  <a:pt x="1203116" y="411609"/>
                </a:lnTo>
                <a:lnTo>
                  <a:pt x="1203960" y="380390"/>
                </a:lnTo>
                <a:lnTo>
                  <a:pt x="1203960" y="54000"/>
                </a:lnTo>
                <a:lnTo>
                  <a:pt x="1203116" y="22781"/>
                </a:lnTo>
                <a:lnTo>
                  <a:pt x="1197209" y="6750"/>
                </a:lnTo>
                <a:lnTo>
                  <a:pt x="1181178" y="843"/>
                </a:lnTo>
                <a:lnTo>
                  <a:pt x="114995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708894" y="6465595"/>
            <a:ext cx="64643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0320" marR="5080" indent="-825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existante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330310" y="2120898"/>
            <a:ext cx="1438275" cy="247015"/>
          </a:xfrm>
          <a:custGeom>
            <a:avLst/>
            <a:gdLst/>
            <a:ahLst/>
            <a:cxnLst/>
            <a:rect l="l" t="t" r="r" b="b"/>
            <a:pathLst>
              <a:path w="1438275" h="247014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383690" y="246430"/>
                </a:lnTo>
                <a:lnTo>
                  <a:pt x="1414909" y="245587"/>
                </a:lnTo>
                <a:lnTo>
                  <a:pt x="1430940" y="239680"/>
                </a:lnTo>
                <a:lnTo>
                  <a:pt x="1436847" y="223649"/>
                </a:lnTo>
                <a:lnTo>
                  <a:pt x="1437690" y="1924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415151" y="2154687"/>
            <a:ext cx="12592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EI, EIRL, EURL,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SASU</a:t>
            </a:r>
            <a:endParaRPr sz="9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330310" y="3832168"/>
            <a:ext cx="1438275" cy="247015"/>
          </a:xfrm>
          <a:custGeom>
            <a:avLst/>
            <a:gdLst/>
            <a:ahLst/>
            <a:cxnLst/>
            <a:rect l="l" t="t" r="r" b="b"/>
            <a:pathLst>
              <a:path w="1438275" h="247014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383690" y="246430"/>
                </a:lnTo>
                <a:lnTo>
                  <a:pt x="1414909" y="245587"/>
                </a:lnTo>
                <a:lnTo>
                  <a:pt x="1430940" y="239680"/>
                </a:lnTo>
                <a:lnTo>
                  <a:pt x="1436847" y="223649"/>
                </a:lnTo>
                <a:lnTo>
                  <a:pt x="1437690" y="1924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5445314" y="3865956"/>
            <a:ext cx="119888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SA, SARL, SAS,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SNC</a:t>
            </a:r>
            <a:endParaRPr sz="95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330310" y="6456621"/>
            <a:ext cx="1438275" cy="386715"/>
          </a:xfrm>
          <a:custGeom>
            <a:avLst/>
            <a:gdLst/>
            <a:ahLst/>
            <a:cxnLst/>
            <a:rect l="l" t="t" r="r" b="b"/>
            <a:pathLst>
              <a:path w="1438275" h="386715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383690" y="386130"/>
                </a:lnTo>
                <a:lnTo>
                  <a:pt x="1414909" y="385287"/>
                </a:lnTo>
                <a:lnTo>
                  <a:pt x="1430940" y="379380"/>
                </a:lnTo>
                <a:lnTo>
                  <a:pt x="1436847" y="363349"/>
                </a:lnTo>
                <a:lnTo>
                  <a:pt x="1437690" y="3321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5445314" y="6490410"/>
            <a:ext cx="119888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431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EURL, EIRL, SASU,  SAS, SA, SARL,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SNC</a:t>
            </a:r>
            <a:endParaRPr sz="9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32864" y="1541818"/>
            <a:ext cx="1212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A.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</a:t>
            </a:r>
            <a:r>
              <a:rPr sz="95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seul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19299" y="3253089"/>
            <a:ext cx="16059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B.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 à</a:t>
            </a:r>
            <a:r>
              <a:rPr sz="950" b="1" spc="-11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plusieurs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817878" y="3862088"/>
            <a:ext cx="3073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endParaRPr sz="9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817878" y="2151999"/>
            <a:ext cx="3073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endParaRPr sz="9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341950" y="6556392"/>
            <a:ext cx="7696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évolution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vers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742399" y="6432499"/>
            <a:ext cx="842010" cy="434975"/>
          </a:xfrm>
          <a:custGeom>
            <a:avLst/>
            <a:gdLst/>
            <a:ahLst/>
            <a:cxnLst/>
            <a:rect l="l" t="t" r="r" b="b"/>
            <a:pathLst>
              <a:path w="842010" h="434975">
                <a:moveTo>
                  <a:pt x="78752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787527" y="434390"/>
                </a:lnTo>
                <a:lnTo>
                  <a:pt x="818745" y="433547"/>
                </a:lnTo>
                <a:lnTo>
                  <a:pt x="834777" y="427640"/>
                </a:lnTo>
                <a:lnTo>
                  <a:pt x="840683" y="411609"/>
                </a:lnTo>
                <a:lnTo>
                  <a:pt x="841527" y="380390"/>
                </a:lnTo>
                <a:lnTo>
                  <a:pt x="841527" y="54000"/>
                </a:lnTo>
                <a:lnTo>
                  <a:pt x="840683" y="22781"/>
                </a:lnTo>
                <a:lnTo>
                  <a:pt x="834777" y="6750"/>
                </a:lnTo>
                <a:lnTo>
                  <a:pt x="818745" y="843"/>
                </a:lnTo>
                <a:lnTo>
                  <a:pt x="7875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874936" y="6490408"/>
            <a:ext cx="57531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50165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nouvelle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motivation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742399" y="6432499"/>
            <a:ext cx="842010" cy="434975"/>
          </a:xfrm>
          <a:custGeom>
            <a:avLst/>
            <a:gdLst/>
            <a:ahLst/>
            <a:cxnLst/>
            <a:rect l="l" t="t" r="r" b="b"/>
            <a:pathLst>
              <a:path w="842010" h="43497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787527" y="434390"/>
                </a:lnTo>
                <a:lnTo>
                  <a:pt x="818745" y="433547"/>
                </a:lnTo>
                <a:lnTo>
                  <a:pt x="834777" y="427640"/>
                </a:lnTo>
                <a:lnTo>
                  <a:pt x="840683" y="411609"/>
                </a:lnTo>
                <a:lnTo>
                  <a:pt x="841527" y="380390"/>
                </a:lnTo>
                <a:lnTo>
                  <a:pt x="841527" y="54000"/>
                </a:lnTo>
                <a:lnTo>
                  <a:pt x="840683" y="22781"/>
                </a:lnTo>
                <a:lnTo>
                  <a:pt x="834777" y="6750"/>
                </a:lnTo>
                <a:lnTo>
                  <a:pt x="818745" y="843"/>
                </a:lnTo>
                <a:lnTo>
                  <a:pt x="78752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612500" y="3298606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4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151650" y="5992903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5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612500" y="1587331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4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725084" y="1088300"/>
            <a:ext cx="41465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individuelle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structures</a:t>
            </a:r>
            <a:r>
              <a:rPr sz="1300" b="1" spc="-3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sociétaires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31788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94760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25084" y="5484836"/>
            <a:ext cx="38157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L’évolution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juridique</a:t>
            </a:r>
            <a:r>
              <a:rPr sz="1300" b="1" spc="-4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31788" y="547653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494760" y="5468683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71" name="object 7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72" name="bk object 16"/>
          <p:cNvSpPr/>
          <p:nvPr/>
        </p:nvSpPr>
        <p:spPr>
          <a:xfrm>
            <a:off x="4612499" y="1998409"/>
            <a:ext cx="718185" cy="501650"/>
          </a:xfrm>
          <a:custGeom>
            <a:avLst/>
            <a:gdLst/>
            <a:ahLst/>
            <a:cxnLst/>
            <a:rect l="l" t="t" r="r" b="b"/>
            <a:pathLst>
              <a:path w="718185" h="501650">
                <a:moveTo>
                  <a:pt x="717816" y="250685"/>
                </a:moveTo>
                <a:lnTo>
                  <a:pt x="448183" y="0"/>
                </a:lnTo>
                <a:lnTo>
                  <a:pt x="448183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448183" y="339572"/>
                </a:lnTo>
                <a:lnTo>
                  <a:pt x="448183" y="501357"/>
                </a:lnTo>
                <a:lnTo>
                  <a:pt x="717816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3"/>
          <p:cNvSpPr txBox="1"/>
          <p:nvPr/>
        </p:nvSpPr>
        <p:spPr>
          <a:xfrm>
            <a:off x="1661299" y="248690"/>
            <a:ext cx="41489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8.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choisir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une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structure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juridique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pour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12499" y="3704229"/>
            <a:ext cx="718185" cy="501650"/>
          </a:xfrm>
          <a:custGeom>
            <a:avLst/>
            <a:gdLst/>
            <a:ahLst/>
            <a:cxnLst/>
            <a:rect l="l" t="t" r="r" b="b"/>
            <a:pathLst>
              <a:path w="718185" h="501650">
                <a:moveTo>
                  <a:pt x="717816" y="250685"/>
                </a:moveTo>
                <a:lnTo>
                  <a:pt x="448183" y="0"/>
                </a:lnTo>
                <a:lnTo>
                  <a:pt x="448183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448183" y="339572"/>
                </a:lnTo>
                <a:lnTo>
                  <a:pt x="448183" y="501357"/>
                </a:lnTo>
                <a:lnTo>
                  <a:pt x="717816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51653" y="6398920"/>
            <a:ext cx="1179195" cy="501650"/>
          </a:xfrm>
          <a:custGeom>
            <a:avLst/>
            <a:gdLst/>
            <a:ahLst/>
            <a:cxnLst/>
            <a:rect l="l" t="t" r="r" b="b"/>
            <a:pathLst>
              <a:path w="1179195" h="501650">
                <a:moveTo>
                  <a:pt x="1178661" y="250685"/>
                </a:moveTo>
                <a:lnTo>
                  <a:pt x="909027" y="0"/>
                </a:lnTo>
                <a:lnTo>
                  <a:pt x="909027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909027" y="339572"/>
                </a:lnTo>
                <a:lnTo>
                  <a:pt x="909027" y="501357"/>
                </a:lnTo>
                <a:lnTo>
                  <a:pt x="1178661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81956" y="6653179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44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25153" y="1710003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69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25153" y="3421274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70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83450" y="6115578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70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25147" y="2070002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25147" y="3781274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83444" y="6475577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25147" y="2244121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25147" y="3955393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83444" y="6649697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25147" y="2244118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4">
                <a:moveTo>
                  <a:pt x="672617" y="5323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25147" y="3955389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4">
                <a:moveTo>
                  <a:pt x="672617" y="532384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83444" y="6649693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5">
                <a:moveTo>
                  <a:pt x="672617" y="532384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82000" y="1587331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251942" y="1595823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682000" y="1943916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392770" y="1952409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682000" y="2300497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409560" y="2308990"/>
            <a:ext cx="3676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682000" y="2654471"/>
            <a:ext cx="1828164" cy="247015"/>
          </a:xfrm>
          <a:custGeom>
            <a:avLst/>
            <a:gdLst/>
            <a:ahLst/>
            <a:cxnLst/>
            <a:rect l="l" t="t" r="r" b="b"/>
            <a:pathLst>
              <a:path w="1828164" h="247014">
                <a:moveTo>
                  <a:pt x="17739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773910" y="246430"/>
                </a:lnTo>
                <a:lnTo>
                  <a:pt x="1805129" y="245587"/>
                </a:lnTo>
                <a:lnTo>
                  <a:pt x="1821160" y="239680"/>
                </a:lnTo>
                <a:lnTo>
                  <a:pt x="1827067" y="223649"/>
                </a:lnTo>
                <a:lnTo>
                  <a:pt x="1827911" y="192430"/>
                </a:lnTo>
                <a:lnTo>
                  <a:pt x="1827911" y="54000"/>
                </a:lnTo>
                <a:lnTo>
                  <a:pt x="1827067" y="22781"/>
                </a:lnTo>
                <a:lnTo>
                  <a:pt x="1821160" y="6750"/>
                </a:lnTo>
                <a:lnTo>
                  <a:pt x="1805129" y="843"/>
                </a:lnTo>
                <a:lnTo>
                  <a:pt x="17739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779034" y="2675663"/>
            <a:ext cx="162813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organisationnelle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682000" y="3298600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251942" y="3307092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682000" y="3655185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392770" y="3663678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682000" y="4011766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124429" y="4020258"/>
            <a:ext cx="93789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organisationnelle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682000" y="4365740"/>
            <a:ext cx="1828164" cy="247015"/>
          </a:xfrm>
          <a:custGeom>
            <a:avLst/>
            <a:gdLst/>
            <a:ahLst/>
            <a:cxnLst/>
            <a:rect l="l" t="t" r="r" b="b"/>
            <a:pathLst>
              <a:path w="1828164" h="247014">
                <a:moveTo>
                  <a:pt x="17739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773910" y="246430"/>
                </a:lnTo>
                <a:lnTo>
                  <a:pt x="1805129" y="245587"/>
                </a:lnTo>
                <a:lnTo>
                  <a:pt x="1821160" y="239680"/>
                </a:lnTo>
                <a:lnTo>
                  <a:pt x="1827067" y="223649"/>
                </a:lnTo>
                <a:lnTo>
                  <a:pt x="1827911" y="192430"/>
                </a:lnTo>
                <a:lnTo>
                  <a:pt x="1827911" y="54000"/>
                </a:lnTo>
                <a:lnTo>
                  <a:pt x="1827067" y="22781"/>
                </a:lnTo>
                <a:lnTo>
                  <a:pt x="1821160" y="6750"/>
                </a:lnTo>
                <a:lnTo>
                  <a:pt x="1805129" y="843"/>
                </a:lnTo>
                <a:lnTo>
                  <a:pt x="17739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318983" y="4386933"/>
            <a:ext cx="5492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127957" y="5992903"/>
            <a:ext cx="935990" cy="241300"/>
          </a:xfrm>
          <a:custGeom>
            <a:avLst/>
            <a:gdLst/>
            <a:ahLst/>
            <a:cxnLst/>
            <a:rect l="l" t="t" r="r" b="b"/>
            <a:pathLst>
              <a:path w="935989" h="241300">
                <a:moveTo>
                  <a:pt x="8815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81532" y="241198"/>
                </a:lnTo>
                <a:lnTo>
                  <a:pt x="912751" y="240354"/>
                </a:lnTo>
                <a:lnTo>
                  <a:pt x="928782" y="234448"/>
                </a:lnTo>
                <a:lnTo>
                  <a:pt x="934689" y="218416"/>
                </a:lnTo>
                <a:lnTo>
                  <a:pt x="935532" y="187198"/>
                </a:lnTo>
                <a:lnTo>
                  <a:pt x="935532" y="54000"/>
                </a:lnTo>
                <a:lnTo>
                  <a:pt x="934689" y="22781"/>
                </a:lnTo>
                <a:lnTo>
                  <a:pt x="928782" y="6750"/>
                </a:lnTo>
                <a:lnTo>
                  <a:pt x="912751" y="843"/>
                </a:lnTo>
                <a:lnTo>
                  <a:pt x="8815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27957" y="6349489"/>
            <a:ext cx="935990" cy="241300"/>
          </a:xfrm>
          <a:custGeom>
            <a:avLst/>
            <a:gdLst/>
            <a:ahLst/>
            <a:cxnLst/>
            <a:rect l="l" t="t" r="r" b="b"/>
            <a:pathLst>
              <a:path w="935989" h="241300">
                <a:moveTo>
                  <a:pt x="8815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81532" y="241198"/>
                </a:lnTo>
                <a:lnTo>
                  <a:pt x="912751" y="240354"/>
                </a:lnTo>
                <a:lnTo>
                  <a:pt x="928782" y="234448"/>
                </a:lnTo>
                <a:lnTo>
                  <a:pt x="934689" y="218416"/>
                </a:lnTo>
                <a:lnTo>
                  <a:pt x="935532" y="187198"/>
                </a:lnTo>
                <a:lnTo>
                  <a:pt x="935532" y="54000"/>
                </a:lnTo>
                <a:lnTo>
                  <a:pt x="934689" y="22781"/>
                </a:lnTo>
                <a:lnTo>
                  <a:pt x="928782" y="6750"/>
                </a:lnTo>
                <a:lnTo>
                  <a:pt x="912751" y="843"/>
                </a:lnTo>
                <a:lnTo>
                  <a:pt x="8815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253402" y="6001396"/>
            <a:ext cx="682625" cy="527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127957" y="6706076"/>
            <a:ext cx="935990" cy="241300"/>
          </a:xfrm>
          <a:custGeom>
            <a:avLst/>
            <a:gdLst/>
            <a:ahLst/>
            <a:cxnLst/>
            <a:rect l="l" t="t" r="r" b="b"/>
            <a:pathLst>
              <a:path w="935989" h="241300">
                <a:moveTo>
                  <a:pt x="8815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7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81532" y="241198"/>
                </a:lnTo>
                <a:lnTo>
                  <a:pt x="912751" y="240354"/>
                </a:lnTo>
                <a:lnTo>
                  <a:pt x="928782" y="234448"/>
                </a:lnTo>
                <a:lnTo>
                  <a:pt x="934689" y="218416"/>
                </a:lnTo>
                <a:lnTo>
                  <a:pt x="935532" y="187197"/>
                </a:lnTo>
                <a:lnTo>
                  <a:pt x="935532" y="54000"/>
                </a:lnTo>
                <a:lnTo>
                  <a:pt x="934689" y="22781"/>
                </a:lnTo>
                <a:lnTo>
                  <a:pt x="928782" y="6750"/>
                </a:lnTo>
                <a:lnTo>
                  <a:pt x="912751" y="843"/>
                </a:lnTo>
                <a:lnTo>
                  <a:pt x="8815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394228" y="6714568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127957" y="7060044"/>
            <a:ext cx="936625" cy="247015"/>
          </a:xfrm>
          <a:custGeom>
            <a:avLst/>
            <a:gdLst/>
            <a:ahLst/>
            <a:cxnLst/>
            <a:rect l="l" t="t" r="r" b="b"/>
            <a:pathLst>
              <a:path w="936625" h="24701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882002" y="246430"/>
                </a:lnTo>
                <a:lnTo>
                  <a:pt x="913221" y="245587"/>
                </a:lnTo>
                <a:lnTo>
                  <a:pt x="929252" y="239680"/>
                </a:lnTo>
                <a:lnTo>
                  <a:pt x="935158" y="223649"/>
                </a:lnTo>
                <a:lnTo>
                  <a:pt x="936002" y="192430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320443" y="7068537"/>
            <a:ext cx="5492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31999" y="1931670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82942" y="1977473"/>
            <a:ext cx="159385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31999" y="3642939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82942" y="3688741"/>
            <a:ext cx="159385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31999" y="6432493"/>
            <a:ext cx="1203960" cy="434975"/>
          </a:xfrm>
          <a:custGeom>
            <a:avLst/>
            <a:gdLst/>
            <a:ahLst/>
            <a:cxnLst/>
            <a:rect l="l" t="t" r="r" b="b"/>
            <a:pathLst>
              <a:path w="1203960" h="434975">
                <a:moveTo>
                  <a:pt x="114995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1149959" y="434390"/>
                </a:lnTo>
                <a:lnTo>
                  <a:pt x="1181178" y="433547"/>
                </a:lnTo>
                <a:lnTo>
                  <a:pt x="1197209" y="427640"/>
                </a:lnTo>
                <a:lnTo>
                  <a:pt x="1203116" y="411609"/>
                </a:lnTo>
                <a:lnTo>
                  <a:pt x="1203960" y="380390"/>
                </a:lnTo>
                <a:lnTo>
                  <a:pt x="1203960" y="54000"/>
                </a:lnTo>
                <a:lnTo>
                  <a:pt x="1203116" y="22781"/>
                </a:lnTo>
                <a:lnTo>
                  <a:pt x="1197209" y="6750"/>
                </a:lnTo>
                <a:lnTo>
                  <a:pt x="1181178" y="843"/>
                </a:lnTo>
                <a:lnTo>
                  <a:pt x="114995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708894" y="6465595"/>
            <a:ext cx="64643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0320" marR="5080" indent="-825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existante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330310" y="2120898"/>
            <a:ext cx="1438275" cy="247015"/>
          </a:xfrm>
          <a:custGeom>
            <a:avLst/>
            <a:gdLst/>
            <a:ahLst/>
            <a:cxnLst/>
            <a:rect l="l" t="t" r="r" b="b"/>
            <a:pathLst>
              <a:path w="1438275" h="247014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383690" y="246430"/>
                </a:lnTo>
                <a:lnTo>
                  <a:pt x="1414909" y="245587"/>
                </a:lnTo>
                <a:lnTo>
                  <a:pt x="1430940" y="239680"/>
                </a:lnTo>
                <a:lnTo>
                  <a:pt x="1436847" y="223649"/>
                </a:lnTo>
                <a:lnTo>
                  <a:pt x="1437690" y="1924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415151" y="2154687"/>
            <a:ext cx="12592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EI, EIRL, EURL,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SASU</a:t>
            </a:r>
            <a:endParaRPr sz="9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330310" y="3832168"/>
            <a:ext cx="1438275" cy="247015"/>
          </a:xfrm>
          <a:custGeom>
            <a:avLst/>
            <a:gdLst/>
            <a:ahLst/>
            <a:cxnLst/>
            <a:rect l="l" t="t" r="r" b="b"/>
            <a:pathLst>
              <a:path w="1438275" h="247014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383690" y="246430"/>
                </a:lnTo>
                <a:lnTo>
                  <a:pt x="1414909" y="245587"/>
                </a:lnTo>
                <a:lnTo>
                  <a:pt x="1430940" y="239680"/>
                </a:lnTo>
                <a:lnTo>
                  <a:pt x="1436847" y="223649"/>
                </a:lnTo>
                <a:lnTo>
                  <a:pt x="1437690" y="1924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5445314" y="3865956"/>
            <a:ext cx="119888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SA, SARL, SAS,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SNC</a:t>
            </a:r>
            <a:endParaRPr sz="95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330310" y="6456621"/>
            <a:ext cx="1438275" cy="386715"/>
          </a:xfrm>
          <a:custGeom>
            <a:avLst/>
            <a:gdLst/>
            <a:ahLst/>
            <a:cxnLst/>
            <a:rect l="l" t="t" r="r" b="b"/>
            <a:pathLst>
              <a:path w="1438275" h="386715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383690" y="386130"/>
                </a:lnTo>
                <a:lnTo>
                  <a:pt x="1414909" y="385287"/>
                </a:lnTo>
                <a:lnTo>
                  <a:pt x="1430940" y="379380"/>
                </a:lnTo>
                <a:lnTo>
                  <a:pt x="1436847" y="363349"/>
                </a:lnTo>
                <a:lnTo>
                  <a:pt x="1437690" y="3321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5445314" y="6490410"/>
            <a:ext cx="119888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431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EURL, EIRL, SASU,  SAS, SA, SARL,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SNC</a:t>
            </a:r>
            <a:endParaRPr sz="9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32864" y="1541818"/>
            <a:ext cx="1212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A.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</a:t>
            </a:r>
            <a:r>
              <a:rPr sz="95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seul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19299" y="3253089"/>
            <a:ext cx="16059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B.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 à</a:t>
            </a:r>
            <a:r>
              <a:rPr sz="950" b="1" spc="-11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plusieurs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817878" y="3862088"/>
            <a:ext cx="3073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endParaRPr sz="9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817878" y="2151999"/>
            <a:ext cx="3073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endParaRPr sz="9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341950" y="6556392"/>
            <a:ext cx="7696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évolution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vers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742399" y="6432499"/>
            <a:ext cx="842010" cy="434975"/>
          </a:xfrm>
          <a:custGeom>
            <a:avLst/>
            <a:gdLst/>
            <a:ahLst/>
            <a:cxnLst/>
            <a:rect l="l" t="t" r="r" b="b"/>
            <a:pathLst>
              <a:path w="842010" h="434975">
                <a:moveTo>
                  <a:pt x="78752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787527" y="434390"/>
                </a:lnTo>
                <a:lnTo>
                  <a:pt x="818745" y="433547"/>
                </a:lnTo>
                <a:lnTo>
                  <a:pt x="834777" y="427640"/>
                </a:lnTo>
                <a:lnTo>
                  <a:pt x="840683" y="411609"/>
                </a:lnTo>
                <a:lnTo>
                  <a:pt x="841527" y="380390"/>
                </a:lnTo>
                <a:lnTo>
                  <a:pt x="841527" y="54000"/>
                </a:lnTo>
                <a:lnTo>
                  <a:pt x="840683" y="22781"/>
                </a:lnTo>
                <a:lnTo>
                  <a:pt x="834777" y="6750"/>
                </a:lnTo>
                <a:lnTo>
                  <a:pt x="818745" y="843"/>
                </a:lnTo>
                <a:lnTo>
                  <a:pt x="7875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874936" y="6490408"/>
            <a:ext cx="57531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50165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nouvelle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motivation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742399" y="6432499"/>
            <a:ext cx="842010" cy="434975"/>
          </a:xfrm>
          <a:custGeom>
            <a:avLst/>
            <a:gdLst/>
            <a:ahLst/>
            <a:cxnLst/>
            <a:rect l="l" t="t" r="r" b="b"/>
            <a:pathLst>
              <a:path w="842010" h="43497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787527" y="434390"/>
                </a:lnTo>
                <a:lnTo>
                  <a:pt x="818745" y="433547"/>
                </a:lnTo>
                <a:lnTo>
                  <a:pt x="834777" y="427640"/>
                </a:lnTo>
                <a:lnTo>
                  <a:pt x="840683" y="411609"/>
                </a:lnTo>
                <a:lnTo>
                  <a:pt x="841527" y="380390"/>
                </a:lnTo>
                <a:lnTo>
                  <a:pt x="841527" y="54000"/>
                </a:lnTo>
                <a:lnTo>
                  <a:pt x="840683" y="22781"/>
                </a:lnTo>
                <a:lnTo>
                  <a:pt x="834777" y="6750"/>
                </a:lnTo>
                <a:lnTo>
                  <a:pt x="818745" y="843"/>
                </a:lnTo>
                <a:lnTo>
                  <a:pt x="78752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612500" y="3298606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4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151650" y="5992903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5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612500" y="1587331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4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725084" y="1088300"/>
            <a:ext cx="41465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individuelle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structures</a:t>
            </a:r>
            <a:r>
              <a:rPr sz="1300" b="1" spc="-3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sociétaires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31788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94760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25084" y="5484836"/>
            <a:ext cx="38157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L’évolution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juridique</a:t>
            </a:r>
            <a:r>
              <a:rPr sz="1300" b="1" spc="-4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31788" y="547653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494760" y="5468683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25084" y="7940901"/>
            <a:ext cx="489839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formes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juridiques de l’économie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sociale et solidaire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(ESS)</a:t>
            </a:r>
            <a:endParaRPr sz="13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431788" y="7932596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494760" y="792474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74" name="object 7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75" name="bk object 16"/>
          <p:cNvSpPr/>
          <p:nvPr/>
        </p:nvSpPr>
        <p:spPr>
          <a:xfrm>
            <a:off x="4612499" y="1998409"/>
            <a:ext cx="718185" cy="501650"/>
          </a:xfrm>
          <a:custGeom>
            <a:avLst/>
            <a:gdLst/>
            <a:ahLst/>
            <a:cxnLst/>
            <a:rect l="l" t="t" r="r" b="b"/>
            <a:pathLst>
              <a:path w="718185" h="501650">
                <a:moveTo>
                  <a:pt x="717816" y="250685"/>
                </a:moveTo>
                <a:lnTo>
                  <a:pt x="448183" y="0"/>
                </a:lnTo>
                <a:lnTo>
                  <a:pt x="448183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448183" y="339572"/>
                </a:lnTo>
                <a:lnTo>
                  <a:pt x="448183" y="501357"/>
                </a:lnTo>
                <a:lnTo>
                  <a:pt x="717816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3"/>
          <p:cNvSpPr txBox="1"/>
          <p:nvPr/>
        </p:nvSpPr>
        <p:spPr>
          <a:xfrm>
            <a:off x="1661299" y="248690"/>
            <a:ext cx="41489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8.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choisir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une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structure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juridique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pour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12499" y="3704229"/>
            <a:ext cx="718185" cy="501650"/>
          </a:xfrm>
          <a:custGeom>
            <a:avLst/>
            <a:gdLst/>
            <a:ahLst/>
            <a:cxnLst/>
            <a:rect l="l" t="t" r="r" b="b"/>
            <a:pathLst>
              <a:path w="718185" h="501650">
                <a:moveTo>
                  <a:pt x="717816" y="250685"/>
                </a:moveTo>
                <a:lnTo>
                  <a:pt x="448183" y="0"/>
                </a:lnTo>
                <a:lnTo>
                  <a:pt x="448183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448183" y="339572"/>
                </a:lnTo>
                <a:lnTo>
                  <a:pt x="448183" y="501357"/>
                </a:lnTo>
                <a:lnTo>
                  <a:pt x="717816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51653" y="6398920"/>
            <a:ext cx="1179195" cy="501650"/>
          </a:xfrm>
          <a:custGeom>
            <a:avLst/>
            <a:gdLst/>
            <a:ahLst/>
            <a:cxnLst/>
            <a:rect l="l" t="t" r="r" b="b"/>
            <a:pathLst>
              <a:path w="1179195" h="501650">
                <a:moveTo>
                  <a:pt x="1178661" y="250685"/>
                </a:moveTo>
                <a:lnTo>
                  <a:pt x="909027" y="0"/>
                </a:lnTo>
                <a:lnTo>
                  <a:pt x="909027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909027" y="339572"/>
                </a:lnTo>
                <a:lnTo>
                  <a:pt x="909027" y="501357"/>
                </a:lnTo>
                <a:lnTo>
                  <a:pt x="1178661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81956" y="6653179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44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25153" y="1710003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69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25153" y="3421274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70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83450" y="6115578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70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25147" y="2070002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25147" y="3781274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83444" y="6475577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25147" y="2244121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25147" y="3955393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83444" y="6649697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25147" y="2244118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4">
                <a:moveTo>
                  <a:pt x="672617" y="5323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25147" y="3955389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4">
                <a:moveTo>
                  <a:pt x="672617" y="532384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83444" y="6649693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5">
                <a:moveTo>
                  <a:pt x="672617" y="532384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82000" y="1587331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251942" y="1595823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682000" y="1943916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392770" y="1952409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682000" y="2300497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409560" y="2308990"/>
            <a:ext cx="3676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682000" y="2654471"/>
            <a:ext cx="1828164" cy="247015"/>
          </a:xfrm>
          <a:custGeom>
            <a:avLst/>
            <a:gdLst/>
            <a:ahLst/>
            <a:cxnLst/>
            <a:rect l="l" t="t" r="r" b="b"/>
            <a:pathLst>
              <a:path w="1828164" h="247014">
                <a:moveTo>
                  <a:pt x="17739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773910" y="246430"/>
                </a:lnTo>
                <a:lnTo>
                  <a:pt x="1805129" y="245587"/>
                </a:lnTo>
                <a:lnTo>
                  <a:pt x="1821160" y="239680"/>
                </a:lnTo>
                <a:lnTo>
                  <a:pt x="1827067" y="223649"/>
                </a:lnTo>
                <a:lnTo>
                  <a:pt x="1827911" y="192430"/>
                </a:lnTo>
                <a:lnTo>
                  <a:pt x="1827911" y="54000"/>
                </a:lnTo>
                <a:lnTo>
                  <a:pt x="1827067" y="22781"/>
                </a:lnTo>
                <a:lnTo>
                  <a:pt x="1821160" y="6750"/>
                </a:lnTo>
                <a:lnTo>
                  <a:pt x="1805129" y="843"/>
                </a:lnTo>
                <a:lnTo>
                  <a:pt x="17739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779034" y="2675663"/>
            <a:ext cx="162813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organisationnelle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682000" y="3298600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251942" y="3307092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682000" y="3655185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392770" y="3663678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682000" y="4011766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124429" y="4020258"/>
            <a:ext cx="93789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organisationnelle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682000" y="4365740"/>
            <a:ext cx="1828164" cy="247015"/>
          </a:xfrm>
          <a:custGeom>
            <a:avLst/>
            <a:gdLst/>
            <a:ahLst/>
            <a:cxnLst/>
            <a:rect l="l" t="t" r="r" b="b"/>
            <a:pathLst>
              <a:path w="1828164" h="247014">
                <a:moveTo>
                  <a:pt x="17739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773910" y="246430"/>
                </a:lnTo>
                <a:lnTo>
                  <a:pt x="1805129" y="245587"/>
                </a:lnTo>
                <a:lnTo>
                  <a:pt x="1821160" y="239680"/>
                </a:lnTo>
                <a:lnTo>
                  <a:pt x="1827067" y="223649"/>
                </a:lnTo>
                <a:lnTo>
                  <a:pt x="1827911" y="192430"/>
                </a:lnTo>
                <a:lnTo>
                  <a:pt x="1827911" y="54000"/>
                </a:lnTo>
                <a:lnTo>
                  <a:pt x="1827067" y="22781"/>
                </a:lnTo>
                <a:lnTo>
                  <a:pt x="1821160" y="6750"/>
                </a:lnTo>
                <a:lnTo>
                  <a:pt x="1805129" y="843"/>
                </a:lnTo>
                <a:lnTo>
                  <a:pt x="17739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318983" y="4386933"/>
            <a:ext cx="5492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127957" y="5992903"/>
            <a:ext cx="935990" cy="241300"/>
          </a:xfrm>
          <a:custGeom>
            <a:avLst/>
            <a:gdLst/>
            <a:ahLst/>
            <a:cxnLst/>
            <a:rect l="l" t="t" r="r" b="b"/>
            <a:pathLst>
              <a:path w="935989" h="241300">
                <a:moveTo>
                  <a:pt x="8815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81532" y="241198"/>
                </a:lnTo>
                <a:lnTo>
                  <a:pt x="912751" y="240354"/>
                </a:lnTo>
                <a:lnTo>
                  <a:pt x="928782" y="234448"/>
                </a:lnTo>
                <a:lnTo>
                  <a:pt x="934689" y="218416"/>
                </a:lnTo>
                <a:lnTo>
                  <a:pt x="935532" y="187198"/>
                </a:lnTo>
                <a:lnTo>
                  <a:pt x="935532" y="54000"/>
                </a:lnTo>
                <a:lnTo>
                  <a:pt x="934689" y="22781"/>
                </a:lnTo>
                <a:lnTo>
                  <a:pt x="928782" y="6750"/>
                </a:lnTo>
                <a:lnTo>
                  <a:pt x="912751" y="843"/>
                </a:lnTo>
                <a:lnTo>
                  <a:pt x="8815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27957" y="6349489"/>
            <a:ext cx="935990" cy="241300"/>
          </a:xfrm>
          <a:custGeom>
            <a:avLst/>
            <a:gdLst/>
            <a:ahLst/>
            <a:cxnLst/>
            <a:rect l="l" t="t" r="r" b="b"/>
            <a:pathLst>
              <a:path w="935989" h="241300">
                <a:moveTo>
                  <a:pt x="8815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81532" y="241198"/>
                </a:lnTo>
                <a:lnTo>
                  <a:pt x="912751" y="240354"/>
                </a:lnTo>
                <a:lnTo>
                  <a:pt x="928782" y="234448"/>
                </a:lnTo>
                <a:lnTo>
                  <a:pt x="934689" y="218416"/>
                </a:lnTo>
                <a:lnTo>
                  <a:pt x="935532" y="187198"/>
                </a:lnTo>
                <a:lnTo>
                  <a:pt x="935532" y="54000"/>
                </a:lnTo>
                <a:lnTo>
                  <a:pt x="934689" y="22781"/>
                </a:lnTo>
                <a:lnTo>
                  <a:pt x="928782" y="6750"/>
                </a:lnTo>
                <a:lnTo>
                  <a:pt x="912751" y="843"/>
                </a:lnTo>
                <a:lnTo>
                  <a:pt x="8815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253402" y="6001396"/>
            <a:ext cx="682625" cy="527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127957" y="6706076"/>
            <a:ext cx="935990" cy="241300"/>
          </a:xfrm>
          <a:custGeom>
            <a:avLst/>
            <a:gdLst/>
            <a:ahLst/>
            <a:cxnLst/>
            <a:rect l="l" t="t" r="r" b="b"/>
            <a:pathLst>
              <a:path w="935989" h="241300">
                <a:moveTo>
                  <a:pt x="8815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7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81532" y="241198"/>
                </a:lnTo>
                <a:lnTo>
                  <a:pt x="912751" y="240354"/>
                </a:lnTo>
                <a:lnTo>
                  <a:pt x="928782" y="234448"/>
                </a:lnTo>
                <a:lnTo>
                  <a:pt x="934689" y="218416"/>
                </a:lnTo>
                <a:lnTo>
                  <a:pt x="935532" y="187197"/>
                </a:lnTo>
                <a:lnTo>
                  <a:pt x="935532" y="54000"/>
                </a:lnTo>
                <a:lnTo>
                  <a:pt x="934689" y="22781"/>
                </a:lnTo>
                <a:lnTo>
                  <a:pt x="928782" y="6750"/>
                </a:lnTo>
                <a:lnTo>
                  <a:pt x="912751" y="843"/>
                </a:lnTo>
                <a:lnTo>
                  <a:pt x="8815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394228" y="6714568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127957" y="7060044"/>
            <a:ext cx="936625" cy="247015"/>
          </a:xfrm>
          <a:custGeom>
            <a:avLst/>
            <a:gdLst/>
            <a:ahLst/>
            <a:cxnLst/>
            <a:rect l="l" t="t" r="r" b="b"/>
            <a:pathLst>
              <a:path w="936625" h="24701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882002" y="246430"/>
                </a:lnTo>
                <a:lnTo>
                  <a:pt x="913221" y="245587"/>
                </a:lnTo>
                <a:lnTo>
                  <a:pt x="929252" y="239680"/>
                </a:lnTo>
                <a:lnTo>
                  <a:pt x="935158" y="223649"/>
                </a:lnTo>
                <a:lnTo>
                  <a:pt x="936002" y="192430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320443" y="7068537"/>
            <a:ext cx="5492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31999" y="1931670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82942" y="1977473"/>
            <a:ext cx="159385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31999" y="3642939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82942" y="3688741"/>
            <a:ext cx="159385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31999" y="6432493"/>
            <a:ext cx="1203960" cy="434975"/>
          </a:xfrm>
          <a:custGeom>
            <a:avLst/>
            <a:gdLst/>
            <a:ahLst/>
            <a:cxnLst/>
            <a:rect l="l" t="t" r="r" b="b"/>
            <a:pathLst>
              <a:path w="1203960" h="434975">
                <a:moveTo>
                  <a:pt x="114995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1149959" y="434390"/>
                </a:lnTo>
                <a:lnTo>
                  <a:pt x="1181178" y="433547"/>
                </a:lnTo>
                <a:lnTo>
                  <a:pt x="1197209" y="427640"/>
                </a:lnTo>
                <a:lnTo>
                  <a:pt x="1203116" y="411609"/>
                </a:lnTo>
                <a:lnTo>
                  <a:pt x="1203960" y="380390"/>
                </a:lnTo>
                <a:lnTo>
                  <a:pt x="1203960" y="54000"/>
                </a:lnTo>
                <a:lnTo>
                  <a:pt x="1203116" y="22781"/>
                </a:lnTo>
                <a:lnTo>
                  <a:pt x="1197209" y="6750"/>
                </a:lnTo>
                <a:lnTo>
                  <a:pt x="1181178" y="843"/>
                </a:lnTo>
                <a:lnTo>
                  <a:pt x="114995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708894" y="6465595"/>
            <a:ext cx="64643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0320" marR="5080" indent="-825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existante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330310" y="2120898"/>
            <a:ext cx="1438275" cy="247015"/>
          </a:xfrm>
          <a:custGeom>
            <a:avLst/>
            <a:gdLst/>
            <a:ahLst/>
            <a:cxnLst/>
            <a:rect l="l" t="t" r="r" b="b"/>
            <a:pathLst>
              <a:path w="1438275" h="247014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383690" y="246430"/>
                </a:lnTo>
                <a:lnTo>
                  <a:pt x="1414909" y="245587"/>
                </a:lnTo>
                <a:lnTo>
                  <a:pt x="1430940" y="239680"/>
                </a:lnTo>
                <a:lnTo>
                  <a:pt x="1436847" y="223649"/>
                </a:lnTo>
                <a:lnTo>
                  <a:pt x="1437690" y="1924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5415151" y="2154687"/>
            <a:ext cx="12592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EI, EIRL, EURL,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SASU</a:t>
            </a:r>
            <a:endParaRPr sz="95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330310" y="3832168"/>
            <a:ext cx="1438275" cy="247015"/>
          </a:xfrm>
          <a:custGeom>
            <a:avLst/>
            <a:gdLst/>
            <a:ahLst/>
            <a:cxnLst/>
            <a:rect l="l" t="t" r="r" b="b"/>
            <a:pathLst>
              <a:path w="1438275" h="247014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383690" y="246430"/>
                </a:lnTo>
                <a:lnTo>
                  <a:pt x="1414909" y="245587"/>
                </a:lnTo>
                <a:lnTo>
                  <a:pt x="1430940" y="239680"/>
                </a:lnTo>
                <a:lnTo>
                  <a:pt x="1436847" y="223649"/>
                </a:lnTo>
                <a:lnTo>
                  <a:pt x="1437690" y="1924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5445314" y="3865956"/>
            <a:ext cx="119888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SA, SARL, SAS,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SNC</a:t>
            </a:r>
            <a:endParaRPr sz="95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5330310" y="6456621"/>
            <a:ext cx="1438275" cy="386715"/>
          </a:xfrm>
          <a:custGeom>
            <a:avLst/>
            <a:gdLst/>
            <a:ahLst/>
            <a:cxnLst/>
            <a:rect l="l" t="t" r="r" b="b"/>
            <a:pathLst>
              <a:path w="1438275" h="386715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383690" y="386130"/>
                </a:lnTo>
                <a:lnTo>
                  <a:pt x="1414909" y="385287"/>
                </a:lnTo>
                <a:lnTo>
                  <a:pt x="1430940" y="379380"/>
                </a:lnTo>
                <a:lnTo>
                  <a:pt x="1436847" y="363349"/>
                </a:lnTo>
                <a:lnTo>
                  <a:pt x="1437690" y="3321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5445314" y="6490410"/>
            <a:ext cx="119888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431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EURL, EIRL, SASU,  SAS, SA, SARL,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SNC</a:t>
            </a:r>
            <a:endParaRPr sz="9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32864" y="1541818"/>
            <a:ext cx="1212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A.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</a:t>
            </a:r>
            <a:r>
              <a:rPr sz="95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seul</a:t>
            </a:r>
            <a:endParaRPr sz="9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19299" y="3253089"/>
            <a:ext cx="16059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B.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 à</a:t>
            </a:r>
            <a:r>
              <a:rPr sz="950" b="1" spc="-11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plusieurs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817878" y="3862088"/>
            <a:ext cx="3073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817878" y="2151999"/>
            <a:ext cx="3073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endParaRPr sz="9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341950" y="6556392"/>
            <a:ext cx="7696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évolution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vers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742399" y="6432499"/>
            <a:ext cx="842010" cy="434975"/>
          </a:xfrm>
          <a:custGeom>
            <a:avLst/>
            <a:gdLst/>
            <a:ahLst/>
            <a:cxnLst/>
            <a:rect l="l" t="t" r="r" b="b"/>
            <a:pathLst>
              <a:path w="842010" h="434975">
                <a:moveTo>
                  <a:pt x="78752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787527" y="434390"/>
                </a:lnTo>
                <a:lnTo>
                  <a:pt x="818745" y="433547"/>
                </a:lnTo>
                <a:lnTo>
                  <a:pt x="834777" y="427640"/>
                </a:lnTo>
                <a:lnTo>
                  <a:pt x="840683" y="411609"/>
                </a:lnTo>
                <a:lnTo>
                  <a:pt x="841527" y="380390"/>
                </a:lnTo>
                <a:lnTo>
                  <a:pt x="841527" y="54000"/>
                </a:lnTo>
                <a:lnTo>
                  <a:pt x="840683" y="22781"/>
                </a:lnTo>
                <a:lnTo>
                  <a:pt x="834777" y="6750"/>
                </a:lnTo>
                <a:lnTo>
                  <a:pt x="818745" y="843"/>
                </a:lnTo>
                <a:lnTo>
                  <a:pt x="7875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874936" y="6490408"/>
            <a:ext cx="57531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50165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nouvelle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motivation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742399" y="6432499"/>
            <a:ext cx="842010" cy="434975"/>
          </a:xfrm>
          <a:custGeom>
            <a:avLst/>
            <a:gdLst/>
            <a:ahLst/>
            <a:cxnLst/>
            <a:rect l="l" t="t" r="r" b="b"/>
            <a:pathLst>
              <a:path w="842010" h="43497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787527" y="434390"/>
                </a:lnTo>
                <a:lnTo>
                  <a:pt x="818745" y="433547"/>
                </a:lnTo>
                <a:lnTo>
                  <a:pt x="834777" y="427640"/>
                </a:lnTo>
                <a:lnTo>
                  <a:pt x="840683" y="411609"/>
                </a:lnTo>
                <a:lnTo>
                  <a:pt x="841527" y="380390"/>
                </a:lnTo>
                <a:lnTo>
                  <a:pt x="841527" y="54000"/>
                </a:lnTo>
                <a:lnTo>
                  <a:pt x="840683" y="22781"/>
                </a:lnTo>
                <a:lnTo>
                  <a:pt x="834777" y="6750"/>
                </a:lnTo>
                <a:lnTo>
                  <a:pt x="818745" y="843"/>
                </a:lnTo>
                <a:lnTo>
                  <a:pt x="78752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612500" y="3298606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4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151650" y="5992903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5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612500" y="1587331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4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725084" y="1088300"/>
            <a:ext cx="41465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individuelle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structures</a:t>
            </a:r>
            <a:r>
              <a:rPr sz="1300" b="1" spc="-3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sociétaires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31788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94760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25084" y="5484836"/>
            <a:ext cx="38157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L’évolution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juridique</a:t>
            </a:r>
            <a:r>
              <a:rPr sz="1300" b="1" spc="-4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31788" y="547653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94760" y="5468683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25084" y="7940901"/>
            <a:ext cx="489839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formes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juridiques de l’économie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sociale et solidaire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(ESS)</a:t>
            </a:r>
            <a:endParaRPr sz="130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431788" y="7932596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494760" y="792474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76" name="object 7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77" name="bk object 16"/>
          <p:cNvSpPr/>
          <p:nvPr/>
        </p:nvSpPr>
        <p:spPr>
          <a:xfrm>
            <a:off x="4612499" y="1998409"/>
            <a:ext cx="718185" cy="501650"/>
          </a:xfrm>
          <a:custGeom>
            <a:avLst/>
            <a:gdLst/>
            <a:ahLst/>
            <a:cxnLst/>
            <a:rect l="l" t="t" r="r" b="b"/>
            <a:pathLst>
              <a:path w="718185" h="501650">
                <a:moveTo>
                  <a:pt x="717816" y="250685"/>
                </a:moveTo>
                <a:lnTo>
                  <a:pt x="448183" y="0"/>
                </a:lnTo>
                <a:lnTo>
                  <a:pt x="448183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448183" y="339572"/>
                </a:lnTo>
                <a:lnTo>
                  <a:pt x="448183" y="501357"/>
                </a:lnTo>
                <a:lnTo>
                  <a:pt x="717816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51"/>
          <p:cNvSpPr/>
          <p:nvPr/>
        </p:nvSpPr>
        <p:spPr>
          <a:xfrm>
            <a:off x="431999" y="8551595"/>
            <a:ext cx="1203960" cy="434975"/>
          </a:xfrm>
          <a:custGeom>
            <a:avLst/>
            <a:gdLst/>
            <a:ahLst/>
            <a:cxnLst/>
            <a:rect l="l" t="t" r="r" b="b"/>
            <a:pathLst>
              <a:path w="1203960" h="434975">
                <a:moveTo>
                  <a:pt x="114995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1149959" y="434390"/>
                </a:lnTo>
                <a:lnTo>
                  <a:pt x="1181178" y="433547"/>
                </a:lnTo>
                <a:lnTo>
                  <a:pt x="1197209" y="427640"/>
                </a:lnTo>
                <a:lnTo>
                  <a:pt x="1203116" y="411609"/>
                </a:lnTo>
                <a:lnTo>
                  <a:pt x="1203960" y="380390"/>
                </a:lnTo>
                <a:lnTo>
                  <a:pt x="1203960" y="54000"/>
                </a:lnTo>
                <a:lnTo>
                  <a:pt x="1203116" y="22781"/>
                </a:lnTo>
                <a:lnTo>
                  <a:pt x="1197209" y="6750"/>
                </a:lnTo>
                <a:lnTo>
                  <a:pt x="1181178" y="843"/>
                </a:lnTo>
                <a:lnTo>
                  <a:pt x="114995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52"/>
          <p:cNvSpPr txBox="1"/>
          <p:nvPr/>
        </p:nvSpPr>
        <p:spPr>
          <a:xfrm>
            <a:off x="572946" y="8584697"/>
            <a:ext cx="918844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80035" marR="5080" indent="-267970">
              <a:lnSpc>
                <a:spcPts val="1300"/>
              </a:lnSpc>
              <a:spcBef>
                <a:spcPts val="160"/>
              </a:spcBef>
            </a:pP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L’ESS</a:t>
            </a:r>
            <a:r>
              <a:rPr sz="11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repose  sur…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78" name="object 3"/>
          <p:cNvSpPr txBox="1"/>
          <p:nvPr/>
        </p:nvSpPr>
        <p:spPr>
          <a:xfrm>
            <a:off x="1661299" y="248690"/>
            <a:ext cx="41489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8.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choisir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une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structure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juridique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pour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12499" y="3704229"/>
            <a:ext cx="718185" cy="501650"/>
          </a:xfrm>
          <a:custGeom>
            <a:avLst/>
            <a:gdLst/>
            <a:ahLst/>
            <a:cxnLst/>
            <a:rect l="l" t="t" r="r" b="b"/>
            <a:pathLst>
              <a:path w="718185" h="501650">
                <a:moveTo>
                  <a:pt x="717816" y="250685"/>
                </a:moveTo>
                <a:lnTo>
                  <a:pt x="448183" y="0"/>
                </a:lnTo>
                <a:lnTo>
                  <a:pt x="448183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448183" y="339572"/>
                </a:lnTo>
                <a:lnTo>
                  <a:pt x="448183" y="501357"/>
                </a:lnTo>
                <a:lnTo>
                  <a:pt x="717816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51653" y="6398920"/>
            <a:ext cx="1179195" cy="501650"/>
          </a:xfrm>
          <a:custGeom>
            <a:avLst/>
            <a:gdLst/>
            <a:ahLst/>
            <a:cxnLst/>
            <a:rect l="l" t="t" r="r" b="b"/>
            <a:pathLst>
              <a:path w="1179195" h="501650">
                <a:moveTo>
                  <a:pt x="1178661" y="250685"/>
                </a:moveTo>
                <a:lnTo>
                  <a:pt x="909027" y="0"/>
                </a:lnTo>
                <a:lnTo>
                  <a:pt x="909027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909027" y="339572"/>
                </a:lnTo>
                <a:lnTo>
                  <a:pt x="909027" y="501357"/>
                </a:lnTo>
                <a:lnTo>
                  <a:pt x="1178661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81956" y="6653179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44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25153" y="1710003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69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25153" y="3421274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70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83450" y="6115578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70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25147" y="2070002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25147" y="3781274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83444" y="6475577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25147" y="2244121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25147" y="3955393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83444" y="6649697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25147" y="2244118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4">
                <a:moveTo>
                  <a:pt x="672617" y="5323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25147" y="3955389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4">
                <a:moveTo>
                  <a:pt x="672617" y="532384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83444" y="6649693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5">
                <a:moveTo>
                  <a:pt x="672617" y="532384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82000" y="1587331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251942" y="1595823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682000" y="1943916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392770" y="1952409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682000" y="2300497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409560" y="2308990"/>
            <a:ext cx="3676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682000" y="2654471"/>
            <a:ext cx="1828164" cy="247015"/>
          </a:xfrm>
          <a:custGeom>
            <a:avLst/>
            <a:gdLst/>
            <a:ahLst/>
            <a:cxnLst/>
            <a:rect l="l" t="t" r="r" b="b"/>
            <a:pathLst>
              <a:path w="1828164" h="247014">
                <a:moveTo>
                  <a:pt x="17739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773910" y="246430"/>
                </a:lnTo>
                <a:lnTo>
                  <a:pt x="1805129" y="245587"/>
                </a:lnTo>
                <a:lnTo>
                  <a:pt x="1821160" y="239680"/>
                </a:lnTo>
                <a:lnTo>
                  <a:pt x="1827067" y="223649"/>
                </a:lnTo>
                <a:lnTo>
                  <a:pt x="1827911" y="192430"/>
                </a:lnTo>
                <a:lnTo>
                  <a:pt x="1827911" y="54000"/>
                </a:lnTo>
                <a:lnTo>
                  <a:pt x="1827067" y="22781"/>
                </a:lnTo>
                <a:lnTo>
                  <a:pt x="1821160" y="6750"/>
                </a:lnTo>
                <a:lnTo>
                  <a:pt x="1805129" y="843"/>
                </a:lnTo>
                <a:lnTo>
                  <a:pt x="17739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779034" y="2675663"/>
            <a:ext cx="162813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organisationnelle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682000" y="3298600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251942" y="3307092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682000" y="3655185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392770" y="3663678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682000" y="4011766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124429" y="4020258"/>
            <a:ext cx="93789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organisationnelle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682000" y="4365740"/>
            <a:ext cx="1828164" cy="247015"/>
          </a:xfrm>
          <a:custGeom>
            <a:avLst/>
            <a:gdLst/>
            <a:ahLst/>
            <a:cxnLst/>
            <a:rect l="l" t="t" r="r" b="b"/>
            <a:pathLst>
              <a:path w="1828164" h="247014">
                <a:moveTo>
                  <a:pt x="17739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773910" y="246430"/>
                </a:lnTo>
                <a:lnTo>
                  <a:pt x="1805129" y="245587"/>
                </a:lnTo>
                <a:lnTo>
                  <a:pt x="1821160" y="239680"/>
                </a:lnTo>
                <a:lnTo>
                  <a:pt x="1827067" y="223649"/>
                </a:lnTo>
                <a:lnTo>
                  <a:pt x="1827911" y="192430"/>
                </a:lnTo>
                <a:lnTo>
                  <a:pt x="1827911" y="54000"/>
                </a:lnTo>
                <a:lnTo>
                  <a:pt x="1827067" y="22781"/>
                </a:lnTo>
                <a:lnTo>
                  <a:pt x="1821160" y="6750"/>
                </a:lnTo>
                <a:lnTo>
                  <a:pt x="1805129" y="843"/>
                </a:lnTo>
                <a:lnTo>
                  <a:pt x="17739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318983" y="4386933"/>
            <a:ext cx="5492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127957" y="5992903"/>
            <a:ext cx="935990" cy="241300"/>
          </a:xfrm>
          <a:custGeom>
            <a:avLst/>
            <a:gdLst/>
            <a:ahLst/>
            <a:cxnLst/>
            <a:rect l="l" t="t" r="r" b="b"/>
            <a:pathLst>
              <a:path w="935989" h="241300">
                <a:moveTo>
                  <a:pt x="8815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81532" y="241198"/>
                </a:lnTo>
                <a:lnTo>
                  <a:pt x="912751" y="240354"/>
                </a:lnTo>
                <a:lnTo>
                  <a:pt x="928782" y="234448"/>
                </a:lnTo>
                <a:lnTo>
                  <a:pt x="934689" y="218416"/>
                </a:lnTo>
                <a:lnTo>
                  <a:pt x="935532" y="187198"/>
                </a:lnTo>
                <a:lnTo>
                  <a:pt x="935532" y="54000"/>
                </a:lnTo>
                <a:lnTo>
                  <a:pt x="934689" y="22781"/>
                </a:lnTo>
                <a:lnTo>
                  <a:pt x="928782" y="6750"/>
                </a:lnTo>
                <a:lnTo>
                  <a:pt x="912751" y="843"/>
                </a:lnTo>
                <a:lnTo>
                  <a:pt x="8815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27957" y="6349489"/>
            <a:ext cx="935990" cy="241300"/>
          </a:xfrm>
          <a:custGeom>
            <a:avLst/>
            <a:gdLst/>
            <a:ahLst/>
            <a:cxnLst/>
            <a:rect l="l" t="t" r="r" b="b"/>
            <a:pathLst>
              <a:path w="935989" h="241300">
                <a:moveTo>
                  <a:pt x="8815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81532" y="241198"/>
                </a:lnTo>
                <a:lnTo>
                  <a:pt x="912751" y="240354"/>
                </a:lnTo>
                <a:lnTo>
                  <a:pt x="928782" y="234448"/>
                </a:lnTo>
                <a:lnTo>
                  <a:pt x="934689" y="218416"/>
                </a:lnTo>
                <a:lnTo>
                  <a:pt x="935532" y="187198"/>
                </a:lnTo>
                <a:lnTo>
                  <a:pt x="935532" y="54000"/>
                </a:lnTo>
                <a:lnTo>
                  <a:pt x="934689" y="22781"/>
                </a:lnTo>
                <a:lnTo>
                  <a:pt x="928782" y="6750"/>
                </a:lnTo>
                <a:lnTo>
                  <a:pt x="912751" y="843"/>
                </a:lnTo>
                <a:lnTo>
                  <a:pt x="8815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253402" y="6001396"/>
            <a:ext cx="682625" cy="527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127957" y="6706076"/>
            <a:ext cx="935990" cy="241300"/>
          </a:xfrm>
          <a:custGeom>
            <a:avLst/>
            <a:gdLst/>
            <a:ahLst/>
            <a:cxnLst/>
            <a:rect l="l" t="t" r="r" b="b"/>
            <a:pathLst>
              <a:path w="935989" h="241300">
                <a:moveTo>
                  <a:pt x="8815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7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81532" y="241198"/>
                </a:lnTo>
                <a:lnTo>
                  <a:pt x="912751" y="240354"/>
                </a:lnTo>
                <a:lnTo>
                  <a:pt x="928782" y="234448"/>
                </a:lnTo>
                <a:lnTo>
                  <a:pt x="934689" y="218416"/>
                </a:lnTo>
                <a:lnTo>
                  <a:pt x="935532" y="187197"/>
                </a:lnTo>
                <a:lnTo>
                  <a:pt x="935532" y="54000"/>
                </a:lnTo>
                <a:lnTo>
                  <a:pt x="934689" y="22781"/>
                </a:lnTo>
                <a:lnTo>
                  <a:pt x="928782" y="6750"/>
                </a:lnTo>
                <a:lnTo>
                  <a:pt x="912751" y="843"/>
                </a:lnTo>
                <a:lnTo>
                  <a:pt x="8815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394228" y="6714568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127957" y="7060044"/>
            <a:ext cx="936625" cy="247015"/>
          </a:xfrm>
          <a:custGeom>
            <a:avLst/>
            <a:gdLst/>
            <a:ahLst/>
            <a:cxnLst/>
            <a:rect l="l" t="t" r="r" b="b"/>
            <a:pathLst>
              <a:path w="936625" h="24701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882002" y="246430"/>
                </a:lnTo>
                <a:lnTo>
                  <a:pt x="913221" y="245587"/>
                </a:lnTo>
                <a:lnTo>
                  <a:pt x="929252" y="239680"/>
                </a:lnTo>
                <a:lnTo>
                  <a:pt x="935158" y="223649"/>
                </a:lnTo>
                <a:lnTo>
                  <a:pt x="936002" y="192430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320443" y="7068537"/>
            <a:ext cx="5492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31999" y="1931670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82942" y="1977473"/>
            <a:ext cx="159385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31999" y="3642939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82942" y="3688741"/>
            <a:ext cx="159385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31999" y="6432493"/>
            <a:ext cx="1203960" cy="434975"/>
          </a:xfrm>
          <a:custGeom>
            <a:avLst/>
            <a:gdLst/>
            <a:ahLst/>
            <a:cxnLst/>
            <a:rect l="l" t="t" r="r" b="b"/>
            <a:pathLst>
              <a:path w="1203960" h="434975">
                <a:moveTo>
                  <a:pt x="114995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1149959" y="434390"/>
                </a:lnTo>
                <a:lnTo>
                  <a:pt x="1181178" y="433547"/>
                </a:lnTo>
                <a:lnTo>
                  <a:pt x="1197209" y="427640"/>
                </a:lnTo>
                <a:lnTo>
                  <a:pt x="1203116" y="411609"/>
                </a:lnTo>
                <a:lnTo>
                  <a:pt x="1203960" y="380390"/>
                </a:lnTo>
                <a:lnTo>
                  <a:pt x="1203960" y="54000"/>
                </a:lnTo>
                <a:lnTo>
                  <a:pt x="1203116" y="22781"/>
                </a:lnTo>
                <a:lnTo>
                  <a:pt x="1197209" y="6750"/>
                </a:lnTo>
                <a:lnTo>
                  <a:pt x="1181178" y="843"/>
                </a:lnTo>
                <a:lnTo>
                  <a:pt x="114995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708894" y="6465595"/>
            <a:ext cx="64643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0320" marR="5080" indent="-825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existante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330310" y="2120898"/>
            <a:ext cx="1438275" cy="247015"/>
          </a:xfrm>
          <a:custGeom>
            <a:avLst/>
            <a:gdLst/>
            <a:ahLst/>
            <a:cxnLst/>
            <a:rect l="l" t="t" r="r" b="b"/>
            <a:pathLst>
              <a:path w="1438275" h="247014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383690" y="246430"/>
                </a:lnTo>
                <a:lnTo>
                  <a:pt x="1414909" y="245587"/>
                </a:lnTo>
                <a:lnTo>
                  <a:pt x="1430940" y="239680"/>
                </a:lnTo>
                <a:lnTo>
                  <a:pt x="1436847" y="223649"/>
                </a:lnTo>
                <a:lnTo>
                  <a:pt x="1437690" y="1924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5415151" y="2154687"/>
            <a:ext cx="12592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EI, EIRL, EURL,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SASU</a:t>
            </a:r>
            <a:endParaRPr sz="95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5330310" y="3832168"/>
            <a:ext cx="1438275" cy="247015"/>
          </a:xfrm>
          <a:custGeom>
            <a:avLst/>
            <a:gdLst/>
            <a:ahLst/>
            <a:cxnLst/>
            <a:rect l="l" t="t" r="r" b="b"/>
            <a:pathLst>
              <a:path w="1438275" h="247014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383690" y="246430"/>
                </a:lnTo>
                <a:lnTo>
                  <a:pt x="1414909" y="245587"/>
                </a:lnTo>
                <a:lnTo>
                  <a:pt x="1430940" y="239680"/>
                </a:lnTo>
                <a:lnTo>
                  <a:pt x="1436847" y="223649"/>
                </a:lnTo>
                <a:lnTo>
                  <a:pt x="1437690" y="1924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5445314" y="3865956"/>
            <a:ext cx="119888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SA, SARL, SAS,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SNC</a:t>
            </a:r>
            <a:endParaRPr sz="95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330310" y="6456621"/>
            <a:ext cx="1438275" cy="386715"/>
          </a:xfrm>
          <a:custGeom>
            <a:avLst/>
            <a:gdLst/>
            <a:ahLst/>
            <a:cxnLst/>
            <a:rect l="l" t="t" r="r" b="b"/>
            <a:pathLst>
              <a:path w="1438275" h="386715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383690" y="386130"/>
                </a:lnTo>
                <a:lnTo>
                  <a:pt x="1414909" y="385287"/>
                </a:lnTo>
                <a:lnTo>
                  <a:pt x="1430940" y="379380"/>
                </a:lnTo>
                <a:lnTo>
                  <a:pt x="1436847" y="363349"/>
                </a:lnTo>
                <a:lnTo>
                  <a:pt x="1437690" y="3321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5445314" y="6490410"/>
            <a:ext cx="119888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431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EURL, EIRL, SASU,  SAS, SA, SARL,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SNC</a:t>
            </a:r>
            <a:endParaRPr sz="9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32864" y="1541818"/>
            <a:ext cx="1212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A.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</a:t>
            </a:r>
            <a:r>
              <a:rPr sz="95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seul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19299" y="3253089"/>
            <a:ext cx="16059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B.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 à</a:t>
            </a:r>
            <a:r>
              <a:rPr sz="950" b="1" spc="-11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plusieurs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817878" y="3862088"/>
            <a:ext cx="3073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817878" y="2151999"/>
            <a:ext cx="3073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endParaRPr sz="9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341950" y="6556392"/>
            <a:ext cx="7696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évolution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vers</a:t>
            </a:r>
            <a:endParaRPr sz="9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742399" y="6432499"/>
            <a:ext cx="842010" cy="434975"/>
          </a:xfrm>
          <a:custGeom>
            <a:avLst/>
            <a:gdLst/>
            <a:ahLst/>
            <a:cxnLst/>
            <a:rect l="l" t="t" r="r" b="b"/>
            <a:pathLst>
              <a:path w="842010" h="434975">
                <a:moveTo>
                  <a:pt x="78752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787527" y="434390"/>
                </a:lnTo>
                <a:lnTo>
                  <a:pt x="818745" y="433547"/>
                </a:lnTo>
                <a:lnTo>
                  <a:pt x="834777" y="427640"/>
                </a:lnTo>
                <a:lnTo>
                  <a:pt x="840683" y="411609"/>
                </a:lnTo>
                <a:lnTo>
                  <a:pt x="841527" y="380390"/>
                </a:lnTo>
                <a:lnTo>
                  <a:pt x="841527" y="54000"/>
                </a:lnTo>
                <a:lnTo>
                  <a:pt x="840683" y="22781"/>
                </a:lnTo>
                <a:lnTo>
                  <a:pt x="834777" y="6750"/>
                </a:lnTo>
                <a:lnTo>
                  <a:pt x="818745" y="843"/>
                </a:lnTo>
                <a:lnTo>
                  <a:pt x="7875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1874936" y="6490408"/>
            <a:ext cx="57531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50165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nouvelle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motivation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742399" y="6432499"/>
            <a:ext cx="842010" cy="434975"/>
          </a:xfrm>
          <a:custGeom>
            <a:avLst/>
            <a:gdLst/>
            <a:ahLst/>
            <a:cxnLst/>
            <a:rect l="l" t="t" r="r" b="b"/>
            <a:pathLst>
              <a:path w="842010" h="43497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787527" y="434390"/>
                </a:lnTo>
                <a:lnTo>
                  <a:pt x="818745" y="433547"/>
                </a:lnTo>
                <a:lnTo>
                  <a:pt x="834777" y="427640"/>
                </a:lnTo>
                <a:lnTo>
                  <a:pt x="840683" y="411609"/>
                </a:lnTo>
                <a:lnTo>
                  <a:pt x="841527" y="380390"/>
                </a:lnTo>
                <a:lnTo>
                  <a:pt x="841527" y="54000"/>
                </a:lnTo>
                <a:lnTo>
                  <a:pt x="840683" y="22781"/>
                </a:lnTo>
                <a:lnTo>
                  <a:pt x="834777" y="6750"/>
                </a:lnTo>
                <a:lnTo>
                  <a:pt x="818745" y="843"/>
                </a:lnTo>
                <a:lnTo>
                  <a:pt x="78752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612500" y="3298606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4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151650" y="5992903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5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612500" y="1587331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4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725084" y="1088300"/>
            <a:ext cx="41465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individuelle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structures</a:t>
            </a:r>
            <a:r>
              <a:rPr sz="1300" b="1" spc="-3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sociétaires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31788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494760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25084" y="5484836"/>
            <a:ext cx="38157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L’évolution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juridique</a:t>
            </a:r>
            <a:r>
              <a:rPr sz="1300" b="1" spc="-4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431788" y="547653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494760" y="5468683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25084" y="7940901"/>
            <a:ext cx="489839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formes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juridiques de l’économie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sociale et solidaire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(ESS)</a:t>
            </a:r>
            <a:endParaRPr sz="130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31788" y="7932596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494760" y="792474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78" name="object 7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79" name="bk object 16"/>
          <p:cNvSpPr/>
          <p:nvPr/>
        </p:nvSpPr>
        <p:spPr>
          <a:xfrm>
            <a:off x="4612499" y="1998409"/>
            <a:ext cx="718185" cy="501650"/>
          </a:xfrm>
          <a:custGeom>
            <a:avLst/>
            <a:gdLst/>
            <a:ahLst/>
            <a:cxnLst/>
            <a:rect l="l" t="t" r="r" b="b"/>
            <a:pathLst>
              <a:path w="718185" h="501650">
                <a:moveTo>
                  <a:pt x="717816" y="250685"/>
                </a:moveTo>
                <a:lnTo>
                  <a:pt x="448183" y="0"/>
                </a:lnTo>
                <a:lnTo>
                  <a:pt x="448183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448183" y="339572"/>
                </a:lnTo>
                <a:lnTo>
                  <a:pt x="448183" y="501357"/>
                </a:lnTo>
                <a:lnTo>
                  <a:pt x="717816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80" name="Connecteur droit 79"/>
          <p:cNvCxnSpPr/>
          <p:nvPr/>
        </p:nvCxnSpPr>
        <p:spPr>
          <a:xfrm>
            <a:off x="1543050" y="8775700"/>
            <a:ext cx="612000" cy="0"/>
          </a:xfrm>
          <a:prstGeom prst="line">
            <a:avLst/>
          </a:prstGeom>
          <a:ln w="12700">
            <a:solidFill>
              <a:srgbClr val="6C8C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bject 44"/>
          <p:cNvSpPr/>
          <p:nvPr/>
        </p:nvSpPr>
        <p:spPr>
          <a:xfrm>
            <a:off x="2128633" y="8645573"/>
            <a:ext cx="2709545" cy="247015"/>
          </a:xfrm>
          <a:custGeom>
            <a:avLst/>
            <a:gdLst/>
            <a:ahLst/>
            <a:cxnLst/>
            <a:rect l="l" t="t" r="r" b="b"/>
            <a:pathLst>
              <a:path w="2709545" h="247015">
                <a:moveTo>
                  <a:pt x="2654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2654998" y="246430"/>
                </a:lnTo>
                <a:lnTo>
                  <a:pt x="2686217" y="245587"/>
                </a:lnTo>
                <a:lnTo>
                  <a:pt x="2702248" y="239680"/>
                </a:lnTo>
                <a:lnTo>
                  <a:pt x="2708155" y="223649"/>
                </a:lnTo>
                <a:lnTo>
                  <a:pt x="2708998" y="192430"/>
                </a:lnTo>
                <a:lnTo>
                  <a:pt x="2708998" y="54000"/>
                </a:lnTo>
                <a:lnTo>
                  <a:pt x="2708155" y="22781"/>
                </a:lnTo>
                <a:lnTo>
                  <a:pt x="2702248" y="6750"/>
                </a:lnTo>
                <a:lnTo>
                  <a:pt x="2686217" y="843"/>
                </a:lnTo>
                <a:lnTo>
                  <a:pt x="2654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51"/>
          <p:cNvSpPr/>
          <p:nvPr/>
        </p:nvSpPr>
        <p:spPr>
          <a:xfrm>
            <a:off x="431999" y="8551595"/>
            <a:ext cx="1203960" cy="434975"/>
          </a:xfrm>
          <a:custGeom>
            <a:avLst/>
            <a:gdLst/>
            <a:ahLst/>
            <a:cxnLst/>
            <a:rect l="l" t="t" r="r" b="b"/>
            <a:pathLst>
              <a:path w="1203960" h="434975">
                <a:moveTo>
                  <a:pt x="114995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1149959" y="434390"/>
                </a:lnTo>
                <a:lnTo>
                  <a:pt x="1181178" y="433547"/>
                </a:lnTo>
                <a:lnTo>
                  <a:pt x="1197209" y="427640"/>
                </a:lnTo>
                <a:lnTo>
                  <a:pt x="1203116" y="411609"/>
                </a:lnTo>
                <a:lnTo>
                  <a:pt x="1203960" y="380390"/>
                </a:lnTo>
                <a:lnTo>
                  <a:pt x="1203960" y="54000"/>
                </a:lnTo>
                <a:lnTo>
                  <a:pt x="1203116" y="22781"/>
                </a:lnTo>
                <a:lnTo>
                  <a:pt x="1197209" y="6750"/>
                </a:lnTo>
                <a:lnTo>
                  <a:pt x="1181178" y="843"/>
                </a:lnTo>
                <a:lnTo>
                  <a:pt x="114995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52"/>
          <p:cNvSpPr txBox="1"/>
          <p:nvPr/>
        </p:nvSpPr>
        <p:spPr>
          <a:xfrm>
            <a:off x="572946" y="8584697"/>
            <a:ext cx="918844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80035" marR="5080" indent="-267970">
              <a:lnSpc>
                <a:spcPts val="1300"/>
              </a:lnSpc>
              <a:spcBef>
                <a:spcPts val="160"/>
              </a:spcBef>
            </a:pP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L’ESS</a:t>
            </a:r>
            <a:r>
              <a:rPr sz="11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repose  sur…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86" name="object 53"/>
          <p:cNvSpPr txBox="1"/>
          <p:nvPr/>
        </p:nvSpPr>
        <p:spPr>
          <a:xfrm>
            <a:off x="1569256" y="8699500"/>
            <a:ext cx="3111500" cy="1285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8185">
              <a:lnSpc>
                <a:spcPts val="855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principes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solidarité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d’utilité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1" name="object 3"/>
          <p:cNvSpPr txBox="1"/>
          <p:nvPr/>
        </p:nvSpPr>
        <p:spPr>
          <a:xfrm>
            <a:off x="1661299" y="248690"/>
            <a:ext cx="41489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8.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choisir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une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structure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juridique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pour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Connecteur droit 86"/>
          <p:cNvCxnSpPr/>
          <p:nvPr/>
        </p:nvCxnSpPr>
        <p:spPr>
          <a:xfrm>
            <a:off x="1543050" y="8775700"/>
            <a:ext cx="612000" cy="0"/>
          </a:xfrm>
          <a:prstGeom prst="line">
            <a:avLst/>
          </a:prstGeom>
          <a:ln w="12700">
            <a:solidFill>
              <a:srgbClr val="6C8C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bject 2"/>
          <p:cNvSpPr/>
          <p:nvPr/>
        </p:nvSpPr>
        <p:spPr>
          <a:xfrm>
            <a:off x="4612499" y="3704229"/>
            <a:ext cx="718185" cy="501650"/>
          </a:xfrm>
          <a:custGeom>
            <a:avLst/>
            <a:gdLst/>
            <a:ahLst/>
            <a:cxnLst/>
            <a:rect l="l" t="t" r="r" b="b"/>
            <a:pathLst>
              <a:path w="718185" h="501650">
                <a:moveTo>
                  <a:pt x="717816" y="250685"/>
                </a:moveTo>
                <a:lnTo>
                  <a:pt x="448183" y="0"/>
                </a:lnTo>
                <a:lnTo>
                  <a:pt x="448183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448183" y="339572"/>
                </a:lnTo>
                <a:lnTo>
                  <a:pt x="448183" y="501357"/>
                </a:lnTo>
                <a:lnTo>
                  <a:pt x="717816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51653" y="6398920"/>
            <a:ext cx="1179195" cy="501650"/>
          </a:xfrm>
          <a:custGeom>
            <a:avLst/>
            <a:gdLst/>
            <a:ahLst/>
            <a:cxnLst/>
            <a:rect l="l" t="t" r="r" b="b"/>
            <a:pathLst>
              <a:path w="1179195" h="501650">
                <a:moveTo>
                  <a:pt x="1178661" y="250685"/>
                </a:moveTo>
                <a:lnTo>
                  <a:pt x="909027" y="0"/>
                </a:lnTo>
                <a:lnTo>
                  <a:pt x="909027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909027" y="339572"/>
                </a:lnTo>
                <a:lnTo>
                  <a:pt x="909027" y="501357"/>
                </a:lnTo>
                <a:lnTo>
                  <a:pt x="1178661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81956" y="6653179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44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44154" y="8507862"/>
            <a:ext cx="663575" cy="260985"/>
          </a:xfrm>
          <a:custGeom>
            <a:avLst/>
            <a:gdLst/>
            <a:ahLst/>
            <a:cxnLst/>
            <a:rect l="l" t="t" r="r" b="b"/>
            <a:pathLst>
              <a:path w="663575" h="260984">
                <a:moveTo>
                  <a:pt x="0" y="260921"/>
                </a:moveTo>
                <a:lnTo>
                  <a:pt x="66304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44154" y="8768784"/>
            <a:ext cx="663575" cy="247015"/>
          </a:xfrm>
          <a:custGeom>
            <a:avLst/>
            <a:gdLst/>
            <a:ahLst/>
            <a:cxnLst/>
            <a:rect l="l" t="t" r="r" b="b"/>
            <a:pathLst>
              <a:path w="663575" h="247015">
                <a:moveTo>
                  <a:pt x="0" y="0"/>
                </a:moveTo>
                <a:lnTo>
                  <a:pt x="663041" y="24643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25153" y="1710003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69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25153" y="3421274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70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83450" y="6115578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70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25147" y="2070002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25147" y="3781274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83444" y="6475577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25147" y="2244121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25147" y="3955393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83444" y="6649697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25147" y="2244118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4">
                <a:moveTo>
                  <a:pt x="672617" y="5323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25147" y="3955389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4">
                <a:moveTo>
                  <a:pt x="672617" y="532384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83444" y="6649693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5">
                <a:moveTo>
                  <a:pt x="672617" y="532384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82000" y="1587331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251942" y="1595823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682000" y="1943916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392770" y="1952409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682000" y="2300497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409560" y="2308990"/>
            <a:ext cx="3676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682000" y="2654471"/>
            <a:ext cx="1828164" cy="247015"/>
          </a:xfrm>
          <a:custGeom>
            <a:avLst/>
            <a:gdLst/>
            <a:ahLst/>
            <a:cxnLst/>
            <a:rect l="l" t="t" r="r" b="b"/>
            <a:pathLst>
              <a:path w="1828164" h="247014">
                <a:moveTo>
                  <a:pt x="17739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773910" y="246430"/>
                </a:lnTo>
                <a:lnTo>
                  <a:pt x="1805129" y="245587"/>
                </a:lnTo>
                <a:lnTo>
                  <a:pt x="1821160" y="239680"/>
                </a:lnTo>
                <a:lnTo>
                  <a:pt x="1827067" y="223649"/>
                </a:lnTo>
                <a:lnTo>
                  <a:pt x="1827911" y="192430"/>
                </a:lnTo>
                <a:lnTo>
                  <a:pt x="1827911" y="54000"/>
                </a:lnTo>
                <a:lnTo>
                  <a:pt x="1827067" y="22781"/>
                </a:lnTo>
                <a:lnTo>
                  <a:pt x="1821160" y="6750"/>
                </a:lnTo>
                <a:lnTo>
                  <a:pt x="1805129" y="843"/>
                </a:lnTo>
                <a:lnTo>
                  <a:pt x="17739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779034" y="2675663"/>
            <a:ext cx="162813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organisationnelle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682000" y="3298600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251942" y="3307092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682000" y="3655185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392770" y="3663678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682000" y="4011766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124429" y="4020258"/>
            <a:ext cx="93789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organisationnelle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682000" y="4365740"/>
            <a:ext cx="1828164" cy="247015"/>
          </a:xfrm>
          <a:custGeom>
            <a:avLst/>
            <a:gdLst/>
            <a:ahLst/>
            <a:cxnLst/>
            <a:rect l="l" t="t" r="r" b="b"/>
            <a:pathLst>
              <a:path w="1828164" h="247014">
                <a:moveTo>
                  <a:pt x="17739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773910" y="246430"/>
                </a:lnTo>
                <a:lnTo>
                  <a:pt x="1805129" y="245587"/>
                </a:lnTo>
                <a:lnTo>
                  <a:pt x="1821160" y="239680"/>
                </a:lnTo>
                <a:lnTo>
                  <a:pt x="1827067" y="223649"/>
                </a:lnTo>
                <a:lnTo>
                  <a:pt x="1827911" y="192430"/>
                </a:lnTo>
                <a:lnTo>
                  <a:pt x="1827911" y="54000"/>
                </a:lnTo>
                <a:lnTo>
                  <a:pt x="1827067" y="22781"/>
                </a:lnTo>
                <a:lnTo>
                  <a:pt x="1821160" y="6750"/>
                </a:lnTo>
                <a:lnTo>
                  <a:pt x="1805129" y="843"/>
                </a:lnTo>
                <a:lnTo>
                  <a:pt x="17739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318983" y="4386933"/>
            <a:ext cx="5492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127957" y="5992903"/>
            <a:ext cx="935990" cy="241300"/>
          </a:xfrm>
          <a:custGeom>
            <a:avLst/>
            <a:gdLst/>
            <a:ahLst/>
            <a:cxnLst/>
            <a:rect l="l" t="t" r="r" b="b"/>
            <a:pathLst>
              <a:path w="935989" h="241300">
                <a:moveTo>
                  <a:pt x="8815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81532" y="241198"/>
                </a:lnTo>
                <a:lnTo>
                  <a:pt x="912751" y="240354"/>
                </a:lnTo>
                <a:lnTo>
                  <a:pt x="928782" y="234448"/>
                </a:lnTo>
                <a:lnTo>
                  <a:pt x="934689" y="218416"/>
                </a:lnTo>
                <a:lnTo>
                  <a:pt x="935532" y="187198"/>
                </a:lnTo>
                <a:lnTo>
                  <a:pt x="935532" y="54000"/>
                </a:lnTo>
                <a:lnTo>
                  <a:pt x="934689" y="22781"/>
                </a:lnTo>
                <a:lnTo>
                  <a:pt x="928782" y="6750"/>
                </a:lnTo>
                <a:lnTo>
                  <a:pt x="912751" y="843"/>
                </a:lnTo>
                <a:lnTo>
                  <a:pt x="8815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27957" y="6349489"/>
            <a:ext cx="935990" cy="241300"/>
          </a:xfrm>
          <a:custGeom>
            <a:avLst/>
            <a:gdLst/>
            <a:ahLst/>
            <a:cxnLst/>
            <a:rect l="l" t="t" r="r" b="b"/>
            <a:pathLst>
              <a:path w="935989" h="241300">
                <a:moveTo>
                  <a:pt x="8815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81532" y="241198"/>
                </a:lnTo>
                <a:lnTo>
                  <a:pt x="912751" y="240354"/>
                </a:lnTo>
                <a:lnTo>
                  <a:pt x="928782" y="234448"/>
                </a:lnTo>
                <a:lnTo>
                  <a:pt x="934689" y="218416"/>
                </a:lnTo>
                <a:lnTo>
                  <a:pt x="935532" y="187198"/>
                </a:lnTo>
                <a:lnTo>
                  <a:pt x="935532" y="54000"/>
                </a:lnTo>
                <a:lnTo>
                  <a:pt x="934689" y="22781"/>
                </a:lnTo>
                <a:lnTo>
                  <a:pt x="928782" y="6750"/>
                </a:lnTo>
                <a:lnTo>
                  <a:pt x="912751" y="843"/>
                </a:lnTo>
                <a:lnTo>
                  <a:pt x="8815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253402" y="6001396"/>
            <a:ext cx="682625" cy="527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127957" y="6706076"/>
            <a:ext cx="935990" cy="241300"/>
          </a:xfrm>
          <a:custGeom>
            <a:avLst/>
            <a:gdLst/>
            <a:ahLst/>
            <a:cxnLst/>
            <a:rect l="l" t="t" r="r" b="b"/>
            <a:pathLst>
              <a:path w="935989" h="241300">
                <a:moveTo>
                  <a:pt x="8815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7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881532" y="241198"/>
                </a:lnTo>
                <a:lnTo>
                  <a:pt x="912751" y="240354"/>
                </a:lnTo>
                <a:lnTo>
                  <a:pt x="928782" y="234448"/>
                </a:lnTo>
                <a:lnTo>
                  <a:pt x="934689" y="218416"/>
                </a:lnTo>
                <a:lnTo>
                  <a:pt x="935532" y="187197"/>
                </a:lnTo>
                <a:lnTo>
                  <a:pt x="935532" y="54000"/>
                </a:lnTo>
                <a:lnTo>
                  <a:pt x="934689" y="22781"/>
                </a:lnTo>
                <a:lnTo>
                  <a:pt x="928782" y="6750"/>
                </a:lnTo>
                <a:lnTo>
                  <a:pt x="912751" y="843"/>
                </a:lnTo>
                <a:lnTo>
                  <a:pt x="88153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394228" y="6714568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127957" y="7060044"/>
            <a:ext cx="936625" cy="247015"/>
          </a:xfrm>
          <a:custGeom>
            <a:avLst/>
            <a:gdLst/>
            <a:ahLst/>
            <a:cxnLst/>
            <a:rect l="l" t="t" r="r" b="b"/>
            <a:pathLst>
              <a:path w="936625" h="247015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882002" y="246430"/>
                </a:lnTo>
                <a:lnTo>
                  <a:pt x="913221" y="245587"/>
                </a:lnTo>
                <a:lnTo>
                  <a:pt x="929252" y="239680"/>
                </a:lnTo>
                <a:lnTo>
                  <a:pt x="935158" y="223649"/>
                </a:lnTo>
                <a:lnTo>
                  <a:pt x="936002" y="192430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320443" y="7068537"/>
            <a:ext cx="5492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128633" y="8645573"/>
            <a:ext cx="2709545" cy="247015"/>
          </a:xfrm>
          <a:custGeom>
            <a:avLst/>
            <a:gdLst/>
            <a:ahLst/>
            <a:cxnLst/>
            <a:rect l="l" t="t" r="r" b="b"/>
            <a:pathLst>
              <a:path w="2709545" h="247015">
                <a:moveTo>
                  <a:pt x="2654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2654998" y="246430"/>
                </a:lnTo>
                <a:lnTo>
                  <a:pt x="2686217" y="245587"/>
                </a:lnTo>
                <a:lnTo>
                  <a:pt x="2702248" y="239680"/>
                </a:lnTo>
                <a:lnTo>
                  <a:pt x="2708155" y="223649"/>
                </a:lnTo>
                <a:lnTo>
                  <a:pt x="2708998" y="192430"/>
                </a:lnTo>
                <a:lnTo>
                  <a:pt x="2708998" y="54000"/>
                </a:lnTo>
                <a:lnTo>
                  <a:pt x="2708155" y="22781"/>
                </a:lnTo>
                <a:lnTo>
                  <a:pt x="2702248" y="6750"/>
                </a:lnTo>
                <a:lnTo>
                  <a:pt x="2686217" y="843"/>
                </a:lnTo>
                <a:lnTo>
                  <a:pt x="2654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31999" y="1931670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82942" y="1977473"/>
            <a:ext cx="159385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31999" y="3642939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82942" y="3688741"/>
            <a:ext cx="159385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31999" y="6432493"/>
            <a:ext cx="1203960" cy="434975"/>
          </a:xfrm>
          <a:custGeom>
            <a:avLst/>
            <a:gdLst/>
            <a:ahLst/>
            <a:cxnLst/>
            <a:rect l="l" t="t" r="r" b="b"/>
            <a:pathLst>
              <a:path w="1203960" h="434975">
                <a:moveTo>
                  <a:pt x="114995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1149959" y="434390"/>
                </a:lnTo>
                <a:lnTo>
                  <a:pt x="1181178" y="433547"/>
                </a:lnTo>
                <a:lnTo>
                  <a:pt x="1197209" y="427640"/>
                </a:lnTo>
                <a:lnTo>
                  <a:pt x="1203116" y="411609"/>
                </a:lnTo>
                <a:lnTo>
                  <a:pt x="1203960" y="380390"/>
                </a:lnTo>
                <a:lnTo>
                  <a:pt x="1203960" y="54000"/>
                </a:lnTo>
                <a:lnTo>
                  <a:pt x="1203116" y="22781"/>
                </a:lnTo>
                <a:lnTo>
                  <a:pt x="1197209" y="6750"/>
                </a:lnTo>
                <a:lnTo>
                  <a:pt x="1181178" y="843"/>
                </a:lnTo>
                <a:lnTo>
                  <a:pt x="114995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708894" y="6465595"/>
            <a:ext cx="64643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0320" marR="5080" indent="-825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existante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31999" y="8551595"/>
            <a:ext cx="1203960" cy="434975"/>
          </a:xfrm>
          <a:custGeom>
            <a:avLst/>
            <a:gdLst/>
            <a:ahLst/>
            <a:cxnLst/>
            <a:rect l="l" t="t" r="r" b="b"/>
            <a:pathLst>
              <a:path w="1203960" h="434975">
                <a:moveTo>
                  <a:pt x="114995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1149959" y="434390"/>
                </a:lnTo>
                <a:lnTo>
                  <a:pt x="1181178" y="433547"/>
                </a:lnTo>
                <a:lnTo>
                  <a:pt x="1197209" y="427640"/>
                </a:lnTo>
                <a:lnTo>
                  <a:pt x="1203116" y="411609"/>
                </a:lnTo>
                <a:lnTo>
                  <a:pt x="1203960" y="380390"/>
                </a:lnTo>
                <a:lnTo>
                  <a:pt x="1203960" y="54000"/>
                </a:lnTo>
                <a:lnTo>
                  <a:pt x="1203116" y="22781"/>
                </a:lnTo>
                <a:lnTo>
                  <a:pt x="1197209" y="6750"/>
                </a:lnTo>
                <a:lnTo>
                  <a:pt x="1181178" y="843"/>
                </a:lnTo>
                <a:lnTo>
                  <a:pt x="114995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572946" y="8584697"/>
            <a:ext cx="918844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80035" marR="5080" indent="-267970">
              <a:lnSpc>
                <a:spcPts val="1300"/>
              </a:lnSpc>
              <a:spcBef>
                <a:spcPts val="160"/>
              </a:spcBef>
            </a:pP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L’ESS</a:t>
            </a:r>
            <a:r>
              <a:rPr sz="11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repose  sur…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569256" y="8699500"/>
            <a:ext cx="3111500" cy="1285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8185">
              <a:lnSpc>
                <a:spcPts val="855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principes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solidarité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d’utilité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5330310" y="2120898"/>
            <a:ext cx="1438275" cy="247015"/>
          </a:xfrm>
          <a:custGeom>
            <a:avLst/>
            <a:gdLst/>
            <a:ahLst/>
            <a:cxnLst/>
            <a:rect l="l" t="t" r="r" b="b"/>
            <a:pathLst>
              <a:path w="1438275" h="247014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383690" y="246430"/>
                </a:lnTo>
                <a:lnTo>
                  <a:pt x="1414909" y="245587"/>
                </a:lnTo>
                <a:lnTo>
                  <a:pt x="1430940" y="239680"/>
                </a:lnTo>
                <a:lnTo>
                  <a:pt x="1436847" y="223649"/>
                </a:lnTo>
                <a:lnTo>
                  <a:pt x="1437690" y="1924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5415151" y="2154687"/>
            <a:ext cx="12592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EI, EIRL, EURL,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SASU</a:t>
            </a:r>
            <a:endParaRPr sz="95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330310" y="8384651"/>
            <a:ext cx="1438275" cy="247015"/>
          </a:xfrm>
          <a:custGeom>
            <a:avLst/>
            <a:gdLst/>
            <a:ahLst/>
            <a:cxnLst/>
            <a:rect l="l" t="t" r="r" b="b"/>
            <a:pathLst>
              <a:path w="1438275" h="247015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383690" y="246430"/>
                </a:lnTo>
                <a:lnTo>
                  <a:pt x="1414909" y="245587"/>
                </a:lnTo>
                <a:lnTo>
                  <a:pt x="1430940" y="239680"/>
                </a:lnTo>
                <a:lnTo>
                  <a:pt x="1436847" y="223649"/>
                </a:lnTo>
                <a:lnTo>
                  <a:pt x="1437690" y="1924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5894511" y="8418441"/>
            <a:ext cx="3009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Scop</a:t>
            </a:r>
            <a:endParaRPr sz="95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330310" y="8892001"/>
            <a:ext cx="1438275" cy="247015"/>
          </a:xfrm>
          <a:custGeom>
            <a:avLst/>
            <a:gdLst/>
            <a:ahLst/>
            <a:cxnLst/>
            <a:rect l="l" t="t" r="r" b="b"/>
            <a:pathLst>
              <a:path w="1438275" h="247015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383690" y="246430"/>
                </a:lnTo>
                <a:lnTo>
                  <a:pt x="1414909" y="245587"/>
                </a:lnTo>
                <a:lnTo>
                  <a:pt x="1430940" y="239680"/>
                </a:lnTo>
                <a:lnTo>
                  <a:pt x="1436847" y="223649"/>
                </a:lnTo>
                <a:lnTo>
                  <a:pt x="1437690" y="1924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5803995" y="8925790"/>
            <a:ext cx="4819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Mutuelle</a:t>
            </a:r>
            <a:endParaRPr sz="95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330310" y="3832168"/>
            <a:ext cx="1438275" cy="247015"/>
          </a:xfrm>
          <a:custGeom>
            <a:avLst/>
            <a:gdLst/>
            <a:ahLst/>
            <a:cxnLst/>
            <a:rect l="l" t="t" r="r" b="b"/>
            <a:pathLst>
              <a:path w="1438275" h="247014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383690" y="246430"/>
                </a:lnTo>
                <a:lnTo>
                  <a:pt x="1414909" y="245587"/>
                </a:lnTo>
                <a:lnTo>
                  <a:pt x="1430940" y="239680"/>
                </a:lnTo>
                <a:lnTo>
                  <a:pt x="1436847" y="223649"/>
                </a:lnTo>
                <a:lnTo>
                  <a:pt x="1437690" y="1924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445314" y="3865956"/>
            <a:ext cx="119888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SA, SARL, SAS,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SNC</a:t>
            </a:r>
            <a:endParaRPr sz="95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330310" y="6456621"/>
            <a:ext cx="1438275" cy="386715"/>
          </a:xfrm>
          <a:custGeom>
            <a:avLst/>
            <a:gdLst/>
            <a:ahLst/>
            <a:cxnLst/>
            <a:rect l="l" t="t" r="r" b="b"/>
            <a:pathLst>
              <a:path w="1438275" h="386715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32130"/>
                </a:lnTo>
                <a:lnTo>
                  <a:pt x="843" y="363349"/>
                </a:lnTo>
                <a:lnTo>
                  <a:pt x="6750" y="379380"/>
                </a:lnTo>
                <a:lnTo>
                  <a:pt x="22781" y="385287"/>
                </a:lnTo>
                <a:lnTo>
                  <a:pt x="54000" y="386130"/>
                </a:lnTo>
                <a:lnTo>
                  <a:pt x="1383690" y="386130"/>
                </a:lnTo>
                <a:lnTo>
                  <a:pt x="1414909" y="385287"/>
                </a:lnTo>
                <a:lnTo>
                  <a:pt x="1430940" y="379380"/>
                </a:lnTo>
                <a:lnTo>
                  <a:pt x="1436847" y="363349"/>
                </a:lnTo>
                <a:lnTo>
                  <a:pt x="1437690" y="3321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5445314" y="6490410"/>
            <a:ext cx="119888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431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EURL, EIRL, SASU,  SAS, SA, SARL,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SNC</a:t>
            </a:r>
            <a:endParaRPr sz="9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32864" y="1541818"/>
            <a:ext cx="1212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A.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</a:t>
            </a:r>
            <a:r>
              <a:rPr sz="95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seul</a:t>
            </a:r>
            <a:endParaRPr sz="9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19299" y="3253089"/>
            <a:ext cx="16059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B.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 à</a:t>
            </a:r>
            <a:r>
              <a:rPr sz="950" b="1" spc="-11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plusieurs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817878" y="3862088"/>
            <a:ext cx="3073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endParaRPr sz="95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817878" y="2151999"/>
            <a:ext cx="3073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endParaRPr sz="95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341950" y="6556392"/>
            <a:ext cx="7696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évolution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vers</a:t>
            </a:r>
            <a:endParaRPr sz="95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742399" y="6432499"/>
            <a:ext cx="842010" cy="434975"/>
          </a:xfrm>
          <a:custGeom>
            <a:avLst/>
            <a:gdLst/>
            <a:ahLst/>
            <a:cxnLst/>
            <a:rect l="l" t="t" r="r" b="b"/>
            <a:pathLst>
              <a:path w="842010" h="434975">
                <a:moveTo>
                  <a:pt x="78752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787527" y="434390"/>
                </a:lnTo>
                <a:lnTo>
                  <a:pt x="818745" y="433547"/>
                </a:lnTo>
                <a:lnTo>
                  <a:pt x="834777" y="427640"/>
                </a:lnTo>
                <a:lnTo>
                  <a:pt x="840683" y="411609"/>
                </a:lnTo>
                <a:lnTo>
                  <a:pt x="841527" y="380390"/>
                </a:lnTo>
                <a:lnTo>
                  <a:pt x="841527" y="54000"/>
                </a:lnTo>
                <a:lnTo>
                  <a:pt x="840683" y="22781"/>
                </a:lnTo>
                <a:lnTo>
                  <a:pt x="834777" y="6750"/>
                </a:lnTo>
                <a:lnTo>
                  <a:pt x="818745" y="843"/>
                </a:lnTo>
                <a:lnTo>
                  <a:pt x="7875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1874936" y="6490408"/>
            <a:ext cx="57531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50165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nouvelle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motivation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742399" y="6432499"/>
            <a:ext cx="842010" cy="434975"/>
          </a:xfrm>
          <a:custGeom>
            <a:avLst/>
            <a:gdLst/>
            <a:ahLst/>
            <a:cxnLst/>
            <a:rect l="l" t="t" r="r" b="b"/>
            <a:pathLst>
              <a:path w="842010" h="43497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80390"/>
                </a:lnTo>
                <a:lnTo>
                  <a:pt x="843" y="411609"/>
                </a:lnTo>
                <a:lnTo>
                  <a:pt x="6750" y="427640"/>
                </a:lnTo>
                <a:lnTo>
                  <a:pt x="22781" y="433547"/>
                </a:lnTo>
                <a:lnTo>
                  <a:pt x="54000" y="434390"/>
                </a:lnTo>
                <a:lnTo>
                  <a:pt x="787527" y="434390"/>
                </a:lnTo>
                <a:lnTo>
                  <a:pt x="818745" y="433547"/>
                </a:lnTo>
                <a:lnTo>
                  <a:pt x="834777" y="427640"/>
                </a:lnTo>
                <a:lnTo>
                  <a:pt x="840683" y="411609"/>
                </a:lnTo>
                <a:lnTo>
                  <a:pt x="841527" y="380390"/>
                </a:lnTo>
                <a:lnTo>
                  <a:pt x="841527" y="54000"/>
                </a:lnTo>
                <a:lnTo>
                  <a:pt x="840683" y="22781"/>
                </a:lnTo>
                <a:lnTo>
                  <a:pt x="834777" y="6750"/>
                </a:lnTo>
                <a:lnTo>
                  <a:pt x="818745" y="843"/>
                </a:lnTo>
                <a:lnTo>
                  <a:pt x="78752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612500" y="3298606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4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151650" y="5992903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5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612500" y="1587331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4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725084" y="1088300"/>
            <a:ext cx="41465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individuelle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structures</a:t>
            </a:r>
            <a:r>
              <a:rPr sz="1300" b="1" spc="-3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sociétaires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31788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494760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25084" y="5484836"/>
            <a:ext cx="38157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L’évolution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juridique</a:t>
            </a:r>
            <a:r>
              <a:rPr sz="1300" b="1" spc="-4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d’entreprise</a:t>
            </a:r>
            <a:endParaRPr sz="13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431788" y="547653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94760" y="5468683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25084" y="7940901"/>
            <a:ext cx="489839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formes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juridiques de l’économie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sociale et solidaire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(ESS)</a:t>
            </a:r>
            <a:endParaRPr sz="130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31788" y="7932596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494760" y="7924744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84" name="object 8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85" name="bk object 16"/>
          <p:cNvSpPr/>
          <p:nvPr/>
        </p:nvSpPr>
        <p:spPr>
          <a:xfrm>
            <a:off x="4612499" y="1998409"/>
            <a:ext cx="718185" cy="501650"/>
          </a:xfrm>
          <a:custGeom>
            <a:avLst/>
            <a:gdLst/>
            <a:ahLst/>
            <a:cxnLst/>
            <a:rect l="l" t="t" r="r" b="b"/>
            <a:pathLst>
              <a:path w="718185" h="501650">
                <a:moveTo>
                  <a:pt x="717816" y="250685"/>
                </a:moveTo>
                <a:lnTo>
                  <a:pt x="448183" y="0"/>
                </a:lnTo>
                <a:lnTo>
                  <a:pt x="448183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448183" y="339572"/>
                </a:lnTo>
                <a:lnTo>
                  <a:pt x="448183" y="501357"/>
                </a:lnTo>
                <a:lnTo>
                  <a:pt x="717816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3"/>
          <p:cNvSpPr txBox="1"/>
          <p:nvPr/>
        </p:nvSpPr>
        <p:spPr>
          <a:xfrm>
            <a:off x="1661299" y="248690"/>
            <a:ext cx="41489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8.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choisir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une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structure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juridique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pour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32864" y="1541818"/>
            <a:ext cx="1212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A.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</a:t>
            </a:r>
            <a:r>
              <a:rPr sz="95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seul</a:t>
            </a:r>
            <a:endParaRPr sz="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5084" y="1088300"/>
            <a:ext cx="41465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individuelle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structures</a:t>
            </a:r>
            <a:r>
              <a:rPr sz="1300" b="1" spc="-3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sociétaires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1788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94760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4359860" y="10337294"/>
            <a:ext cx="2421254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1661299" y="248690"/>
            <a:ext cx="41489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8.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choisir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une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structure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juridique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pour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4820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1999" y="1931670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32864" y="1541818"/>
            <a:ext cx="1644014" cy="959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A.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</a:t>
            </a:r>
            <a:r>
              <a:rPr sz="950" b="1" spc="-1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seul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598170" marR="5080" indent="-535940">
              <a:lnSpc>
                <a:spcPts val="130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marL="50165"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5084" y="1088300"/>
            <a:ext cx="41465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individuelle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structures</a:t>
            </a:r>
            <a:r>
              <a:rPr sz="1300" b="1" spc="-3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sociétaires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1788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94760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4359860" y="10337294"/>
            <a:ext cx="2421254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10" name="object 3"/>
          <p:cNvSpPr txBox="1"/>
          <p:nvPr/>
        </p:nvSpPr>
        <p:spPr>
          <a:xfrm>
            <a:off x="1661299" y="248690"/>
            <a:ext cx="41489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8.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choisir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une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structure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juridique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pour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9618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25153" y="1710003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69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25147" y="2070002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25147" y="2244121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25147" y="2244118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4">
                <a:moveTo>
                  <a:pt x="672617" y="5323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82000" y="1587331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251942" y="1595823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682000" y="1943916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392770" y="1952409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682000" y="2300497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409560" y="2308990"/>
            <a:ext cx="3676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682000" y="2654471"/>
            <a:ext cx="1828164" cy="247015"/>
          </a:xfrm>
          <a:custGeom>
            <a:avLst/>
            <a:gdLst/>
            <a:ahLst/>
            <a:cxnLst/>
            <a:rect l="l" t="t" r="r" b="b"/>
            <a:pathLst>
              <a:path w="1828164" h="247014">
                <a:moveTo>
                  <a:pt x="17739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773910" y="246430"/>
                </a:lnTo>
                <a:lnTo>
                  <a:pt x="1805129" y="245587"/>
                </a:lnTo>
                <a:lnTo>
                  <a:pt x="1821160" y="239680"/>
                </a:lnTo>
                <a:lnTo>
                  <a:pt x="1827067" y="223649"/>
                </a:lnTo>
                <a:lnTo>
                  <a:pt x="1827911" y="192430"/>
                </a:lnTo>
                <a:lnTo>
                  <a:pt x="1827911" y="54000"/>
                </a:lnTo>
                <a:lnTo>
                  <a:pt x="1827067" y="22781"/>
                </a:lnTo>
                <a:lnTo>
                  <a:pt x="1821160" y="6750"/>
                </a:lnTo>
                <a:lnTo>
                  <a:pt x="1805129" y="843"/>
                </a:lnTo>
                <a:lnTo>
                  <a:pt x="17739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779034" y="2675663"/>
            <a:ext cx="162813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organisationnelle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31999" y="1931670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82942" y="1977473"/>
            <a:ext cx="159385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2864" y="1541818"/>
            <a:ext cx="1212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A.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</a:t>
            </a:r>
            <a:r>
              <a:rPr sz="95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seul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25084" y="1088300"/>
            <a:ext cx="41465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individuelle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structures</a:t>
            </a:r>
            <a:r>
              <a:rPr sz="1300" b="1" spc="-3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sociétaires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31788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94760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4359860" y="10337294"/>
            <a:ext cx="2421254" cy="13906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23" name="object 3"/>
          <p:cNvSpPr txBox="1"/>
          <p:nvPr/>
        </p:nvSpPr>
        <p:spPr>
          <a:xfrm>
            <a:off x="1661299" y="248690"/>
            <a:ext cx="41489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8.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choisir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une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structure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juridique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pour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1440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25153" y="1710003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69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25147" y="2070002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25147" y="2244121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25147" y="2244118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4">
                <a:moveTo>
                  <a:pt x="672617" y="5323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82000" y="1587331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251942" y="1595823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682000" y="1943916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392770" y="1952409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682000" y="2300497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409560" y="2308990"/>
            <a:ext cx="3676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682000" y="2654471"/>
            <a:ext cx="1828164" cy="247015"/>
          </a:xfrm>
          <a:custGeom>
            <a:avLst/>
            <a:gdLst/>
            <a:ahLst/>
            <a:cxnLst/>
            <a:rect l="l" t="t" r="r" b="b"/>
            <a:pathLst>
              <a:path w="1828164" h="247014">
                <a:moveTo>
                  <a:pt x="17739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773910" y="246430"/>
                </a:lnTo>
                <a:lnTo>
                  <a:pt x="1805129" y="245587"/>
                </a:lnTo>
                <a:lnTo>
                  <a:pt x="1821160" y="239680"/>
                </a:lnTo>
                <a:lnTo>
                  <a:pt x="1827067" y="223649"/>
                </a:lnTo>
                <a:lnTo>
                  <a:pt x="1827911" y="192430"/>
                </a:lnTo>
                <a:lnTo>
                  <a:pt x="1827911" y="54000"/>
                </a:lnTo>
                <a:lnTo>
                  <a:pt x="1827067" y="22781"/>
                </a:lnTo>
                <a:lnTo>
                  <a:pt x="1821160" y="6750"/>
                </a:lnTo>
                <a:lnTo>
                  <a:pt x="1805129" y="843"/>
                </a:lnTo>
                <a:lnTo>
                  <a:pt x="17739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779034" y="2675663"/>
            <a:ext cx="162813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organisationnelle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31999" y="1931670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82942" y="1977473"/>
            <a:ext cx="159385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30310" y="2120898"/>
            <a:ext cx="1438275" cy="247015"/>
          </a:xfrm>
          <a:custGeom>
            <a:avLst/>
            <a:gdLst/>
            <a:ahLst/>
            <a:cxnLst/>
            <a:rect l="l" t="t" r="r" b="b"/>
            <a:pathLst>
              <a:path w="1438275" h="247014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383690" y="246430"/>
                </a:lnTo>
                <a:lnTo>
                  <a:pt x="1414909" y="245587"/>
                </a:lnTo>
                <a:lnTo>
                  <a:pt x="1430940" y="239680"/>
                </a:lnTo>
                <a:lnTo>
                  <a:pt x="1436847" y="223649"/>
                </a:lnTo>
                <a:lnTo>
                  <a:pt x="1437690" y="1924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415151" y="2154687"/>
            <a:ext cx="12592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EI, EIRL, EURL,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SASU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2864" y="1541818"/>
            <a:ext cx="1212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A.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</a:t>
            </a:r>
            <a:r>
              <a:rPr sz="95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seul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17878" y="2151999"/>
            <a:ext cx="3073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612500" y="1587331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4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25084" y="1088300"/>
            <a:ext cx="41465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individuelle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structures</a:t>
            </a:r>
            <a:r>
              <a:rPr sz="1300" b="1" spc="-3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sociétaires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31788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94760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27" name="bk object 16"/>
          <p:cNvSpPr/>
          <p:nvPr/>
        </p:nvSpPr>
        <p:spPr>
          <a:xfrm>
            <a:off x="4612499" y="1998409"/>
            <a:ext cx="718185" cy="501650"/>
          </a:xfrm>
          <a:custGeom>
            <a:avLst/>
            <a:gdLst/>
            <a:ahLst/>
            <a:cxnLst/>
            <a:rect l="l" t="t" r="r" b="b"/>
            <a:pathLst>
              <a:path w="718185" h="501650">
                <a:moveTo>
                  <a:pt x="717816" y="250685"/>
                </a:moveTo>
                <a:lnTo>
                  <a:pt x="448183" y="0"/>
                </a:lnTo>
                <a:lnTo>
                  <a:pt x="448183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448183" y="339572"/>
                </a:lnTo>
                <a:lnTo>
                  <a:pt x="448183" y="501357"/>
                </a:lnTo>
                <a:lnTo>
                  <a:pt x="717816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3"/>
          <p:cNvSpPr txBox="1"/>
          <p:nvPr/>
        </p:nvSpPr>
        <p:spPr>
          <a:xfrm>
            <a:off x="1661299" y="248690"/>
            <a:ext cx="41489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8.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choisir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une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structure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juridique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pour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25153" y="1710003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69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25147" y="2070002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25147" y="2244121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25147" y="2244118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4">
                <a:moveTo>
                  <a:pt x="672617" y="5323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82000" y="1587331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251942" y="1595823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682000" y="1943916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392770" y="1952409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682000" y="2300497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409560" y="2308990"/>
            <a:ext cx="3676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682000" y="2654471"/>
            <a:ext cx="1828164" cy="247015"/>
          </a:xfrm>
          <a:custGeom>
            <a:avLst/>
            <a:gdLst/>
            <a:ahLst/>
            <a:cxnLst/>
            <a:rect l="l" t="t" r="r" b="b"/>
            <a:pathLst>
              <a:path w="1828164" h="247014">
                <a:moveTo>
                  <a:pt x="17739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773910" y="246430"/>
                </a:lnTo>
                <a:lnTo>
                  <a:pt x="1805129" y="245587"/>
                </a:lnTo>
                <a:lnTo>
                  <a:pt x="1821160" y="239680"/>
                </a:lnTo>
                <a:lnTo>
                  <a:pt x="1827067" y="223649"/>
                </a:lnTo>
                <a:lnTo>
                  <a:pt x="1827911" y="192430"/>
                </a:lnTo>
                <a:lnTo>
                  <a:pt x="1827911" y="54000"/>
                </a:lnTo>
                <a:lnTo>
                  <a:pt x="1827067" y="22781"/>
                </a:lnTo>
                <a:lnTo>
                  <a:pt x="1821160" y="6750"/>
                </a:lnTo>
                <a:lnTo>
                  <a:pt x="1805129" y="843"/>
                </a:lnTo>
                <a:lnTo>
                  <a:pt x="17739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779034" y="2675663"/>
            <a:ext cx="162813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organisationnelle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31999" y="1931670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82942" y="1977473"/>
            <a:ext cx="159385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30310" y="2120898"/>
            <a:ext cx="1438275" cy="247015"/>
          </a:xfrm>
          <a:custGeom>
            <a:avLst/>
            <a:gdLst/>
            <a:ahLst/>
            <a:cxnLst/>
            <a:rect l="l" t="t" r="r" b="b"/>
            <a:pathLst>
              <a:path w="1438275" h="247014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383690" y="246430"/>
                </a:lnTo>
                <a:lnTo>
                  <a:pt x="1414909" y="245587"/>
                </a:lnTo>
                <a:lnTo>
                  <a:pt x="1430940" y="239680"/>
                </a:lnTo>
                <a:lnTo>
                  <a:pt x="1436847" y="223649"/>
                </a:lnTo>
                <a:lnTo>
                  <a:pt x="1437690" y="1924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415151" y="2154687"/>
            <a:ext cx="12592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EI, EIRL, EURL,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SASU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2864" y="1541818"/>
            <a:ext cx="1212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A.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</a:t>
            </a:r>
            <a:r>
              <a:rPr sz="95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seul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9299" y="3253089"/>
            <a:ext cx="16059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B.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 à</a:t>
            </a:r>
            <a:r>
              <a:rPr sz="950" b="1" spc="-11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plusieurs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17878" y="2151999"/>
            <a:ext cx="3073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612500" y="1587331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4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25084" y="1088300"/>
            <a:ext cx="41465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individuelle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structures</a:t>
            </a:r>
            <a:r>
              <a:rPr sz="1300" b="1" spc="-3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sociétaires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31788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94760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28" name="bk object 16"/>
          <p:cNvSpPr/>
          <p:nvPr/>
        </p:nvSpPr>
        <p:spPr>
          <a:xfrm>
            <a:off x="4612499" y="1998409"/>
            <a:ext cx="718185" cy="501650"/>
          </a:xfrm>
          <a:custGeom>
            <a:avLst/>
            <a:gdLst/>
            <a:ahLst/>
            <a:cxnLst/>
            <a:rect l="l" t="t" r="r" b="b"/>
            <a:pathLst>
              <a:path w="718185" h="501650">
                <a:moveTo>
                  <a:pt x="717816" y="250685"/>
                </a:moveTo>
                <a:lnTo>
                  <a:pt x="448183" y="0"/>
                </a:lnTo>
                <a:lnTo>
                  <a:pt x="448183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448183" y="339572"/>
                </a:lnTo>
                <a:lnTo>
                  <a:pt x="448183" y="501357"/>
                </a:lnTo>
                <a:lnTo>
                  <a:pt x="717816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3"/>
          <p:cNvSpPr txBox="1"/>
          <p:nvPr/>
        </p:nvSpPr>
        <p:spPr>
          <a:xfrm>
            <a:off x="1661299" y="248690"/>
            <a:ext cx="41489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8.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choisir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une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structure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juridique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pour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25153" y="1710003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69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25147" y="2070002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25147" y="2244121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25147" y="2244118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4">
                <a:moveTo>
                  <a:pt x="672617" y="5323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82000" y="1587331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251942" y="1595823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682000" y="1943916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392770" y="1952409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682000" y="2300497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409560" y="2308990"/>
            <a:ext cx="3676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682000" y="2654471"/>
            <a:ext cx="1828164" cy="247015"/>
          </a:xfrm>
          <a:custGeom>
            <a:avLst/>
            <a:gdLst/>
            <a:ahLst/>
            <a:cxnLst/>
            <a:rect l="l" t="t" r="r" b="b"/>
            <a:pathLst>
              <a:path w="1828164" h="247014">
                <a:moveTo>
                  <a:pt x="17739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773910" y="246430"/>
                </a:lnTo>
                <a:lnTo>
                  <a:pt x="1805129" y="245587"/>
                </a:lnTo>
                <a:lnTo>
                  <a:pt x="1821160" y="239680"/>
                </a:lnTo>
                <a:lnTo>
                  <a:pt x="1827067" y="223649"/>
                </a:lnTo>
                <a:lnTo>
                  <a:pt x="1827911" y="192430"/>
                </a:lnTo>
                <a:lnTo>
                  <a:pt x="1827911" y="54000"/>
                </a:lnTo>
                <a:lnTo>
                  <a:pt x="1827067" y="22781"/>
                </a:lnTo>
                <a:lnTo>
                  <a:pt x="1821160" y="6750"/>
                </a:lnTo>
                <a:lnTo>
                  <a:pt x="1805129" y="843"/>
                </a:lnTo>
                <a:lnTo>
                  <a:pt x="17739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779034" y="2675663"/>
            <a:ext cx="162813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organisationnelle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31999" y="1931670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82942" y="1977473"/>
            <a:ext cx="159385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31999" y="3642939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30310" y="2120898"/>
            <a:ext cx="1438275" cy="247015"/>
          </a:xfrm>
          <a:custGeom>
            <a:avLst/>
            <a:gdLst/>
            <a:ahLst/>
            <a:cxnLst/>
            <a:rect l="l" t="t" r="r" b="b"/>
            <a:pathLst>
              <a:path w="1438275" h="247014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383690" y="246430"/>
                </a:lnTo>
                <a:lnTo>
                  <a:pt x="1414909" y="245587"/>
                </a:lnTo>
                <a:lnTo>
                  <a:pt x="1430940" y="239680"/>
                </a:lnTo>
                <a:lnTo>
                  <a:pt x="1436847" y="223649"/>
                </a:lnTo>
                <a:lnTo>
                  <a:pt x="1437690" y="1924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415151" y="2154687"/>
            <a:ext cx="12592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EI, EIRL, EURL,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SASU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2864" y="1541818"/>
            <a:ext cx="1212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A.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</a:t>
            </a:r>
            <a:r>
              <a:rPr sz="95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seul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9299" y="3253089"/>
            <a:ext cx="1657350" cy="959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B.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 à</a:t>
            </a:r>
            <a:r>
              <a:rPr sz="95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plusieurs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76200" marR="5080" algn="ctr">
              <a:lnSpc>
                <a:spcPts val="130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marL="63500"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17878" y="2151999"/>
            <a:ext cx="3073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612500" y="1587331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4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25084" y="1088300"/>
            <a:ext cx="41465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individuelle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structures</a:t>
            </a:r>
            <a:r>
              <a:rPr sz="1300" b="1" spc="-3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sociétaires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31788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94760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29" name="bk object 16"/>
          <p:cNvSpPr/>
          <p:nvPr/>
        </p:nvSpPr>
        <p:spPr>
          <a:xfrm>
            <a:off x="4612499" y="1998409"/>
            <a:ext cx="718185" cy="501650"/>
          </a:xfrm>
          <a:custGeom>
            <a:avLst/>
            <a:gdLst/>
            <a:ahLst/>
            <a:cxnLst/>
            <a:rect l="l" t="t" r="r" b="b"/>
            <a:pathLst>
              <a:path w="718185" h="501650">
                <a:moveTo>
                  <a:pt x="717816" y="250685"/>
                </a:moveTo>
                <a:lnTo>
                  <a:pt x="448183" y="0"/>
                </a:lnTo>
                <a:lnTo>
                  <a:pt x="448183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448183" y="339572"/>
                </a:lnTo>
                <a:lnTo>
                  <a:pt x="448183" y="501357"/>
                </a:lnTo>
                <a:lnTo>
                  <a:pt x="717816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"/>
          <p:cNvSpPr txBox="1"/>
          <p:nvPr/>
        </p:nvSpPr>
        <p:spPr>
          <a:xfrm>
            <a:off x="1661299" y="248690"/>
            <a:ext cx="41489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8.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choisir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une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structure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juridique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pour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25153" y="1710003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69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25153" y="3421274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70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25147" y="2070002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25147" y="3781274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25147" y="2244121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25147" y="3955393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25147" y="2244118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4">
                <a:moveTo>
                  <a:pt x="672617" y="5323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25147" y="3955389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4">
                <a:moveTo>
                  <a:pt x="672617" y="532384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82000" y="1587331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251942" y="1595823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682000" y="1943916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392770" y="1952409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682000" y="2300497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409560" y="2308990"/>
            <a:ext cx="3676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682000" y="2654471"/>
            <a:ext cx="1828164" cy="247015"/>
          </a:xfrm>
          <a:custGeom>
            <a:avLst/>
            <a:gdLst/>
            <a:ahLst/>
            <a:cxnLst/>
            <a:rect l="l" t="t" r="r" b="b"/>
            <a:pathLst>
              <a:path w="1828164" h="247014">
                <a:moveTo>
                  <a:pt x="17739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773910" y="246430"/>
                </a:lnTo>
                <a:lnTo>
                  <a:pt x="1805129" y="245587"/>
                </a:lnTo>
                <a:lnTo>
                  <a:pt x="1821160" y="239680"/>
                </a:lnTo>
                <a:lnTo>
                  <a:pt x="1827067" y="223649"/>
                </a:lnTo>
                <a:lnTo>
                  <a:pt x="1827911" y="192430"/>
                </a:lnTo>
                <a:lnTo>
                  <a:pt x="1827911" y="54000"/>
                </a:lnTo>
                <a:lnTo>
                  <a:pt x="1827067" y="22781"/>
                </a:lnTo>
                <a:lnTo>
                  <a:pt x="1821160" y="6750"/>
                </a:lnTo>
                <a:lnTo>
                  <a:pt x="1805129" y="843"/>
                </a:lnTo>
                <a:lnTo>
                  <a:pt x="17739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779034" y="2675663"/>
            <a:ext cx="162813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organisationnelle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682000" y="3298600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251942" y="3307092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682000" y="3655185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392770" y="3663678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682000" y="4011766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124429" y="4020258"/>
            <a:ext cx="93789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organisationnelle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682000" y="4365740"/>
            <a:ext cx="1828164" cy="247015"/>
          </a:xfrm>
          <a:custGeom>
            <a:avLst/>
            <a:gdLst/>
            <a:ahLst/>
            <a:cxnLst/>
            <a:rect l="l" t="t" r="r" b="b"/>
            <a:pathLst>
              <a:path w="1828164" h="247014">
                <a:moveTo>
                  <a:pt x="17739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773910" y="246430"/>
                </a:lnTo>
                <a:lnTo>
                  <a:pt x="1805129" y="245587"/>
                </a:lnTo>
                <a:lnTo>
                  <a:pt x="1821160" y="239680"/>
                </a:lnTo>
                <a:lnTo>
                  <a:pt x="1827067" y="223649"/>
                </a:lnTo>
                <a:lnTo>
                  <a:pt x="1827911" y="192430"/>
                </a:lnTo>
                <a:lnTo>
                  <a:pt x="1827911" y="54000"/>
                </a:lnTo>
                <a:lnTo>
                  <a:pt x="1827067" y="22781"/>
                </a:lnTo>
                <a:lnTo>
                  <a:pt x="1821160" y="6750"/>
                </a:lnTo>
                <a:lnTo>
                  <a:pt x="1805129" y="843"/>
                </a:lnTo>
                <a:lnTo>
                  <a:pt x="17739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318983" y="4386933"/>
            <a:ext cx="5492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31999" y="1931670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82942" y="1977473"/>
            <a:ext cx="159385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31999" y="3642939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82942" y="3688741"/>
            <a:ext cx="159385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330310" y="2120898"/>
            <a:ext cx="1438275" cy="247015"/>
          </a:xfrm>
          <a:custGeom>
            <a:avLst/>
            <a:gdLst/>
            <a:ahLst/>
            <a:cxnLst/>
            <a:rect l="l" t="t" r="r" b="b"/>
            <a:pathLst>
              <a:path w="1438275" h="247014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383690" y="246430"/>
                </a:lnTo>
                <a:lnTo>
                  <a:pt x="1414909" y="245587"/>
                </a:lnTo>
                <a:lnTo>
                  <a:pt x="1430940" y="239680"/>
                </a:lnTo>
                <a:lnTo>
                  <a:pt x="1436847" y="223649"/>
                </a:lnTo>
                <a:lnTo>
                  <a:pt x="1437690" y="1924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415151" y="2154687"/>
            <a:ext cx="12592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EI, EIRL, EURL,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SASU</a:t>
            </a:r>
            <a:endParaRPr sz="9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32864" y="1541818"/>
            <a:ext cx="1212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A.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</a:t>
            </a:r>
            <a:r>
              <a:rPr sz="95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seul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19299" y="3253089"/>
            <a:ext cx="16059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B.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 à</a:t>
            </a:r>
            <a:r>
              <a:rPr sz="950" b="1" spc="-11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plusieurs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817878" y="2151999"/>
            <a:ext cx="3073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612500" y="1587331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4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25084" y="1088300"/>
            <a:ext cx="41465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individuelle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structures</a:t>
            </a:r>
            <a:r>
              <a:rPr sz="1300" b="1" spc="-3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sociétaires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31788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94760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42" name="bk object 16"/>
          <p:cNvSpPr/>
          <p:nvPr/>
        </p:nvSpPr>
        <p:spPr>
          <a:xfrm>
            <a:off x="4612499" y="1998409"/>
            <a:ext cx="718185" cy="501650"/>
          </a:xfrm>
          <a:custGeom>
            <a:avLst/>
            <a:gdLst/>
            <a:ahLst/>
            <a:cxnLst/>
            <a:rect l="l" t="t" r="r" b="b"/>
            <a:pathLst>
              <a:path w="718185" h="501650">
                <a:moveTo>
                  <a:pt x="717816" y="250685"/>
                </a:moveTo>
                <a:lnTo>
                  <a:pt x="448183" y="0"/>
                </a:lnTo>
                <a:lnTo>
                  <a:pt x="448183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448183" y="339572"/>
                </a:lnTo>
                <a:lnTo>
                  <a:pt x="448183" y="501357"/>
                </a:lnTo>
                <a:lnTo>
                  <a:pt x="717816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3"/>
          <p:cNvSpPr txBox="1"/>
          <p:nvPr/>
        </p:nvSpPr>
        <p:spPr>
          <a:xfrm>
            <a:off x="1661299" y="248690"/>
            <a:ext cx="41489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8.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choisir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une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structure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juridique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pour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12499" y="3704229"/>
            <a:ext cx="718185" cy="501650"/>
          </a:xfrm>
          <a:custGeom>
            <a:avLst/>
            <a:gdLst/>
            <a:ahLst/>
            <a:cxnLst/>
            <a:rect l="l" t="t" r="r" b="b"/>
            <a:pathLst>
              <a:path w="718185" h="501650">
                <a:moveTo>
                  <a:pt x="717816" y="250685"/>
                </a:moveTo>
                <a:lnTo>
                  <a:pt x="448183" y="0"/>
                </a:lnTo>
                <a:lnTo>
                  <a:pt x="448183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448183" y="339572"/>
                </a:lnTo>
                <a:lnTo>
                  <a:pt x="448183" y="501357"/>
                </a:lnTo>
                <a:lnTo>
                  <a:pt x="717816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25153" y="1710003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69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25153" y="3421274"/>
            <a:ext cx="673100" cy="534670"/>
          </a:xfrm>
          <a:custGeom>
            <a:avLst/>
            <a:gdLst/>
            <a:ahLst/>
            <a:cxnLst/>
            <a:rect l="l" t="t" r="r" b="b"/>
            <a:pathLst>
              <a:path w="673100" h="534670">
                <a:moveTo>
                  <a:pt x="672617" y="0"/>
                </a:moveTo>
                <a:lnTo>
                  <a:pt x="0" y="5341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25147" y="2070002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25147" y="3781274"/>
            <a:ext cx="673100" cy="174625"/>
          </a:xfrm>
          <a:custGeom>
            <a:avLst/>
            <a:gdLst/>
            <a:ahLst/>
            <a:cxnLst/>
            <a:rect l="l" t="t" r="r" b="b"/>
            <a:pathLst>
              <a:path w="673100" h="174625">
                <a:moveTo>
                  <a:pt x="672617" y="0"/>
                </a:moveTo>
                <a:lnTo>
                  <a:pt x="0" y="17411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25147" y="2244121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25147" y="3955393"/>
            <a:ext cx="673100" cy="168275"/>
          </a:xfrm>
          <a:custGeom>
            <a:avLst/>
            <a:gdLst/>
            <a:ahLst/>
            <a:cxnLst/>
            <a:rect l="l" t="t" r="r" b="b"/>
            <a:pathLst>
              <a:path w="673100" h="168275">
                <a:moveTo>
                  <a:pt x="672617" y="167881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25147" y="2244118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4">
                <a:moveTo>
                  <a:pt x="672617" y="5323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25147" y="3955389"/>
            <a:ext cx="673100" cy="532765"/>
          </a:xfrm>
          <a:custGeom>
            <a:avLst/>
            <a:gdLst/>
            <a:ahLst/>
            <a:cxnLst/>
            <a:rect l="l" t="t" r="r" b="b"/>
            <a:pathLst>
              <a:path w="673100" h="532764">
                <a:moveTo>
                  <a:pt x="672617" y="532384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82000" y="1587331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251942" y="1595823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682000" y="1943916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392770" y="1952409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682000" y="2300497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409560" y="2308990"/>
            <a:ext cx="3676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682000" y="2654471"/>
            <a:ext cx="1828164" cy="247015"/>
          </a:xfrm>
          <a:custGeom>
            <a:avLst/>
            <a:gdLst/>
            <a:ahLst/>
            <a:cxnLst/>
            <a:rect l="l" t="t" r="r" b="b"/>
            <a:pathLst>
              <a:path w="1828164" h="247014">
                <a:moveTo>
                  <a:pt x="17739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773910" y="246430"/>
                </a:lnTo>
                <a:lnTo>
                  <a:pt x="1805129" y="245587"/>
                </a:lnTo>
                <a:lnTo>
                  <a:pt x="1821160" y="239680"/>
                </a:lnTo>
                <a:lnTo>
                  <a:pt x="1827067" y="223649"/>
                </a:lnTo>
                <a:lnTo>
                  <a:pt x="1827911" y="192430"/>
                </a:lnTo>
                <a:lnTo>
                  <a:pt x="1827911" y="54000"/>
                </a:lnTo>
                <a:lnTo>
                  <a:pt x="1827067" y="22781"/>
                </a:lnTo>
                <a:lnTo>
                  <a:pt x="1821160" y="6750"/>
                </a:lnTo>
                <a:lnTo>
                  <a:pt x="1805129" y="843"/>
                </a:lnTo>
                <a:lnTo>
                  <a:pt x="17739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779034" y="2675663"/>
            <a:ext cx="162813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organisationnelle et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682000" y="3298600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251942" y="3307092"/>
            <a:ext cx="6826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patrimoniale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682000" y="3655185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392770" y="3663678"/>
            <a:ext cx="4013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682000" y="4011766"/>
            <a:ext cx="1827530" cy="241300"/>
          </a:xfrm>
          <a:custGeom>
            <a:avLst/>
            <a:gdLst/>
            <a:ahLst/>
            <a:cxnLst/>
            <a:rect l="l" t="t" r="r" b="b"/>
            <a:pathLst>
              <a:path w="1827529" h="241300">
                <a:moveTo>
                  <a:pt x="1772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1772996" y="241198"/>
                </a:lnTo>
                <a:lnTo>
                  <a:pt x="1804215" y="240354"/>
                </a:lnTo>
                <a:lnTo>
                  <a:pt x="1820246" y="234448"/>
                </a:lnTo>
                <a:lnTo>
                  <a:pt x="1826152" y="218416"/>
                </a:lnTo>
                <a:lnTo>
                  <a:pt x="1826996" y="187198"/>
                </a:lnTo>
                <a:lnTo>
                  <a:pt x="1826996" y="54000"/>
                </a:lnTo>
                <a:lnTo>
                  <a:pt x="1826152" y="22781"/>
                </a:lnTo>
                <a:lnTo>
                  <a:pt x="1820246" y="6750"/>
                </a:lnTo>
                <a:lnTo>
                  <a:pt x="1804215" y="843"/>
                </a:lnTo>
                <a:lnTo>
                  <a:pt x="1772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124429" y="4020258"/>
            <a:ext cx="93789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organisationnelle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682000" y="4365740"/>
            <a:ext cx="1828164" cy="247015"/>
          </a:xfrm>
          <a:custGeom>
            <a:avLst/>
            <a:gdLst/>
            <a:ahLst/>
            <a:cxnLst/>
            <a:rect l="l" t="t" r="r" b="b"/>
            <a:pathLst>
              <a:path w="1828164" h="247014">
                <a:moveTo>
                  <a:pt x="177391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773910" y="246430"/>
                </a:lnTo>
                <a:lnTo>
                  <a:pt x="1805129" y="245587"/>
                </a:lnTo>
                <a:lnTo>
                  <a:pt x="1821160" y="239680"/>
                </a:lnTo>
                <a:lnTo>
                  <a:pt x="1827067" y="223649"/>
                </a:lnTo>
                <a:lnTo>
                  <a:pt x="1827911" y="192430"/>
                </a:lnTo>
                <a:lnTo>
                  <a:pt x="1827911" y="54000"/>
                </a:lnTo>
                <a:lnTo>
                  <a:pt x="1827067" y="22781"/>
                </a:lnTo>
                <a:lnTo>
                  <a:pt x="1821160" y="6750"/>
                </a:lnTo>
                <a:lnTo>
                  <a:pt x="1805129" y="843"/>
                </a:lnTo>
                <a:lnTo>
                  <a:pt x="17739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318983" y="4386933"/>
            <a:ext cx="5492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financière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31999" y="1931670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82942" y="1977473"/>
            <a:ext cx="159385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31999" y="3642939"/>
            <a:ext cx="1708150" cy="625475"/>
          </a:xfrm>
          <a:custGeom>
            <a:avLst/>
            <a:gdLst/>
            <a:ahLst/>
            <a:cxnLst/>
            <a:rect l="l" t="t" r="r" b="b"/>
            <a:pathLst>
              <a:path w="1708150" h="625475">
                <a:moveTo>
                  <a:pt x="165383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70890"/>
                </a:lnTo>
                <a:lnTo>
                  <a:pt x="843" y="602109"/>
                </a:lnTo>
                <a:lnTo>
                  <a:pt x="6750" y="618140"/>
                </a:lnTo>
                <a:lnTo>
                  <a:pt x="22781" y="624047"/>
                </a:lnTo>
                <a:lnTo>
                  <a:pt x="54000" y="624890"/>
                </a:lnTo>
                <a:lnTo>
                  <a:pt x="1653832" y="624890"/>
                </a:lnTo>
                <a:lnTo>
                  <a:pt x="1685051" y="624047"/>
                </a:lnTo>
                <a:lnTo>
                  <a:pt x="1701082" y="618140"/>
                </a:lnTo>
                <a:lnTo>
                  <a:pt x="1706988" y="602109"/>
                </a:lnTo>
                <a:lnTo>
                  <a:pt x="1707832" y="570890"/>
                </a:lnTo>
                <a:lnTo>
                  <a:pt x="1707832" y="54000"/>
                </a:lnTo>
                <a:lnTo>
                  <a:pt x="1706988" y="22781"/>
                </a:lnTo>
                <a:lnTo>
                  <a:pt x="1701082" y="6750"/>
                </a:lnTo>
                <a:lnTo>
                  <a:pt x="1685051" y="843"/>
                </a:lnTo>
                <a:lnTo>
                  <a:pt x="165383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82942" y="3688741"/>
            <a:ext cx="159385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choix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structure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dépend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6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la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motivation…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330310" y="2120898"/>
            <a:ext cx="1438275" cy="247015"/>
          </a:xfrm>
          <a:custGeom>
            <a:avLst/>
            <a:gdLst/>
            <a:ahLst/>
            <a:cxnLst/>
            <a:rect l="l" t="t" r="r" b="b"/>
            <a:pathLst>
              <a:path w="1438275" h="247014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383690" y="246430"/>
                </a:lnTo>
                <a:lnTo>
                  <a:pt x="1414909" y="245587"/>
                </a:lnTo>
                <a:lnTo>
                  <a:pt x="1430940" y="239680"/>
                </a:lnTo>
                <a:lnTo>
                  <a:pt x="1436847" y="223649"/>
                </a:lnTo>
                <a:lnTo>
                  <a:pt x="1437690" y="1924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415151" y="2154687"/>
            <a:ext cx="12592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EI, EIRL, EURL,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SASU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330310" y="3832168"/>
            <a:ext cx="1438275" cy="247015"/>
          </a:xfrm>
          <a:custGeom>
            <a:avLst/>
            <a:gdLst/>
            <a:ahLst/>
            <a:cxnLst/>
            <a:rect l="l" t="t" r="r" b="b"/>
            <a:pathLst>
              <a:path w="1438275" h="247014">
                <a:moveTo>
                  <a:pt x="138369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2430"/>
                </a:lnTo>
                <a:lnTo>
                  <a:pt x="843" y="223649"/>
                </a:lnTo>
                <a:lnTo>
                  <a:pt x="6750" y="239680"/>
                </a:lnTo>
                <a:lnTo>
                  <a:pt x="22781" y="245587"/>
                </a:lnTo>
                <a:lnTo>
                  <a:pt x="54000" y="246430"/>
                </a:lnTo>
                <a:lnTo>
                  <a:pt x="1383690" y="246430"/>
                </a:lnTo>
                <a:lnTo>
                  <a:pt x="1414909" y="245587"/>
                </a:lnTo>
                <a:lnTo>
                  <a:pt x="1430940" y="239680"/>
                </a:lnTo>
                <a:lnTo>
                  <a:pt x="1436847" y="223649"/>
                </a:lnTo>
                <a:lnTo>
                  <a:pt x="1437690" y="192430"/>
                </a:lnTo>
                <a:lnTo>
                  <a:pt x="1437690" y="54000"/>
                </a:lnTo>
                <a:lnTo>
                  <a:pt x="1436847" y="22781"/>
                </a:lnTo>
                <a:lnTo>
                  <a:pt x="1430940" y="6750"/>
                </a:lnTo>
                <a:lnTo>
                  <a:pt x="1414909" y="843"/>
                </a:lnTo>
                <a:lnTo>
                  <a:pt x="138369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445314" y="3865956"/>
            <a:ext cx="119888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SA, SARL, SAS,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SNC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32864" y="1541818"/>
            <a:ext cx="1212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A.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</a:t>
            </a:r>
            <a:r>
              <a:rPr sz="95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seul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9299" y="3253089"/>
            <a:ext cx="16059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b="1" spc="-5" dirty="0">
                <a:solidFill>
                  <a:srgbClr val="CF118C"/>
                </a:solidFill>
                <a:latin typeface="Arial"/>
                <a:cs typeface="Arial"/>
              </a:rPr>
              <a:t>B.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Entreprendre à</a:t>
            </a:r>
            <a:r>
              <a:rPr sz="950" b="1" spc="-11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CF118C"/>
                </a:solidFill>
                <a:latin typeface="Arial"/>
                <a:cs typeface="Arial"/>
              </a:rPr>
              <a:t>plusieurs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817878" y="3862088"/>
            <a:ext cx="3073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817878" y="2151999"/>
            <a:ext cx="3073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612500" y="3298606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4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12500" y="1587331"/>
            <a:ext cx="0" cy="1313815"/>
          </a:xfrm>
          <a:custGeom>
            <a:avLst/>
            <a:gdLst/>
            <a:ahLst/>
            <a:cxnLst/>
            <a:rect l="l" t="t" r="r" b="b"/>
            <a:pathLst>
              <a:path h="1313814">
                <a:moveTo>
                  <a:pt x="0" y="0"/>
                </a:moveTo>
                <a:lnTo>
                  <a:pt x="0" y="13135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25084" y="1088300"/>
            <a:ext cx="41465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individuelle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structures</a:t>
            </a:r>
            <a:r>
              <a:rPr sz="1300" b="1" spc="-3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sociétaires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31788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94760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47" name="bk object 16"/>
          <p:cNvSpPr/>
          <p:nvPr/>
        </p:nvSpPr>
        <p:spPr>
          <a:xfrm>
            <a:off x="4612499" y="1998409"/>
            <a:ext cx="718185" cy="501650"/>
          </a:xfrm>
          <a:custGeom>
            <a:avLst/>
            <a:gdLst/>
            <a:ahLst/>
            <a:cxnLst/>
            <a:rect l="l" t="t" r="r" b="b"/>
            <a:pathLst>
              <a:path w="718185" h="501650">
                <a:moveTo>
                  <a:pt x="717816" y="250685"/>
                </a:moveTo>
                <a:lnTo>
                  <a:pt x="448183" y="0"/>
                </a:lnTo>
                <a:lnTo>
                  <a:pt x="448183" y="161772"/>
                </a:lnTo>
                <a:lnTo>
                  <a:pt x="0" y="161772"/>
                </a:lnTo>
                <a:lnTo>
                  <a:pt x="0" y="339572"/>
                </a:lnTo>
                <a:lnTo>
                  <a:pt x="448183" y="339572"/>
                </a:lnTo>
                <a:lnTo>
                  <a:pt x="448183" y="501357"/>
                </a:lnTo>
                <a:lnTo>
                  <a:pt x="717816" y="250685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3"/>
          <p:cNvSpPr txBox="1"/>
          <p:nvPr/>
        </p:nvSpPr>
        <p:spPr>
          <a:xfrm>
            <a:off x="1661299" y="248690"/>
            <a:ext cx="4148951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8.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choisir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une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structure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juridique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pour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1368</Words>
  <Application>Microsoft Macintosh PowerPoint</Application>
  <PresentationFormat>Personnalisé</PresentationFormat>
  <Paragraphs>376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christine bossard</cp:lastModifiedBy>
  <cp:revision>5</cp:revision>
  <dcterms:created xsi:type="dcterms:W3CDTF">2018-06-25T16:19:41Z</dcterms:created>
  <dcterms:modified xsi:type="dcterms:W3CDTF">2018-07-06T11:52:12Z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2018-06-25T00:00:00Z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2018-06-25T00:00:00Z</vt:filetime>
  </property>
</Properties>
</file>