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7200900" cy="10693400"/>
  <p:notesSz cx="72009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2528" y="7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EJM-Fond-Eco-reduit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61299" y="248690"/>
            <a:ext cx="49269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7.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facteurs économiques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déterminent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-ils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choix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production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5299" y="1088302"/>
            <a:ext cx="3447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combinaison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production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575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90269" y="7980457"/>
            <a:ext cx="768350" cy="0"/>
          </a:xfrm>
          <a:custGeom>
            <a:avLst/>
            <a:gdLst/>
            <a:ahLst/>
            <a:cxnLst/>
            <a:rect l="l" t="t" r="r" b="b"/>
            <a:pathLst>
              <a:path w="768350">
                <a:moveTo>
                  <a:pt x="0" y="0"/>
                </a:moveTo>
                <a:lnTo>
                  <a:pt x="76810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61299" y="248690"/>
            <a:ext cx="49269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7.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facteurs économiques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déterminent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-ils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choix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production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8300" y="4675642"/>
            <a:ext cx="1034950" cy="804066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28575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Ces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paramètres  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varient</a:t>
            </a:r>
            <a:r>
              <a:rPr lang="fr-FR" sz="850" dirty="0">
                <a:latin typeface="Arial"/>
                <a:cs typeface="Arial"/>
              </a:rPr>
              <a:t> </a:t>
            </a:r>
            <a:r>
              <a:rPr sz="850" spc="-5" dirty="0" smtClean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fonction 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choi</a:t>
            </a:r>
            <a:r>
              <a:rPr lang="fr-FR" sz="850" dirty="0" smtClean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850" dirty="0">
              <a:latin typeface="Arial"/>
              <a:cs typeface="Arial"/>
            </a:endParaRPr>
          </a:p>
          <a:p>
            <a:pPr marL="12700" marR="5080">
              <a:lnSpc>
                <a:spcPts val="1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850" spc="-5" dirty="0" smtClean="0">
                <a:solidFill>
                  <a:srgbClr val="231F20"/>
                </a:solidFill>
                <a:latin typeface="Arial"/>
                <a:cs typeface="Arial"/>
              </a:rPr>
              <a:t>/ou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80374" y="7862402"/>
            <a:ext cx="1097915" cy="630555"/>
          </a:xfrm>
          <a:custGeom>
            <a:avLst/>
            <a:gdLst/>
            <a:ahLst/>
            <a:cxnLst/>
            <a:rect l="l" t="t" r="r" b="b"/>
            <a:pathLst>
              <a:path w="1097915" h="630554">
                <a:moveTo>
                  <a:pt x="104362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5970"/>
                </a:lnTo>
                <a:lnTo>
                  <a:pt x="843" y="607189"/>
                </a:lnTo>
                <a:lnTo>
                  <a:pt x="6750" y="623220"/>
                </a:lnTo>
                <a:lnTo>
                  <a:pt x="22781" y="629127"/>
                </a:lnTo>
                <a:lnTo>
                  <a:pt x="54000" y="629970"/>
                </a:lnTo>
                <a:lnTo>
                  <a:pt x="1043622" y="629970"/>
                </a:lnTo>
                <a:lnTo>
                  <a:pt x="1074841" y="629127"/>
                </a:lnTo>
                <a:lnTo>
                  <a:pt x="1090872" y="623220"/>
                </a:lnTo>
                <a:lnTo>
                  <a:pt x="1096779" y="607189"/>
                </a:lnTo>
                <a:lnTo>
                  <a:pt x="1097622" y="575970"/>
                </a:lnTo>
                <a:lnTo>
                  <a:pt x="1097622" y="54000"/>
                </a:lnTo>
                <a:lnTo>
                  <a:pt x="1096779" y="22781"/>
                </a:lnTo>
                <a:lnTo>
                  <a:pt x="1090872" y="6750"/>
                </a:lnTo>
                <a:lnTo>
                  <a:pt x="1074841" y="843"/>
                </a:lnTo>
                <a:lnTo>
                  <a:pt x="10436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24850" y="7948260"/>
            <a:ext cx="879475" cy="449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Sous-traitance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100"/>
              </a:lnSpc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Concession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Franchise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80374" y="7862402"/>
            <a:ext cx="1097915" cy="630555"/>
          </a:xfrm>
          <a:custGeom>
            <a:avLst/>
            <a:gdLst/>
            <a:ahLst/>
            <a:cxnLst/>
            <a:rect l="l" t="t" r="r" b="b"/>
            <a:pathLst>
              <a:path w="1097915" h="63055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5970"/>
                </a:lnTo>
                <a:lnTo>
                  <a:pt x="843" y="607189"/>
                </a:lnTo>
                <a:lnTo>
                  <a:pt x="6750" y="623220"/>
                </a:lnTo>
                <a:lnTo>
                  <a:pt x="22781" y="629127"/>
                </a:lnTo>
                <a:lnTo>
                  <a:pt x="54000" y="629970"/>
                </a:lnTo>
                <a:lnTo>
                  <a:pt x="1043622" y="629970"/>
                </a:lnTo>
                <a:lnTo>
                  <a:pt x="1074841" y="629127"/>
                </a:lnTo>
                <a:lnTo>
                  <a:pt x="1090872" y="623220"/>
                </a:lnTo>
                <a:lnTo>
                  <a:pt x="1096779" y="607189"/>
                </a:lnTo>
                <a:lnTo>
                  <a:pt x="1097622" y="575970"/>
                </a:lnTo>
                <a:lnTo>
                  <a:pt x="1097622" y="54000"/>
                </a:lnTo>
                <a:lnTo>
                  <a:pt x="1096779" y="22781"/>
                </a:lnTo>
                <a:lnTo>
                  <a:pt x="1090872" y="6750"/>
                </a:lnTo>
                <a:lnTo>
                  <a:pt x="1074841" y="843"/>
                </a:lnTo>
                <a:lnTo>
                  <a:pt x="1043622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96499" y="7625889"/>
            <a:ext cx="0" cy="36000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1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68999" y="7625889"/>
            <a:ext cx="0" cy="360000"/>
          </a:xfrm>
          <a:custGeom>
            <a:avLst/>
            <a:gdLst/>
            <a:ahLst/>
            <a:cxnLst/>
            <a:rect l="l" t="t" r="r" b="b"/>
            <a:pathLst>
              <a:path h="762634">
                <a:moveTo>
                  <a:pt x="0" y="0"/>
                </a:moveTo>
                <a:lnTo>
                  <a:pt x="0" y="7623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02999" y="7850892"/>
            <a:ext cx="1332230" cy="247015"/>
          </a:xfrm>
          <a:custGeom>
            <a:avLst/>
            <a:gdLst/>
            <a:ahLst/>
            <a:cxnLst/>
            <a:rect l="l" t="t" r="r" b="b"/>
            <a:pathLst>
              <a:path w="1332230" h="24701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278001" y="246430"/>
                </a:lnTo>
                <a:lnTo>
                  <a:pt x="1309219" y="245587"/>
                </a:lnTo>
                <a:lnTo>
                  <a:pt x="1325251" y="239680"/>
                </a:lnTo>
                <a:lnTo>
                  <a:pt x="1331157" y="223649"/>
                </a:lnTo>
                <a:lnTo>
                  <a:pt x="1332001" y="192430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30625" y="7850892"/>
            <a:ext cx="1332230" cy="247015"/>
          </a:xfrm>
          <a:custGeom>
            <a:avLst/>
            <a:gdLst/>
            <a:ahLst/>
            <a:cxnLst/>
            <a:rect l="l" t="t" r="r" b="b"/>
            <a:pathLst>
              <a:path w="1332229" h="24701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278001" y="246430"/>
                </a:lnTo>
                <a:lnTo>
                  <a:pt x="1309219" y="245587"/>
                </a:lnTo>
                <a:lnTo>
                  <a:pt x="1325251" y="239680"/>
                </a:lnTo>
                <a:lnTo>
                  <a:pt x="1331157" y="223649"/>
                </a:lnTo>
                <a:lnTo>
                  <a:pt x="1332001" y="192430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8998" y="7455598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71093" y="7488702"/>
            <a:ext cx="350647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Pour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répondre aux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besoins des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clients,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24663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produit elle-même	utilise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l’impartition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84000" y="2005085"/>
            <a:ext cx="0" cy="963930"/>
          </a:xfrm>
          <a:custGeom>
            <a:avLst/>
            <a:gdLst/>
            <a:ahLst/>
            <a:cxnLst/>
            <a:rect l="l" t="t" r="r" b="b"/>
            <a:pathLst>
              <a:path h="963930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16124" y="4803965"/>
            <a:ext cx="0" cy="452120"/>
          </a:xfrm>
          <a:custGeom>
            <a:avLst/>
            <a:gdLst/>
            <a:ahLst/>
            <a:cxnLst/>
            <a:rect l="l" t="t" r="r" b="b"/>
            <a:pathLst>
              <a:path h="452120">
                <a:moveTo>
                  <a:pt x="0" y="0"/>
                </a:moveTo>
                <a:lnTo>
                  <a:pt x="0" y="452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24250" y="4803965"/>
            <a:ext cx="0" cy="452120"/>
          </a:xfrm>
          <a:custGeom>
            <a:avLst/>
            <a:gdLst/>
            <a:ahLst/>
            <a:cxnLst/>
            <a:rect l="l" t="t" r="r" b="b"/>
            <a:pathLst>
              <a:path h="452120">
                <a:moveTo>
                  <a:pt x="0" y="0"/>
                </a:moveTo>
                <a:lnTo>
                  <a:pt x="0" y="452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57999" y="1628289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33999" y="4465692"/>
            <a:ext cx="0" cy="790575"/>
          </a:xfrm>
          <a:custGeom>
            <a:avLst/>
            <a:gdLst/>
            <a:ahLst/>
            <a:cxnLst/>
            <a:rect l="l" t="t" r="r" b="b"/>
            <a:pathLst>
              <a:path h="790575">
                <a:moveTo>
                  <a:pt x="0" y="0"/>
                </a:moveTo>
                <a:lnTo>
                  <a:pt x="0" y="7903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2349" y="1983597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0000" y="1551599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34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03966" y="4465692"/>
            <a:ext cx="0" cy="446405"/>
          </a:xfrm>
          <a:custGeom>
            <a:avLst/>
            <a:gdLst/>
            <a:ahLst/>
            <a:cxnLst/>
            <a:rect l="l" t="t" r="r" b="b"/>
            <a:pathLst>
              <a:path h="446404">
                <a:moveTo>
                  <a:pt x="0" y="0"/>
                </a:moveTo>
                <a:lnTo>
                  <a:pt x="0" y="446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2000" y="1628289"/>
            <a:ext cx="0" cy="1340485"/>
          </a:xfrm>
          <a:custGeom>
            <a:avLst/>
            <a:gdLst/>
            <a:ahLst/>
            <a:cxnLst/>
            <a:rect l="l" t="t" r="r" b="b"/>
            <a:pathLst>
              <a:path h="1340485">
                <a:moveTo>
                  <a:pt x="0" y="0"/>
                </a:moveTo>
                <a:lnTo>
                  <a:pt x="0" y="134026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26625" y="4465692"/>
            <a:ext cx="0" cy="790575"/>
          </a:xfrm>
          <a:custGeom>
            <a:avLst/>
            <a:gdLst/>
            <a:ahLst/>
            <a:cxnLst/>
            <a:rect l="l" t="t" r="r" b="b"/>
            <a:pathLst>
              <a:path h="790575">
                <a:moveTo>
                  <a:pt x="0" y="0"/>
                </a:moveTo>
                <a:lnTo>
                  <a:pt x="0" y="7903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3999" y="2833915"/>
            <a:ext cx="5292090" cy="243204"/>
          </a:xfrm>
          <a:custGeom>
            <a:avLst/>
            <a:gdLst/>
            <a:ahLst/>
            <a:cxnLst/>
            <a:rect l="l" t="t" r="r" b="b"/>
            <a:pathLst>
              <a:path w="5292090" h="24320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8620"/>
                </a:lnTo>
                <a:lnTo>
                  <a:pt x="843" y="219839"/>
                </a:lnTo>
                <a:lnTo>
                  <a:pt x="6750" y="235870"/>
                </a:lnTo>
                <a:lnTo>
                  <a:pt x="22781" y="241777"/>
                </a:lnTo>
                <a:lnTo>
                  <a:pt x="54000" y="242620"/>
                </a:lnTo>
                <a:lnTo>
                  <a:pt x="5238000" y="242620"/>
                </a:lnTo>
                <a:lnTo>
                  <a:pt x="5269219" y="241777"/>
                </a:lnTo>
                <a:lnTo>
                  <a:pt x="5285251" y="235870"/>
                </a:lnTo>
                <a:lnTo>
                  <a:pt x="5291157" y="219839"/>
                </a:lnTo>
                <a:lnTo>
                  <a:pt x="5292001" y="18862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5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8" y="192430"/>
                </a:lnTo>
                <a:lnTo>
                  <a:pt x="1007998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57614" y="1915662"/>
            <a:ext cx="790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9999" y="4719275"/>
            <a:ext cx="828040" cy="386715"/>
          </a:xfrm>
          <a:custGeom>
            <a:avLst/>
            <a:gdLst/>
            <a:ahLst/>
            <a:cxnLst/>
            <a:rect l="l" t="t" r="r" b="b"/>
            <a:pathLst>
              <a:path w="828040" h="386714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774001" y="386130"/>
                </a:lnTo>
                <a:lnTo>
                  <a:pt x="805220" y="385287"/>
                </a:lnTo>
                <a:lnTo>
                  <a:pt x="821251" y="379380"/>
                </a:lnTo>
                <a:lnTo>
                  <a:pt x="827158" y="363349"/>
                </a:lnTo>
                <a:lnTo>
                  <a:pt x="828001" y="33213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88855" y="4753065"/>
            <a:ext cx="4819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6034" marR="5080" indent="-1397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71510" y="2306349"/>
            <a:ext cx="6223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  (machine)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05805" y="2306349"/>
            <a:ext cx="101790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67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(matière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16749" y="1881874"/>
            <a:ext cx="2566670" cy="247015"/>
          </a:xfrm>
          <a:custGeom>
            <a:avLst/>
            <a:gdLst/>
            <a:ahLst/>
            <a:cxnLst/>
            <a:rect l="l" t="t" r="r" b="b"/>
            <a:pathLst>
              <a:path w="2566670" h="247014">
                <a:moveTo>
                  <a:pt x="25125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2512504" y="246430"/>
                </a:lnTo>
                <a:lnTo>
                  <a:pt x="2543723" y="245587"/>
                </a:lnTo>
                <a:lnTo>
                  <a:pt x="2559754" y="239680"/>
                </a:lnTo>
                <a:lnTo>
                  <a:pt x="2565661" y="223649"/>
                </a:lnTo>
                <a:lnTo>
                  <a:pt x="2566504" y="192430"/>
                </a:lnTo>
                <a:lnTo>
                  <a:pt x="2566504" y="54000"/>
                </a:lnTo>
                <a:lnTo>
                  <a:pt x="2565661" y="22781"/>
                </a:lnTo>
                <a:lnTo>
                  <a:pt x="2559754" y="6750"/>
                </a:lnTo>
                <a:lnTo>
                  <a:pt x="2543723" y="843"/>
                </a:lnTo>
                <a:lnTo>
                  <a:pt x="25125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87952" y="1915662"/>
            <a:ext cx="81724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056499" y="4719275"/>
            <a:ext cx="1836420" cy="386715"/>
          </a:xfrm>
          <a:custGeom>
            <a:avLst/>
            <a:gdLst/>
            <a:ahLst/>
            <a:cxnLst/>
            <a:rect l="l" t="t" r="r" b="b"/>
            <a:pathLst>
              <a:path w="1836420" h="38671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782000" y="386130"/>
                </a:lnTo>
                <a:lnTo>
                  <a:pt x="1813219" y="385287"/>
                </a:lnTo>
                <a:lnTo>
                  <a:pt x="1829250" y="379380"/>
                </a:lnTo>
                <a:lnTo>
                  <a:pt x="1835157" y="363349"/>
                </a:lnTo>
                <a:lnTo>
                  <a:pt x="1836000" y="332130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357826" y="4753065"/>
            <a:ext cx="12331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coûts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95826" y="4892765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3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311333" y="1915662"/>
            <a:ext cx="850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Connaissances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96625" y="4719275"/>
            <a:ext cx="1260475" cy="386715"/>
          </a:xfrm>
          <a:custGeom>
            <a:avLst/>
            <a:gdLst/>
            <a:ahLst/>
            <a:cxnLst/>
            <a:rect l="l" t="t" r="r" b="b"/>
            <a:pathLst>
              <a:path w="1260475" h="386714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206004" y="386130"/>
                </a:lnTo>
                <a:lnTo>
                  <a:pt x="1237223" y="385287"/>
                </a:lnTo>
                <a:lnTo>
                  <a:pt x="1253255" y="379380"/>
                </a:lnTo>
                <a:lnTo>
                  <a:pt x="1259161" y="363349"/>
                </a:lnTo>
                <a:lnTo>
                  <a:pt x="1260005" y="332130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513040" y="4753065"/>
            <a:ext cx="1017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07340" marR="5080" indent="-29527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développement  durable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53999" y="3296423"/>
            <a:ext cx="5292090" cy="240665"/>
          </a:xfrm>
          <a:custGeom>
            <a:avLst/>
            <a:gdLst/>
            <a:ahLst/>
            <a:cxnLst/>
            <a:rect l="l" t="t" r="r" b="b"/>
            <a:pathLst>
              <a:path w="5292090" h="24066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5238000" y="240080"/>
                </a:lnTo>
                <a:lnTo>
                  <a:pt x="5269219" y="239237"/>
                </a:lnTo>
                <a:lnTo>
                  <a:pt x="5285251" y="233330"/>
                </a:lnTo>
                <a:lnTo>
                  <a:pt x="5291157" y="217299"/>
                </a:lnTo>
                <a:lnTo>
                  <a:pt x="5292001" y="18608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ABE1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42173" y="2865793"/>
            <a:ext cx="4712335" cy="63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Combinaison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meilleure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combinaison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permet des gains de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productivité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4475" y="5267668"/>
            <a:ext cx="899160" cy="132397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245745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diminuent,</a:t>
            </a:r>
            <a:endParaRPr sz="950">
              <a:latin typeface="Arial"/>
              <a:cs typeface="Arial"/>
            </a:endParaRPr>
          </a:p>
          <a:p>
            <a:pPr marL="88265" marR="1841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  investissent.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augmentent,  les entreprises  différent leur  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30000" y="5256007"/>
            <a:ext cx="1008380" cy="1462293"/>
          </a:xfrm>
          <a:custGeom>
            <a:avLst/>
            <a:gdLst/>
            <a:ahLst/>
            <a:cxnLst/>
            <a:rect l="l" t="t" r="r" b="b"/>
            <a:pathLst>
              <a:path w="1008380" h="14890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4934"/>
                </a:lnTo>
                <a:lnTo>
                  <a:pt x="843" y="1466153"/>
                </a:lnTo>
                <a:lnTo>
                  <a:pt x="6750" y="1482185"/>
                </a:lnTo>
                <a:lnTo>
                  <a:pt x="22781" y="1488091"/>
                </a:lnTo>
                <a:lnTo>
                  <a:pt x="54000" y="1488935"/>
                </a:lnTo>
                <a:lnTo>
                  <a:pt x="953998" y="1488935"/>
                </a:lnTo>
                <a:lnTo>
                  <a:pt x="985217" y="1488091"/>
                </a:lnTo>
                <a:lnTo>
                  <a:pt x="1001248" y="1482185"/>
                </a:lnTo>
                <a:lnTo>
                  <a:pt x="1007155" y="1466153"/>
                </a:lnTo>
                <a:lnTo>
                  <a:pt x="1007999" y="1434934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052948" y="5267668"/>
            <a:ext cx="682625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variables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(exemple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matières  premières)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008473" y="5256007"/>
            <a:ext cx="828040" cy="852693"/>
          </a:xfrm>
          <a:custGeom>
            <a:avLst/>
            <a:gdLst/>
            <a:ahLst/>
            <a:cxnLst/>
            <a:rect l="l" t="t" r="r" b="b"/>
            <a:pathLst>
              <a:path w="828039" h="8502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95680"/>
                </a:lnTo>
                <a:lnTo>
                  <a:pt x="843" y="826899"/>
                </a:lnTo>
                <a:lnTo>
                  <a:pt x="6750" y="842930"/>
                </a:lnTo>
                <a:lnTo>
                  <a:pt x="22781" y="848837"/>
                </a:lnTo>
                <a:lnTo>
                  <a:pt x="54000" y="849680"/>
                </a:lnTo>
                <a:lnTo>
                  <a:pt x="774001" y="849680"/>
                </a:lnTo>
                <a:lnTo>
                  <a:pt x="805220" y="848837"/>
                </a:lnTo>
                <a:lnTo>
                  <a:pt x="821251" y="842930"/>
                </a:lnTo>
                <a:lnTo>
                  <a:pt x="827158" y="826899"/>
                </a:lnTo>
                <a:lnTo>
                  <a:pt x="828001" y="79568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44676" y="5267668"/>
            <a:ext cx="840105" cy="606576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2865" marR="11176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fixes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(exemple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machines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63474" y="5280368"/>
            <a:ext cx="1073785" cy="111696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29972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réalisations  d’économies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120"/>
              </a:lnSpc>
              <a:spcBef>
                <a:spcPts val="21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950">
              <a:latin typeface="Arial"/>
              <a:cs typeface="Arial"/>
            </a:endParaRPr>
          </a:p>
          <a:p>
            <a:pPr marL="88265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950">
              <a:latin typeface="Arial"/>
              <a:cs typeface="Arial"/>
            </a:endParaRPr>
          </a:p>
          <a:p>
            <a:pPr marL="88265" marR="158750" indent="-75565">
              <a:lnSpc>
                <a:spcPts val="1100"/>
              </a:lnSpc>
              <a:spcBef>
                <a:spcPts val="3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amélioration  de la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rentabilité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meilleure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image…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418999" y="5256007"/>
            <a:ext cx="1238250" cy="1233693"/>
          </a:xfrm>
          <a:custGeom>
            <a:avLst/>
            <a:gdLst/>
            <a:ahLst/>
            <a:cxnLst/>
            <a:rect l="l" t="t" r="r" b="b"/>
            <a:pathLst>
              <a:path w="1238250" h="12776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23543"/>
                </a:lnTo>
                <a:lnTo>
                  <a:pt x="843" y="1254762"/>
                </a:lnTo>
                <a:lnTo>
                  <a:pt x="6750" y="1270793"/>
                </a:lnTo>
                <a:lnTo>
                  <a:pt x="22781" y="1276700"/>
                </a:lnTo>
                <a:lnTo>
                  <a:pt x="54000" y="1277543"/>
                </a:lnTo>
                <a:lnTo>
                  <a:pt x="1183627" y="1277543"/>
                </a:lnTo>
                <a:lnTo>
                  <a:pt x="1214846" y="1276700"/>
                </a:lnTo>
                <a:lnTo>
                  <a:pt x="1230877" y="1270793"/>
                </a:lnTo>
                <a:lnTo>
                  <a:pt x="1236783" y="1254762"/>
                </a:lnTo>
                <a:lnTo>
                  <a:pt x="1237627" y="1223543"/>
                </a:lnTo>
                <a:lnTo>
                  <a:pt x="1237627" y="54000"/>
                </a:lnTo>
                <a:lnTo>
                  <a:pt x="1236783" y="22781"/>
                </a:lnTo>
                <a:lnTo>
                  <a:pt x="1230877" y="6750"/>
                </a:lnTo>
                <a:lnTo>
                  <a:pt x="1214846" y="843"/>
                </a:lnTo>
                <a:lnTo>
                  <a:pt x="118362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483882" y="1491103"/>
            <a:ext cx="22301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Différents 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9999" y="4295401"/>
            <a:ext cx="5760085" cy="269875"/>
          </a:xfrm>
          <a:custGeom>
            <a:avLst/>
            <a:gdLst/>
            <a:ahLst/>
            <a:cxnLst/>
            <a:rect l="l" t="t" r="r" b="b"/>
            <a:pathLst>
              <a:path w="5760085" h="269875">
                <a:moveTo>
                  <a:pt x="570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705995" y="269290"/>
                </a:lnTo>
                <a:lnTo>
                  <a:pt x="5737214" y="268447"/>
                </a:lnTo>
                <a:lnTo>
                  <a:pt x="5753246" y="262540"/>
                </a:lnTo>
                <a:lnTo>
                  <a:pt x="5759152" y="246509"/>
                </a:lnTo>
                <a:lnTo>
                  <a:pt x="5759996" y="215290"/>
                </a:lnTo>
                <a:lnTo>
                  <a:pt x="5759996" y="54000"/>
                </a:lnTo>
                <a:lnTo>
                  <a:pt x="5759152" y="22781"/>
                </a:lnTo>
                <a:lnTo>
                  <a:pt x="5753246" y="6750"/>
                </a:lnTo>
                <a:lnTo>
                  <a:pt x="5737214" y="843"/>
                </a:lnTo>
                <a:lnTo>
                  <a:pt x="5705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52968" y="4311412"/>
            <a:ext cx="52819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paramètres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modifiant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l’allocation des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5299" y="1088302"/>
            <a:ext cx="3447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combinaison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production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25299" y="3960303"/>
            <a:ext cx="57346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L’influence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paramètres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décisions de</a:t>
            </a:r>
            <a:r>
              <a:rPr sz="1300" b="1" spc="-4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2003" y="395200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394414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25299" y="7082302"/>
            <a:ext cx="32099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choix entre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«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» ou «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faire faire</a:t>
            </a:r>
            <a:r>
              <a:rPr sz="1300" b="1" spc="2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»</a:t>
            </a:r>
            <a:endParaRPr sz="13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2003" y="70740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94974" y="706614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758380" y="4695055"/>
            <a:ext cx="108585" cy="427990"/>
          </a:xfrm>
          <a:custGeom>
            <a:avLst/>
            <a:gdLst/>
            <a:ahLst/>
            <a:cxnLst/>
            <a:rect l="l" t="t" r="r" b="b"/>
            <a:pathLst>
              <a:path w="108585" h="427989">
                <a:moveTo>
                  <a:pt x="0" y="427494"/>
                </a:moveTo>
                <a:lnTo>
                  <a:pt x="21017" y="423250"/>
                </a:lnTo>
                <a:lnTo>
                  <a:pt x="38182" y="411676"/>
                </a:lnTo>
                <a:lnTo>
                  <a:pt x="49756" y="394512"/>
                </a:lnTo>
                <a:lnTo>
                  <a:pt x="54000" y="373494"/>
                </a:lnTo>
                <a:lnTo>
                  <a:pt x="54000" y="271741"/>
                </a:lnTo>
                <a:lnTo>
                  <a:pt x="58244" y="250724"/>
                </a:lnTo>
                <a:lnTo>
                  <a:pt x="69818" y="233559"/>
                </a:lnTo>
                <a:lnTo>
                  <a:pt x="86983" y="221985"/>
                </a:lnTo>
                <a:lnTo>
                  <a:pt x="108000" y="217741"/>
                </a:lnTo>
                <a:lnTo>
                  <a:pt x="86983" y="213497"/>
                </a:lnTo>
                <a:lnTo>
                  <a:pt x="69818" y="201923"/>
                </a:lnTo>
                <a:lnTo>
                  <a:pt x="58244" y="184758"/>
                </a:lnTo>
                <a:lnTo>
                  <a:pt x="54000" y="163741"/>
                </a:lnTo>
                <a:lnTo>
                  <a:pt x="54000" y="53987"/>
                </a:lnTo>
                <a:lnTo>
                  <a:pt x="49756" y="32971"/>
                </a:lnTo>
                <a:lnTo>
                  <a:pt x="38182" y="15811"/>
                </a:lnTo>
                <a:lnTo>
                  <a:pt x="21017" y="4242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5" name="object 55"/>
          <p:cNvSpPr/>
          <p:nvPr/>
        </p:nvSpPr>
        <p:spPr>
          <a:xfrm>
            <a:off x="3113373" y="5256007"/>
            <a:ext cx="828040" cy="700293"/>
          </a:xfrm>
          <a:custGeom>
            <a:avLst/>
            <a:gdLst/>
            <a:ahLst/>
            <a:cxnLst/>
            <a:rect l="l" t="t" r="r" b="b"/>
            <a:pathLst>
              <a:path w="828039" h="8502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95680"/>
                </a:lnTo>
                <a:lnTo>
                  <a:pt x="843" y="826899"/>
                </a:lnTo>
                <a:lnTo>
                  <a:pt x="6750" y="842930"/>
                </a:lnTo>
                <a:lnTo>
                  <a:pt x="22781" y="848837"/>
                </a:lnTo>
                <a:lnTo>
                  <a:pt x="54000" y="849680"/>
                </a:lnTo>
                <a:lnTo>
                  <a:pt x="774001" y="849680"/>
                </a:lnTo>
                <a:lnTo>
                  <a:pt x="805220" y="848837"/>
                </a:lnTo>
                <a:lnTo>
                  <a:pt x="821251" y="842930"/>
                </a:lnTo>
                <a:lnTo>
                  <a:pt x="827158" y="826899"/>
                </a:lnTo>
                <a:lnTo>
                  <a:pt x="828001" y="79568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727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90269" y="7980457"/>
            <a:ext cx="768350" cy="0"/>
          </a:xfrm>
          <a:custGeom>
            <a:avLst/>
            <a:gdLst/>
            <a:ahLst/>
            <a:cxnLst/>
            <a:rect l="l" t="t" r="r" b="b"/>
            <a:pathLst>
              <a:path w="768350">
                <a:moveTo>
                  <a:pt x="0" y="0"/>
                </a:moveTo>
                <a:lnTo>
                  <a:pt x="76810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61299" y="248690"/>
            <a:ext cx="49269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7.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facteurs économiques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déterminent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-ils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choix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production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8300" y="4675642"/>
            <a:ext cx="1034950" cy="804066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28575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Ces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paramètres  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varient</a:t>
            </a:r>
            <a:r>
              <a:rPr lang="fr-FR" sz="850" dirty="0">
                <a:latin typeface="Arial"/>
                <a:cs typeface="Arial"/>
              </a:rPr>
              <a:t> </a:t>
            </a:r>
            <a:r>
              <a:rPr sz="850" spc="-5" dirty="0" smtClean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fonction 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choi</a:t>
            </a:r>
            <a:r>
              <a:rPr lang="fr-FR" sz="850" dirty="0" smtClean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850" dirty="0">
              <a:latin typeface="Arial"/>
              <a:cs typeface="Arial"/>
            </a:endParaRPr>
          </a:p>
          <a:p>
            <a:pPr marL="12700" marR="5080">
              <a:lnSpc>
                <a:spcPts val="1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850" spc="-5" dirty="0" smtClean="0">
                <a:solidFill>
                  <a:srgbClr val="231F20"/>
                </a:solidFill>
                <a:latin typeface="Arial"/>
                <a:cs typeface="Arial"/>
              </a:rPr>
              <a:t>/ou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80374" y="7862402"/>
            <a:ext cx="1097915" cy="630555"/>
          </a:xfrm>
          <a:custGeom>
            <a:avLst/>
            <a:gdLst/>
            <a:ahLst/>
            <a:cxnLst/>
            <a:rect l="l" t="t" r="r" b="b"/>
            <a:pathLst>
              <a:path w="1097915" h="630554">
                <a:moveTo>
                  <a:pt x="104362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5970"/>
                </a:lnTo>
                <a:lnTo>
                  <a:pt x="843" y="607189"/>
                </a:lnTo>
                <a:lnTo>
                  <a:pt x="6750" y="623220"/>
                </a:lnTo>
                <a:lnTo>
                  <a:pt x="22781" y="629127"/>
                </a:lnTo>
                <a:lnTo>
                  <a:pt x="54000" y="629970"/>
                </a:lnTo>
                <a:lnTo>
                  <a:pt x="1043622" y="629970"/>
                </a:lnTo>
                <a:lnTo>
                  <a:pt x="1074841" y="629127"/>
                </a:lnTo>
                <a:lnTo>
                  <a:pt x="1090872" y="623220"/>
                </a:lnTo>
                <a:lnTo>
                  <a:pt x="1096779" y="607189"/>
                </a:lnTo>
                <a:lnTo>
                  <a:pt x="1097622" y="575970"/>
                </a:lnTo>
                <a:lnTo>
                  <a:pt x="1097622" y="54000"/>
                </a:lnTo>
                <a:lnTo>
                  <a:pt x="1096779" y="22781"/>
                </a:lnTo>
                <a:lnTo>
                  <a:pt x="1090872" y="6750"/>
                </a:lnTo>
                <a:lnTo>
                  <a:pt x="1074841" y="843"/>
                </a:lnTo>
                <a:lnTo>
                  <a:pt x="10436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24850" y="7948260"/>
            <a:ext cx="879475" cy="449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indent="-75565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Sous-traitance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100"/>
              </a:lnSpc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Concession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Franchise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80374" y="7862402"/>
            <a:ext cx="1097915" cy="630555"/>
          </a:xfrm>
          <a:custGeom>
            <a:avLst/>
            <a:gdLst/>
            <a:ahLst/>
            <a:cxnLst/>
            <a:rect l="l" t="t" r="r" b="b"/>
            <a:pathLst>
              <a:path w="1097915" h="63055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5970"/>
                </a:lnTo>
                <a:lnTo>
                  <a:pt x="843" y="607189"/>
                </a:lnTo>
                <a:lnTo>
                  <a:pt x="6750" y="623220"/>
                </a:lnTo>
                <a:lnTo>
                  <a:pt x="22781" y="629127"/>
                </a:lnTo>
                <a:lnTo>
                  <a:pt x="54000" y="629970"/>
                </a:lnTo>
                <a:lnTo>
                  <a:pt x="1043622" y="629970"/>
                </a:lnTo>
                <a:lnTo>
                  <a:pt x="1074841" y="629127"/>
                </a:lnTo>
                <a:lnTo>
                  <a:pt x="1090872" y="623220"/>
                </a:lnTo>
                <a:lnTo>
                  <a:pt x="1096779" y="607189"/>
                </a:lnTo>
                <a:lnTo>
                  <a:pt x="1097622" y="575970"/>
                </a:lnTo>
                <a:lnTo>
                  <a:pt x="1097622" y="54000"/>
                </a:lnTo>
                <a:lnTo>
                  <a:pt x="1096779" y="22781"/>
                </a:lnTo>
                <a:lnTo>
                  <a:pt x="1090872" y="6750"/>
                </a:lnTo>
                <a:lnTo>
                  <a:pt x="1074841" y="843"/>
                </a:lnTo>
                <a:lnTo>
                  <a:pt x="1043622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96499" y="7625889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1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78313" y="8413202"/>
            <a:ext cx="0" cy="666115"/>
          </a:xfrm>
          <a:custGeom>
            <a:avLst/>
            <a:gdLst/>
            <a:ahLst/>
            <a:cxnLst/>
            <a:rect l="l" t="t" r="r" b="b"/>
            <a:pathLst>
              <a:path h="666115">
                <a:moveTo>
                  <a:pt x="0" y="0"/>
                </a:moveTo>
                <a:lnTo>
                  <a:pt x="0" y="6660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68999" y="7625889"/>
            <a:ext cx="0" cy="762635"/>
          </a:xfrm>
          <a:custGeom>
            <a:avLst/>
            <a:gdLst/>
            <a:ahLst/>
            <a:cxnLst/>
            <a:rect l="l" t="t" r="r" b="b"/>
            <a:pathLst>
              <a:path h="762634">
                <a:moveTo>
                  <a:pt x="0" y="0"/>
                </a:moveTo>
                <a:lnTo>
                  <a:pt x="0" y="7623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02999" y="7850892"/>
            <a:ext cx="1332230" cy="247015"/>
          </a:xfrm>
          <a:custGeom>
            <a:avLst/>
            <a:gdLst/>
            <a:ahLst/>
            <a:cxnLst/>
            <a:rect l="l" t="t" r="r" b="b"/>
            <a:pathLst>
              <a:path w="1332230" h="24701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278001" y="246430"/>
                </a:lnTo>
                <a:lnTo>
                  <a:pt x="1309219" y="245587"/>
                </a:lnTo>
                <a:lnTo>
                  <a:pt x="1325251" y="239680"/>
                </a:lnTo>
                <a:lnTo>
                  <a:pt x="1331157" y="223649"/>
                </a:lnTo>
                <a:lnTo>
                  <a:pt x="1332001" y="192430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30625" y="7850892"/>
            <a:ext cx="1332230" cy="247015"/>
          </a:xfrm>
          <a:custGeom>
            <a:avLst/>
            <a:gdLst/>
            <a:ahLst/>
            <a:cxnLst/>
            <a:rect l="l" t="t" r="r" b="b"/>
            <a:pathLst>
              <a:path w="1332229" h="24701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278001" y="246430"/>
                </a:lnTo>
                <a:lnTo>
                  <a:pt x="1309219" y="245587"/>
                </a:lnTo>
                <a:lnTo>
                  <a:pt x="1325251" y="239680"/>
                </a:lnTo>
                <a:lnTo>
                  <a:pt x="1331157" y="223649"/>
                </a:lnTo>
                <a:lnTo>
                  <a:pt x="1332001" y="192430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8998" y="7455598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71093" y="7488702"/>
            <a:ext cx="350647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Pour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répondre aux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besoins des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clients,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24663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produit elle-même	utilise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l’impartition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84000" y="2005085"/>
            <a:ext cx="0" cy="963930"/>
          </a:xfrm>
          <a:custGeom>
            <a:avLst/>
            <a:gdLst/>
            <a:ahLst/>
            <a:cxnLst/>
            <a:rect l="l" t="t" r="r" b="b"/>
            <a:pathLst>
              <a:path h="963930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16124" y="4803965"/>
            <a:ext cx="0" cy="452120"/>
          </a:xfrm>
          <a:custGeom>
            <a:avLst/>
            <a:gdLst/>
            <a:ahLst/>
            <a:cxnLst/>
            <a:rect l="l" t="t" r="r" b="b"/>
            <a:pathLst>
              <a:path h="452120">
                <a:moveTo>
                  <a:pt x="0" y="0"/>
                </a:moveTo>
                <a:lnTo>
                  <a:pt x="0" y="452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24250" y="4803965"/>
            <a:ext cx="0" cy="452120"/>
          </a:xfrm>
          <a:custGeom>
            <a:avLst/>
            <a:gdLst/>
            <a:ahLst/>
            <a:cxnLst/>
            <a:rect l="l" t="t" r="r" b="b"/>
            <a:pathLst>
              <a:path h="452120">
                <a:moveTo>
                  <a:pt x="0" y="0"/>
                </a:moveTo>
                <a:lnTo>
                  <a:pt x="0" y="452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57999" y="1628289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33999" y="4465692"/>
            <a:ext cx="0" cy="790575"/>
          </a:xfrm>
          <a:custGeom>
            <a:avLst/>
            <a:gdLst/>
            <a:ahLst/>
            <a:cxnLst/>
            <a:rect l="l" t="t" r="r" b="b"/>
            <a:pathLst>
              <a:path h="790575">
                <a:moveTo>
                  <a:pt x="0" y="0"/>
                </a:moveTo>
                <a:lnTo>
                  <a:pt x="0" y="7903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2349" y="1983597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0000" y="1551599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34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03966" y="4465692"/>
            <a:ext cx="0" cy="446405"/>
          </a:xfrm>
          <a:custGeom>
            <a:avLst/>
            <a:gdLst/>
            <a:ahLst/>
            <a:cxnLst/>
            <a:rect l="l" t="t" r="r" b="b"/>
            <a:pathLst>
              <a:path h="446404">
                <a:moveTo>
                  <a:pt x="0" y="0"/>
                </a:moveTo>
                <a:lnTo>
                  <a:pt x="0" y="446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2000" y="1628289"/>
            <a:ext cx="0" cy="1340485"/>
          </a:xfrm>
          <a:custGeom>
            <a:avLst/>
            <a:gdLst/>
            <a:ahLst/>
            <a:cxnLst/>
            <a:rect l="l" t="t" r="r" b="b"/>
            <a:pathLst>
              <a:path h="1340485">
                <a:moveTo>
                  <a:pt x="0" y="0"/>
                </a:moveTo>
                <a:lnTo>
                  <a:pt x="0" y="134026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26625" y="4465692"/>
            <a:ext cx="0" cy="790575"/>
          </a:xfrm>
          <a:custGeom>
            <a:avLst/>
            <a:gdLst/>
            <a:ahLst/>
            <a:cxnLst/>
            <a:rect l="l" t="t" r="r" b="b"/>
            <a:pathLst>
              <a:path h="790575">
                <a:moveTo>
                  <a:pt x="0" y="0"/>
                </a:moveTo>
                <a:lnTo>
                  <a:pt x="0" y="7903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3999" y="2833915"/>
            <a:ext cx="5292090" cy="243204"/>
          </a:xfrm>
          <a:custGeom>
            <a:avLst/>
            <a:gdLst/>
            <a:ahLst/>
            <a:cxnLst/>
            <a:rect l="l" t="t" r="r" b="b"/>
            <a:pathLst>
              <a:path w="5292090" h="24320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8620"/>
                </a:lnTo>
                <a:lnTo>
                  <a:pt x="843" y="219839"/>
                </a:lnTo>
                <a:lnTo>
                  <a:pt x="6750" y="235870"/>
                </a:lnTo>
                <a:lnTo>
                  <a:pt x="22781" y="241777"/>
                </a:lnTo>
                <a:lnTo>
                  <a:pt x="54000" y="242620"/>
                </a:lnTo>
                <a:lnTo>
                  <a:pt x="5238000" y="242620"/>
                </a:lnTo>
                <a:lnTo>
                  <a:pt x="5269219" y="241777"/>
                </a:lnTo>
                <a:lnTo>
                  <a:pt x="5285251" y="235870"/>
                </a:lnTo>
                <a:lnTo>
                  <a:pt x="5291157" y="219839"/>
                </a:lnTo>
                <a:lnTo>
                  <a:pt x="5292001" y="18862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5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8" y="192430"/>
                </a:lnTo>
                <a:lnTo>
                  <a:pt x="1007998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57614" y="1915662"/>
            <a:ext cx="790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9999" y="4719275"/>
            <a:ext cx="828040" cy="386715"/>
          </a:xfrm>
          <a:custGeom>
            <a:avLst/>
            <a:gdLst/>
            <a:ahLst/>
            <a:cxnLst/>
            <a:rect l="l" t="t" r="r" b="b"/>
            <a:pathLst>
              <a:path w="828040" h="386714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774001" y="386130"/>
                </a:lnTo>
                <a:lnTo>
                  <a:pt x="805220" y="385287"/>
                </a:lnTo>
                <a:lnTo>
                  <a:pt x="821251" y="379380"/>
                </a:lnTo>
                <a:lnTo>
                  <a:pt x="827158" y="363349"/>
                </a:lnTo>
                <a:lnTo>
                  <a:pt x="828001" y="33213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88855" y="4753065"/>
            <a:ext cx="4819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6034" marR="5080" indent="-1397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71510" y="2306349"/>
            <a:ext cx="6223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  (machine)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05805" y="2306349"/>
            <a:ext cx="101790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67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(matière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16749" y="1881874"/>
            <a:ext cx="2566670" cy="247015"/>
          </a:xfrm>
          <a:custGeom>
            <a:avLst/>
            <a:gdLst/>
            <a:ahLst/>
            <a:cxnLst/>
            <a:rect l="l" t="t" r="r" b="b"/>
            <a:pathLst>
              <a:path w="2566670" h="247014">
                <a:moveTo>
                  <a:pt x="25125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2512504" y="246430"/>
                </a:lnTo>
                <a:lnTo>
                  <a:pt x="2543723" y="245587"/>
                </a:lnTo>
                <a:lnTo>
                  <a:pt x="2559754" y="239680"/>
                </a:lnTo>
                <a:lnTo>
                  <a:pt x="2565661" y="223649"/>
                </a:lnTo>
                <a:lnTo>
                  <a:pt x="2566504" y="192430"/>
                </a:lnTo>
                <a:lnTo>
                  <a:pt x="2566504" y="54000"/>
                </a:lnTo>
                <a:lnTo>
                  <a:pt x="2565661" y="22781"/>
                </a:lnTo>
                <a:lnTo>
                  <a:pt x="2559754" y="6750"/>
                </a:lnTo>
                <a:lnTo>
                  <a:pt x="2543723" y="843"/>
                </a:lnTo>
                <a:lnTo>
                  <a:pt x="25125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87952" y="1915662"/>
            <a:ext cx="81724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056499" y="4719275"/>
            <a:ext cx="1836420" cy="386715"/>
          </a:xfrm>
          <a:custGeom>
            <a:avLst/>
            <a:gdLst/>
            <a:ahLst/>
            <a:cxnLst/>
            <a:rect l="l" t="t" r="r" b="b"/>
            <a:pathLst>
              <a:path w="1836420" h="38671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782000" y="386130"/>
                </a:lnTo>
                <a:lnTo>
                  <a:pt x="1813219" y="385287"/>
                </a:lnTo>
                <a:lnTo>
                  <a:pt x="1829250" y="379380"/>
                </a:lnTo>
                <a:lnTo>
                  <a:pt x="1835157" y="363349"/>
                </a:lnTo>
                <a:lnTo>
                  <a:pt x="1836000" y="332130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357826" y="4753065"/>
            <a:ext cx="12331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coûts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95826" y="4892765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3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311333" y="1915662"/>
            <a:ext cx="850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Connaissances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96625" y="4719275"/>
            <a:ext cx="1260475" cy="386715"/>
          </a:xfrm>
          <a:custGeom>
            <a:avLst/>
            <a:gdLst/>
            <a:ahLst/>
            <a:cxnLst/>
            <a:rect l="l" t="t" r="r" b="b"/>
            <a:pathLst>
              <a:path w="1260475" h="386714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206004" y="386130"/>
                </a:lnTo>
                <a:lnTo>
                  <a:pt x="1237223" y="385287"/>
                </a:lnTo>
                <a:lnTo>
                  <a:pt x="1253255" y="379380"/>
                </a:lnTo>
                <a:lnTo>
                  <a:pt x="1259161" y="363349"/>
                </a:lnTo>
                <a:lnTo>
                  <a:pt x="1260005" y="332130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513040" y="4753065"/>
            <a:ext cx="1017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07340" marR="5080" indent="-29527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développement  durable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53999" y="3296423"/>
            <a:ext cx="5292090" cy="240665"/>
          </a:xfrm>
          <a:custGeom>
            <a:avLst/>
            <a:gdLst/>
            <a:ahLst/>
            <a:cxnLst/>
            <a:rect l="l" t="t" r="r" b="b"/>
            <a:pathLst>
              <a:path w="5292090" h="24066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5238000" y="240080"/>
                </a:lnTo>
                <a:lnTo>
                  <a:pt x="5269219" y="239237"/>
                </a:lnTo>
                <a:lnTo>
                  <a:pt x="5285251" y="233330"/>
                </a:lnTo>
                <a:lnTo>
                  <a:pt x="5291157" y="217299"/>
                </a:lnTo>
                <a:lnTo>
                  <a:pt x="5292001" y="18608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ABE1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42173" y="2865793"/>
            <a:ext cx="4712335" cy="63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Combinaison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meilleure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combinaison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permet des gains de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productivité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494000" y="8261876"/>
            <a:ext cx="3568700" cy="253365"/>
          </a:xfrm>
          <a:custGeom>
            <a:avLst/>
            <a:gdLst/>
            <a:ahLst/>
            <a:cxnLst/>
            <a:rect l="l" t="t" r="r" b="b"/>
            <a:pathLst>
              <a:path w="3568700" h="253365">
                <a:moveTo>
                  <a:pt x="351462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831"/>
                </a:lnTo>
                <a:lnTo>
                  <a:pt x="843" y="230050"/>
                </a:lnTo>
                <a:lnTo>
                  <a:pt x="6750" y="246081"/>
                </a:lnTo>
                <a:lnTo>
                  <a:pt x="22781" y="251987"/>
                </a:lnTo>
                <a:lnTo>
                  <a:pt x="54000" y="252831"/>
                </a:lnTo>
                <a:lnTo>
                  <a:pt x="3514623" y="252831"/>
                </a:lnTo>
                <a:lnTo>
                  <a:pt x="3545842" y="251987"/>
                </a:lnTo>
                <a:lnTo>
                  <a:pt x="3561873" y="246081"/>
                </a:lnTo>
                <a:lnTo>
                  <a:pt x="3567780" y="230050"/>
                </a:lnTo>
                <a:lnTo>
                  <a:pt x="3568623" y="198831"/>
                </a:lnTo>
                <a:lnTo>
                  <a:pt x="3568623" y="54000"/>
                </a:lnTo>
                <a:lnTo>
                  <a:pt x="3567780" y="22781"/>
                </a:lnTo>
                <a:lnTo>
                  <a:pt x="3561873" y="6750"/>
                </a:lnTo>
                <a:lnTo>
                  <a:pt x="3545842" y="843"/>
                </a:lnTo>
                <a:lnTo>
                  <a:pt x="3514623" y="0"/>
                </a:lnTo>
                <a:close/>
              </a:path>
            </a:pathLst>
          </a:custGeom>
          <a:solidFill>
            <a:srgbClr val="FFD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897646" y="8298859"/>
            <a:ext cx="27559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 faire ce choix,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elle étudie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 chaîne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valeur.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026218" y="8830802"/>
            <a:ext cx="2504440" cy="805815"/>
          </a:xfrm>
          <a:custGeom>
            <a:avLst/>
            <a:gdLst/>
            <a:ahLst/>
            <a:cxnLst/>
            <a:rect l="l" t="t" r="r" b="b"/>
            <a:pathLst>
              <a:path w="2504440" h="805815">
                <a:moveTo>
                  <a:pt x="245018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1281"/>
                </a:lnTo>
                <a:lnTo>
                  <a:pt x="843" y="782500"/>
                </a:lnTo>
                <a:lnTo>
                  <a:pt x="6750" y="798531"/>
                </a:lnTo>
                <a:lnTo>
                  <a:pt x="22781" y="804437"/>
                </a:lnTo>
                <a:lnTo>
                  <a:pt x="54000" y="805281"/>
                </a:lnTo>
                <a:lnTo>
                  <a:pt x="2450185" y="805281"/>
                </a:lnTo>
                <a:lnTo>
                  <a:pt x="2481404" y="804437"/>
                </a:lnTo>
                <a:lnTo>
                  <a:pt x="2497435" y="798531"/>
                </a:lnTo>
                <a:lnTo>
                  <a:pt x="2503342" y="782500"/>
                </a:lnTo>
                <a:lnTo>
                  <a:pt x="2504186" y="751281"/>
                </a:lnTo>
                <a:lnTo>
                  <a:pt x="2504186" y="54000"/>
                </a:lnTo>
                <a:lnTo>
                  <a:pt x="2503342" y="22781"/>
                </a:lnTo>
                <a:lnTo>
                  <a:pt x="2497435" y="6750"/>
                </a:lnTo>
                <a:lnTo>
                  <a:pt x="2481404" y="843"/>
                </a:lnTo>
                <a:lnTo>
                  <a:pt x="24501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070694" y="8811541"/>
            <a:ext cx="2267585" cy="72834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34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chaîne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permet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amélioration de la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productivité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réduction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coûts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final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026218" y="8830802"/>
            <a:ext cx="2504440" cy="805815"/>
          </a:xfrm>
          <a:custGeom>
            <a:avLst/>
            <a:gdLst/>
            <a:ahLst/>
            <a:cxnLst/>
            <a:rect l="l" t="t" r="r" b="b"/>
            <a:pathLst>
              <a:path w="2504440" h="8058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1281"/>
                </a:lnTo>
                <a:lnTo>
                  <a:pt x="843" y="782500"/>
                </a:lnTo>
                <a:lnTo>
                  <a:pt x="6750" y="798531"/>
                </a:lnTo>
                <a:lnTo>
                  <a:pt x="22781" y="804437"/>
                </a:lnTo>
                <a:lnTo>
                  <a:pt x="54000" y="805281"/>
                </a:lnTo>
                <a:lnTo>
                  <a:pt x="2450185" y="805281"/>
                </a:lnTo>
                <a:lnTo>
                  <a:pt x="2481404" y="804437"/>
                </a:lnTo>
                <a:lnTo>
                  <a:pt x="2497435" y="798531"/>
                </a:lnTo>
                <a:lnTo>
                  <a:pt x="2503342" y="782500"/>
                </a:lnTo>
                <a:lnTo>
                  <a:pt x="2504186" y="751281"/>
                </a:lnTo>
                <a:lnTo>
                  <a:pt x="2504186" y="54000"/>
                </a:lnTo>
                <a:lnTo>
                  <a:pt x="2503342" y="22781"/>
                </a:lnTo>
                <a:lnTo>
                  <a:pt x="2497435" y="6750"/>
                </a:lnTo>
                <a:lnTo>
                  <a:pt x="2481404" y="843"/>
                </a:lnTo>
                <a:lnTo>
                  <a:pt x="245018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74475" y="5267668"/>
            <a:ext cx="899160" cy="132397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245745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diminuent,</a:t>
            </a:r>
            <a:endParaRPr sz="950">
              <a:latin typeface="Arial"/>
              <a:cs typeface="Arial"/>
            </a:endParaRPr>
          </a:p>
          <a:p>
            <a:pPr marL="88265" marR="1841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  investissent.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augmentent,  les entreprises  différent leur  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30000" y="5256007"/>
            <a:ext cx="1008380" cy="1462293"/>
          </a:xfrm>
          <a:custGeom>
            <a:avLst/>
            <a:gdLst/>
            <a:ahLst/>
            <a:cxnLst/>
            <a:rect l="l" t="t" r="r" b="b"/>
            <a:pathLst>
              <a:path w="1008380" h="14890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4934"/>
                </a:lnTo>
                <a:lnTo>
                  <a:pt x="843" y="1466153"/>
                </a:lnTo>
                <a:lnTo>
                  <a:pt x="6750" y="1482185"/>
                </a:lnTo>
                <a:lnTo>
                  <a:pt x="22781" y="1488091"/>
                </a:lnTo>
                <a:lnTo>
                  <a:pt x="54000" y="1488935"/>
                </a:lnTo>
                <a:lnTo>
                  <a:pt x="953998" y="1488935"/>
                </a:lnTo>
                <a:lnTo>
                  <a:pt x="985217" y="1488091"/>
                </a:lnTo>
                <a:lnTo>
                  <a:pt x="1001248" y="1482185"/>
                </a:lnTo>
                <a:lnTo>
                  <a:pt x="1007155" y="1466153"/>
                </a:lnTo>
                <a:lnTo>
                  <a:pt x="1007999" y="1434934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052948" y="5267668"/>
            <a:ext cx="682625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variables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(exemple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matières  premières)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008473" y="5256007"/>
            <a:ext cx="828040" cy="852693"/>
          </a:xfrm>
          <a:custGeom>
            <a:avLst/>
            <a:gdLst/>
            <a:ahLst/>
            <a:cxnLst/>
            <a:rect l="l" t="t" r="r" b="b"/>
            <a:pathLst>
              <a:path w="828039" h="8502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95680"/>
                </a:lnTo>
                <a:lnTo>
                  <a:pt x="843" y="826899"/>
                </a:lnTo>
                <a:lnTo>
                  <a:pt x="6750" y="842930"/>
                </a:lnTo>
                <a:lnTo>
                  <a:pt x="22781" y="848837"/>
                </a:lnTo>
                <a:lnTo>
                  <a:pt x="54000" y="849680"/>
                </a:lnTo>
                <a:lnTo>
                  <a:pt x="774001" y="849680"/>
                </a:lnTo>
                <a:lnTo>
                  <a:pt x="805220" y="848837"/>
                </a:lnTo>
                <a:lnTo>
                  <a:pt x="821251" y="842930"/>
                </a:lnTo>
                <a:lnTo>
                  <a:pt x="827158" y="826899"/>
                </a:lnTo>
                <a:lnTo>
                  <a:pt x="828001" y="79568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44676" y="5267668"/>
            <a:ext cx="840105" cy="606576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2865" marR="11176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fixes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(exemple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machines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63474" y="5280368"/>
            <a:ext cx="1073785" cy="111696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29972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réalisations  d’économies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120"/>
              </a:lnSpc>
              <a:spcBef>
                <a:spcPts val="21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950">
              <a:latin typeface="Arial"/>
              <a:cs typeface="Arial"/>
            </a:endParaRPr>
          </a:p>
          <a:p>
            <a:pPr marL="88265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950">
              <a:latin typeface="Arial"/>
              <a:cs typeface="Arial"/>
            </a:endParaRPr>
          </a:p>
          <a:p>
            <a:pPr marL="88265" marR="158750" indent="-75565">
              <a:lnSpc>
                <a:spcPts val="1100"/>
              </a:lnSpc>
              <a:spcBef>
                <a:spcPts val="3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amélioration  de la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rentabilité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meilleure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image…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418999" y="5256007"/>
            <a:ext cx="1238250" cy="1233693"/>
          </a:xfrm>
          <a:custGeom>
            <a:avLst/>
            <a:gdLst/>
            <a:ahLst/>
            <a:cxnLst/>
            <a:rect l="l" t="t" r="r" b="b"/>
            <a:pathLst>
              <a:path w="1238250" h="12776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23543"/>
                </a:lnTo>
                <a:lnTo>
                  <a:pt x="843" y="1254762"/>
                </a:lnTo>
                <a:lnTo>
                  <a:pt x="6750" y="1270793"/>
                </a:lnTo>
                <a:lnTo>
                  <a:pt x="22781" y="1276700"/>
                </a:lnTo>
                <a:lnTo>
                  <a:pt x="54000" y="1277543"/>
                </a:lnTo>
                <a:lnTo>
                  <a:pt x="1183627" y="1277543"/>
                </a:lnTo>
                <a:lnTo>
                  <a:pt x="1214846" y="1276700"/>
                </a:lnTo>
                <a:lnTo>
                  <a:pt x="1230877" y="1270793"/>
                </a:lnTo>
                <a:lnTo>
                  <a:pt x="1236783" y="1254762"/>
                </a:lnTo>
                <a:lnTo>
                  <a:pt x="1237627" y="1223543"/>
                </a:lnTo>
                <a:lnTo>
                  <a:pt x="1237627" y="54000"/>
                </a:lnTo>
                <a:lnTo>
                  <a:pt x="1236783" y="22781"/>
                </a:lnTo>
                <a:lnTo>
                  <a:pt x="1230877" y="6750"/>
                </a:lnTo>
                <a:lnTo>
                  <a:pt x="1214846" y="843"/>
                </a:lnTo>
                <a:lnTo>
                  <a:pt x="118362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483882" y="1491103"/>
            <a:ext cx="22301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Différents 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9999" y="4295401"/>
            <a:ext cx="5760085" cy="269875"/>
          </a:xfrm>
          <a:custGeom>
            <a:avLst/>
            <a:gdLst/>
            <a:ahLst/>
            <a:cxnLst/>
            <a:rect l="l" t="t" r="r" b="b"/>
            <a:pathLst>
              <a:path w="5760085" h="269875">
                <a:moveTo>
                  <a:pt x="570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705995" y="269290"/>
                </a:lnTo>
                <a:lnTo>
                  <a:pt x="5737214" y="268447"/>
                </a:lnTo>
                <a:lnTo>
                  <a:pt x="5753246" y="262540"/>
                </a:lnTo>
                <a:lnTo>
                  <a:pt x="5759152" y="246509"/>
                </a:lnTo>
                <a:lnTo>
                  <a:pt x="5759996" y="215290"/>
                </a:lnTo>
                <a:lnTo>
                  <a:pt x="5759996" y="54000"/>
                </a:lnTo>
                <a:lnTo>
                  <a:pt x="5759152" y="22781"/>
                </a:lnTo>
                <a:lnTo>
                  <a:pt x="5753246" y="6750"/>
                </a:lnTo>
                <a:lnTo>
                  <a:pt x="5737214" y="843"/>
                </a:lnTo>
                <a:lnTo>
                  <a:pt x="5705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52968" y="4311412"/>
            <a:ext cx="52819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paramètres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modifiant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l’allocation des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5299" y="1088302"/>
            <a:ext cx="3447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combinaison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production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25299" y="3960303"/>
            <a:ext cx="57346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L’influence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paramètres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décisions de</a:t>
            </a:r>
            <a:r>
              <a:rPr sz="1300" b="1" spc="-4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2003" y="395200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394414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25299" y="7082302"/>
            <a:ext cx="32099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choix entre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«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» ou «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faire faire</a:t>
            </a:r>
            <a:r>
              <a:rPr sz="1300" b="1" spc="2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»</a:t>
            </a:r>
            <a:endParaRPr sz="13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2003" y="70740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94974" y="706614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758380" y="4695055"/>
            <a:ext cx="108585" cy="427990"/>
          </a:xfrm>
          <a:custGeom>
            <a:avLst/>
            <a:gdLst/>
            <a:ahLst/>
            <a:cxnLst/>
            <a:rect l="l" t="t" r="r" b="b"/>
            <a:pathLst>
              <a:path w="108585" h="427989">
                <a:moveTo>
                  <a:pt x="0" y="427494"/>
                </a:moveTo>
                <a:lnTo>
                  <a:pt x="21017" y="423250"/>
                </a:lnTo>
                <a:lnTo>
                  <a:pt x="38182" y="411676"/>
                </a:lnTo>
                <a:lnTo>
                  <a:pt x="49756" y="394512"/>
                </a:lnTo>
                <a:lnTo>
                  <a:pt x="54000" y="373494"/>
                </a:lnTo>
                <a:lnTo>
                  <a:pt x="54000" y="271741"/>
                </a:lnTo>
                <a:lnTo>
                  <a:pt x="58244" y="250724"/>
                </a:lnTo>
                <a:lnTo>
                  <a:pt x="69818" y="233559"/>
                </a:lnTo>
                <a:lnTo>
                  <a:pt x="86983" y="221985"/>
                </a:lnTo>
                <a:lnTo>
                  <a:pt x="108000" y="217741"/>
                </a:lnTo>
                <a:lnTo>
                  <a:pt x="86983" y="213497"/>
                </a:lnTo>
                <a:lnTo>
                  <a:pt x="69818" y="201923"/>
                </a:lnTo>
                <a:lnTo>
                  <a:pt x="58244" y="184758"/>
                </a:lnTo>
                <a:lnTo>
                  <a:pt x="54000" y="163741"/>
                </a:lnTo>
                <a:lnTo>
                  <a:pt x="54000" y="53987"/>
                </a:lnTo>
                <a:lnTo>
                  <a:pt x="49756" y="32971"/>
                </a:lnTo>
                <a:lnTo>
                  <a:pt x="38182" y="15811"/>
                </a:lnTo>
                <a:lnTo>
                  <a:pt x="21017" y="4242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5" name="object 55"/>
          <p:cNvSpPr/>
          <p:nvPr/>
        </p:nvSpPr>
        <p:spPr>
          <a:xfrm>
            <a:off x="3113373" y="5256007"/>
            <a:ext cx="828040" cy="700293"/>
          </a:xfrm>
          <a:custGeom>
            <a:avLst/>
            <a:gdLst/>
            <a:ahLst/>
            <a:cxnLst/>
            <a:rect l="l" t="t" r="r" b="b"/>
            <a:pathLst>
              <a:path w="828039" h="8502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95680"/>
                </a:lnTo>
                <a:lnTo>
                  <a:pt x="843" y="826899"/>
                </a:lnTo>
                <a:lnTo>
                  <a:pt x="6750" y="842930"/>
                </a:lnTo>
                <a:lnTo>
                  <a:pt x="22781" y="848837"/>
                </a:lnTo>
                <a:lnTo>
                  <a:pt x="54000" y="849680"/>
                </a:lnTo>
                <a:lnTo>
                  <a:pt x="774001" y="849680"/>
                </a:lnTo>
                <a:lnTo>
                  <a:pt x="805220" y="848837"/>
                </a:lnTo>
                <a:lnTo>
                  <a:pt x="821251" y="842930"/>
                </a:lnTo>
                <a:lnTo>
                  <a:pt x="827158" y="826899"/>
                </a:lnTo>
                <a:lnTo>
                  <a:pt x="828001" y="79568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74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61299" y="248690"/>
            <a:ext cx="49269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7.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facteurs économiques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déterminent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-ils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choix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production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84000" y="2005085"/>
            <a:ext cx="0" cy="360000"/>
          </a:xfrm>
          <a:custGeom>
            <a:avLst/>
            <a:gdLst/>
            <a:ahLst/>
            <a:cxnLst/>
            <a:rect l="l" t="t" r="r" b="b"/>
            <a:pathLst>
              <a:path h="963930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57999" y="1628289"/>
            <a:ext cx="0" cy="360000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2349" y="1983597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0000" y="1551599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34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2000" y="1628289"/>
            <a:ext cx="0" cy="360000"/>
          </a:xfrm>
          <a:custGeom>
            <a:avLst/>
            <a:gdLst/>
            <a:ahLst/>
            <a:cxnLst/>
            <a:rect l="l" t="t" r="r" b="b"/>
            <a:pathLst>
              <a:path h="1340485">
                <a:moveTo>
                  <a:pt x="0" y="0"/>
                </a:moveTo>
                <a:lnTo>
                  <a:pt x="0" y="134026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5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8" y="192430"/>
                </a:lnTo>
                <a:lnTo>
                  <a:pt x="1007998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57614" y="1915662"/>
            <a:ext cx="790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71510" y="2306349"/>
            <a:ext cx="6223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  (machine)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05805" y="2306349"/>
            <a:ext cx="101790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67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(matière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16749" y="1881874"/>
            <a:ext cx="2566670" cy="247015"/>
          </a:xfrm>
          <a:custGeom>
            <a:avLst/>
            <a:gdLst/>
            <a:ahLst/>
            <a:cxnLst/>
            <a:rect l="l" t="t" r="r" b="b"/>
            <a:pathLst>
              <a:path w="2566670" h="247014">
                <a:moveTo>
                  <a:pt x="25125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2512504" y="246430"/>
                </a:lnTo>
                <a:lnTo>
                  <a:pt x="2543723" y="245587"/>
                </a:lnTo>
                <a:lnTo>
                  <a:pt x="2559754" y="239680"/>
                </a:lnTo>
                <a:lnTo>
                  <a:pt x="2565661" y="223649"/>
                </a:lnTo>
                <a:lnTo>
                  <a:pt x="2566504" y="192430"/>
                </a:lnTo>
                <a:lnTo>
                  <a:pt x="2566504" y="54000"/>
                </a:lnTo>
                <a:lnTo>
                  <a:pt x="2565661" y="22781"/>
                </a:lnTo>
                <a:lnTo>
                  <a:pt x="2559754" y="6750"/>
                </a:lnTo>
                <a:lnTo>
                  <a:pt x="2543723" y="843"/>
                </a:lnTo>
                <a:lnTo>
                  <a:pt x="25125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87952" y="1915662"/>
            <a:ext cx="81724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3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311333" y="1915662"/>
            <a:ext cx="850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Connaissances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483882" y="1491103"/>
            <a:ext cx="22301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Différents 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5299" y="1088302"/>
            <a:ext cx="3447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combinaison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production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914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61299" y="248690"/>
            <a:ext cx="49269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7.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facteurs économiques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déterminent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-ils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choix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production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84000" y="2005085"/>
            <a:ext cx="0" cy="963930"/>
          </a:xfrm>
          <a:custGeom>
            <a:avLst/>
            <a:gdLst/>
            <a:ahLst/>
            <a:cxnLst/>
            <a:rect l="l" t="t" r="r" b="b"/>
            <a:pathLst>
              <a:path h="963930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57999" y="1628289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2349" y="1983597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0000" y="1551599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34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2000" y="1628289"/>
            <a:ext cx="0" cy="1340485"/>
          </a:xfrm>
          <a:custGeom>
            <a:avLst/>
            <a:gdLst/>
            <a:ahLst/>
            <a:cxnLst/>
            <a:rect l="l" t="t" r="r" b="b"/>
            <a:pathLst>
              <a:path h="1340485">
                <a:moveTo>
                  <a:pt x="0" y="0"/>
                </a:moveTo>
                <a:lnTo>
                  <a:pt x="0" y="134026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3999" y="2833915"/>
            <a:ext cx="5292090" cy="243204"/>
          </a:xfrm>
          <a:custGeom>
            <a:avLst/>
            <a:gdLst/>
            <a:ahLst/>
            <a:cxnLst/>
            <a:rect l="l" t="t" r="r" b="b"/>
            <a:pathLst>
              <a:path w="5292090" h="24320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8620"/>
                </a:lnTo>
                <a:lnTo>
                  <a:pt x="843" y="219839"/>
                </a:lnTo>
                <a:lnTo>
                  <a:pt x="6750" y="235870"/>
                </a:lnTo>
                <a:lnTo>
                  <a:pt x="22781" y="241777"/>
                </a:lnTo>
                <a:lnTo>
                  <a:pt x="54000" y="242620"/>
                </a:lnTo>
                <a:lnTo>
                  <a:pt x="5238000" y="242620"/>
                </a:lnTo>
                <a:lnTo>
                  <a:pt x="5269219" y="241777"/>
                </a:lnTo>
                <a:lnTo>
                  <a:pt x="5285251" y="235870"/>
                </a:lnTo>
                <a:lnTo>
                  <a:pt x="5291157" y="219839"/>
                </a:lnTo>
                <a:lnTo>
                  <a:pt x="5292001" y="18862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5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8" y="192430"/>
                </a:lnTo>
                <a:lnTo>
                  <a:pt x="1007998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57614" y="1915662"/>
            <a:ext cx="790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71510" y="2306349"/>
            <a:ext cx="6223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  (machine)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05805" y="2306349"/>
            <a:ext cx="101790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67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(matière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16749" y="1881874"/>
            <a:ext cx="2566670" cy="247015"/>
          </a:xfrm>
          <a:custGeom>
            <a:avLst/>
            <a:gdLst/>
            <a:ahLst/>
            <a:cxnLst/>
            <a:rect l="l" t="t" r="r" b="b"/>
            <a:pathLst>
              <a:path w="2566670" h="247014">
                <a:moveTo>
                  <a:pt x="25125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2512504" y="246430"/>
                </a:lnTo>
                <a:lnTo>
                  <a:pt x="2543723" y="245587"/>
                </a:lnTo>
                <a:lnTo>
                  <a:pt x="2559754" y="239680"/>
                </a:lnTo>
                <a:lnTo>
                  <a:pt x="2565661" y="223649"/>
                </a:lnTo>
                <a:lnTo>
                  <a:pt x="2566504" y="192430"/>
                </a:lnTo>
                <a:lnTo>
                  <a:pt x="2566504" y="54000"/>
                </a:lnTo>
                <a:lnTo>
                  <a:pt x="2565661" y="22781"/>
                </a:lnTo>
                <a:lnTo>
                  <a:pt x="2559754" y="6750"/>
                </a:lnTo>
                <a:lnTo>
                  <a:pt x="2543723" y="843"/>
                </a:lnTo>
                <a:lnTo>
                  <a:pt x="25125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87952" y="1915662"/>
            <a:ext cx="81724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3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311333" y="1915662"/>
            <a:ext cx="850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Connaissances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53999" y="3296423"/>
            <a:ext cx="5292090" cy="240665"/>
          </a:xfrm>
          <a:custGeom>
            <a:avLst/>
            <a:gdLst/>
            <a:ahLst/>
            <a:cxnLst/>
            <a:rect l="l" t="t" r="r" b="b"/>
            <a:pathLst>
              <a:path w="5292090" h="24066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5238000" y="240080"/>
                </a:lnTo>
                <a:lnTo>
                  <a:pt x="5269219" y="239237"/>
                </a:lnTo>
                <a:lnTo>
                  <a:pt x="5285251" y="233330"/>
                </a:lnTo>
                <a:lnTo>
                  <a:pt x="5291157" y="217299"/>
                </a:lnTo>
                <a:lnTo>
                  <a:pt x="5292001" y="18608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ABE1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42173" y="2865793"/>
            <a:ext cx="4712335" cy="63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Combinaison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meilleure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combinaison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permet des gains de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productivité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483882" y="1491103"/>
            <a:ext cx="22301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Différents 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5299" y="1088302"/>
            <a:ext cx="3447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combinaison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production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832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61299" y="248690"/>
            <a:ext cx="49269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7.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facteurs économiques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déterminent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-ils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choix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production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84000" y="2005085"/>
            <a:ext cx="0" cy="963930"/>
          </a:xfrm>
          <a:custGeom>
            <a:avLst/>
            <a:gdLst/>
            <a:ahLst/>
            <a:cxnLst/>
            <a:rect l="l" t="t" r="r" b="b"/>
            <a:pathLst>
              <a:path h="963930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57999" y="1628289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2349" y="1983597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0000" y="1551599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34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2000" y="1628289"/>
            <a:ext cx="0" cy="1340485"/>
          </a:xfrm>
          <a:custGeom>
            <a:avLst/>
            <a:gdLst/>
            <a:ahLst/>
            <a:cxnLst/>
            <a:rect l="l" t="t" r="r" b="b"/>
            <a:pathLst>
              <a:path h="1340485">
                <a:moveTo>
                  <a:pt x="0" y="0"/>
                </a:moveTo>
                <a:lnTo>
                  <a:pt x="0" y="134026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3999" y="2833915"/>
            <a:ext cx="5292090" cy="243204"/>
          </a:xfrm>
          <a:custGeom>
            <a:avLst/>
            <a:gdLst/>
            <a:ahLst/>
            <a:cxnLst/>
            <a:rect l="l" t="t" r="r" b="b"/>
            <a:pathLst>
              <a:path w="5292090" h="24320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8620"/>
                </a:lnTo>
                <a:lnTo>
                  <a:pt x="843" y="219839"/>
                </a:lnTo>
                <a:lnTo>
                  <a:pt x="6750" y="235870"/>
                </a:lnTo>
                <a:lnTo>
                  <a:pt x="22781" y="241777"/>
                </a:lnTo>
                <a:lnTo>
                  <a:pt x="54000" y="242620"/>
                </a:lnTo>
                <a:lnTo>
                  <a:pt x="5238000" y="242620"/>
                </a:lnTo>
                <a:lnTo>
                  <a:pt x="5269219" y="241777"/>
                </a:lnTo>
                <a:lnTo>
                  <a:pt x="5285251" y="235870"/>
                </a:lnTo>
                <a:lnTo>
                  <a:pt x="5291157" y="219839"/>
                </a:lnTo>
                <a:lnTo>
                  <a:pt x="5292001" y="18862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5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8" y="192430"/>
                </a:lnTo>
                <a:lnTo>
                  <a:pt x="1007998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57614" y="1915662"/>
            <a:ext cx="790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71510" y="2306349"/>
            <a:ext cx="6223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  (machine)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05805" y="2306349"/>
            <a:ext cx="101790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67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(matière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16749" y="1881874"/>
            <a:ext cx="2566670" cy="247015"/>
          </a:xfrm>
          <a:custGeom>
            <a:avLst/>
            <a:gdLst/>
            <a:ahLst/>
            <a:cxnLst/>
            <a:rect l="l" t="t" r="r" b="b"/>
            <a:pathLst>
              <a:path w="2566670" h="247014">
                <a:moveTo>
                  <a:pt x="25125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2512504" y="246430"/>
                </a:lnTo>
                <a:lnTo>
                  <a:pt x="2543723" y="245587"/>
                </a:lnTo>
                <a:lnTo>
                  <a:pt x="2559754" y="239680"/>
                </a:lnTo>
                <a:lnTo>
                  <a:pt x="2565661" y="223649"/>
                </a:lnTo>
                <a:lnTo>
                  <a:pt x="2566504" y="192430"/>
                </a:lnTo>
                <a:lnTo>
                  <a:pt x="2566504" y="54000"/>
                </a:lnTo>
                <a:lnTo>
                  <a:pt x="2565661" y="22781"/>
                </a:lnTo>
                <a:lnTo>
                  <a:pt x="2559754" y="6750"/>
                </a:lnTo>
                <a:lnTo>
                  <a:pt x="2543723" y="843"/>
                </a:lnTo>
                <a:lnTo>
                  <a:pt x="25125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87952" y="1915662"/>
            <a:ext cx="81724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3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311333" y="1915662"/>
            <a:ext cx="850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Connaissances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53999" y="3296423"/>
            <a:ext cx="5292090" cy="240665"/>
          </a:xfrm>
          <a:custGeom>
            <a:avLst/>
            <a:gdLst/>
            <a:ahLst/>
            <a:cxnLst/>
            <a:rect l="l" t="t" r="r" b="b"/>
            <a:pathLst>
              <a:path w="5292090" h="24066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5238000" y="240080"/>
                </a:lnTo>
                <a:lnTo>
                  <a:pt x="5269219" y="239237"/>
                </a:lnTo>
                <a:lnTo>
                  <a:pt x="5285251" y="233330"/>
                </a:lnTo>
                <a:lnTo>
                  <a:pt x="5291157" y="217299"/>
                </a:lnTo>
                <a:lnTo>
                  <a:pt x="5292001" y="18608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ABE1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42173" y="2865793"/>
            <a:ext cx="4712335" cy="63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Combinaison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meilleure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combinaison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permet des gains de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productivité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483882" y="1491103"/>
            <a:ext cx="22301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Différents 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9999" y="4295401"/>
            <a:ext cx="5760085" cy="269875"/>
          </a:xfrm>
          <a:custGeom>
            <a:avLst/>
            <a:gdLst/>
            <a:ahLst/>
            <a:cxnLst/>
            <a:rect l="l" t="t" r="r" b="b"/>
            <a:pathLst>
              <a:path w="5760085" h="269875">
                <a:moveTo>
                  <a:pt x="570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705995" y="269290"/>
                </a:lnTo>
                <a:lnTo>
                  <a:pt x="5737214" y="268447"/>
                </a:lnTo>
                <a:lnTo>
                  <a:pt x="5753246" y="262540"/>
                </a:lnTo>
                <a:lnTo>
                  <a:pt x="5759152" y="246509"/>
                </a:lnTo>
                <a:lnTo>
                  <a:pt x="5759996" y="215290"/>
                </a:lnTo>
                <a:lnTo>
                  <a:pt x="5759996" y="54000"/>
                </a:lnTo>
                <a:lnTo>
                  <a:pt x="5759152" y="22781"/>
                </a:lnTo>
                <a:lnTo>
                  <a:pt x="5753246" y="6750"/>
                </a:lnTo>
                <a:lnTo>
                  <a:pt x="5737214" y="843"/>
                </a:lnTo>
                <a:lnTo>
                  <a:pt x="5705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52968" y="4311412"/>
            <a:ext cx="52819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paramètres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modifiant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l’allocation des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5299" y="1088302"/>
            <a:ext cx="3447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combinaison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production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25299" y="3960303"/>
            <a:ext cx="57346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L’influence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paramètres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décisions de</a:t>
            </a:r>
            <a:r>
              <a:rPr sz="1300" b="1" spc="-4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2003" y="395200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394414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202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61299" y="248690"/>
            <a:ext cx="49269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7.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facteurs économiques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déterminent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-ils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choix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production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84000" y="2005085"/>
            <a:ext cx="0" cy="963930"/>
          </a:xfrm>
          <a:custGeom>
            <a:avLst/>
            <a:gdLst/>
            <a:ahLst/>
            <a:cxnLst/>
            <a:rect l="l" t="t" r="r" b="b"/>
            <a:pathLst>
              <a:path h="963930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57999" y="1628289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33999" y="4465692"/>
            <a:ext cx="0" cy="790575"/>
          </a:xfrm>
          <a:custGeom>
            <a:avLst/>
            <a:gdLst/>
            <a:ahLst/>
            <a:cxnLst/>
            <a:rect l="l" t="t" r="r" b="b"/>
            <a:pathLst>
              <a:path h="790575">
                <a:moveTo>
                  <a:pt x="0" y="0"/>
                </a:moveTo>
                <a:lnTo>
                  <a:pt x="0" y="7903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2349" y="1983597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0000" y="1551599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34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2000" y="1628289"/>
            <a:ext cx="0" cy="1340485"/>
          </a:xfrm>
          <a:custGeom>
            <a:avLst/>
            <a:gdLst/>
            <a:ahLst/>
            <a:cxnLst/>
            <a:rect l="l" t="t" r="r" b="b"/>
            <a:pathLst>
              <a:path h="1340485">
                <a:moveTo>
                  <a:pt x="0" y="0"/>
                </a:moveTo>
                <a:lnTo>
                  <a:pt x="0" y="134026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3999" y="2833915"/>
            <a:ext cx="5292090" cy="243204"/>
          </a:xfrm>
          <a:custGeom>
            <a:avLst/>
            <a:gdLst/>
            <a:ahLst/>
            <a:cxnLst/>
            <a:rect l="l" t="t" r="r" b="b"/>
            <a:pathLst>
              <a:path w="5292090" h="24320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8620"/>
                </a:lnTo>
                <a:lnTo>
                  <a:pt x="843" y="219839"/>
                </a:lnTo>
                <a:lnTo>
                  <a:pt x="6750" y="235870"/>
                </a:lnTo>
                <a:lnTo>
                  <a:pt x="22781" y="241777"/>
                </a:lnTo>
                <a:lnTo>
                  <a:pt x="54000" y="242620"/>
                </a:lnTo>
                <a:lnTo>
                  <a:pt x="5238000" y="242620"/>
                </a:lnTo>
                <a:lnTo>
                  <a:pt x="5269219" y="241777"/>
                </a:lnTo>
                <a:lnTo>
                  <a:pt x="5285251" y="235870"/>
                </a:lnTo>
                <a:lnTo>
                  <a:pt x="5291157" y="219839"/>
                </a:lnTo>
                <a:lnTo>
                  <a:pt x="5292001" y="18862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5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8" y="192430"/>
                </a:lnTo>
                <a:lnTo>
                  <a:pt x="1007998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57614" y="1915662"/>
            <a:ext cx="790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9999" y="4719275"/>
            <a:ext cx="828040" cy="386715"/>
          </a:xfrm>
          <a:custGeom>
            <a:avLst/>
            <a:gdLst/>
            <a:ahLst/>
            <a:cxnLst/>
            <a:rect l="l" t="t" r="r" b="b"/>
            <a:pathLst>
              <a:path w="828040" h="386714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774001" y="386130"/>
                </a:lnTo>
                <a:lnTo>
                  <a:pt x="805220" y="385287"/>
                </a:lnTo>
                <a:lnTo>
                  <a:pt x="821251" y="379380"/>
                </a:lnTo>
                <a:lnTo>
                  <a:pt x="827158" y="363349"/>
                </a:lnTo>
                <a:lnTo>
                  <a:pt x="828001" y="33213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88855" y="4753065"/>
            <a:ext cx="4819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6034" marR="5080" indent="-1397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71510" y="2306349"/>
            <a:ext cx="6223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  (machine)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05805" y="2306349"/>
            <a:ext cx="101790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67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(matière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16749" y="1881874"/>
            <a:ext cx="2566670" cy="247015"/>
          </a:xfrm>
          <a:custGeom>
            <a:avLst/>
            <a:gdLst/>
            <a:ahLst/>
            <a:cxnLst/>
            <a:rect l="l" t="t" r="r" b="b"/>
            <a:pathLst>
              <a:path w="2566670" h="247014">
                <a:moveTo>
                  <a:pt x="25125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2512504" y="246430"/>
                </a:lnTo>
                <a:lnTo>
                  <a:pt x="2543723" y="245587"/>
                </a:lnTo>
                <a:lnTo>
                  <a:pt x="2559754" y="239680"/>
                </a:lnTo>
                <a:lnTo>
                  <a:pt x="2565661" y="223649"/>
                </a:lnTo>
                <a:lnTo>
                  <a:pt x="2566504" y="192430"/>
                </a:lnTo>
                <a:lnTo>
                  <a:pt x="2566504" y="54000"/>
                </a:lnTo>
                <a:lnTo>
                  <a:pt x="2565661" y="22781"/>
                </a:lnTo>
                <a:lnTo>
                  <a:pt x="2559754" y="6750"/>
                </a:lnTo>
                <a:lnTo>
                  <a:pt x="2543723" y="843"/>
                </a:lnTo>
                <a:lnTo>
                  <a:pt x="25125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87952" y="1915662"/>
            <a:ext cx="81724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3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311333" y="1915662"/>
            <a:ext cx="850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Connaissances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53999" y="3296423"/>
            <a:ext cx="5292090" cy="240665"/>
          </a:xfrm>
          <a:custGeom>
            <a:avLst/>
            <a:gdLst/>
            <a:ahLst/>
            <a:cxnLst/>
            <a:rect l="l" t="t" r="r" b="b"/>
            <a:pathLst>
              <a:path w="5292090" h="24066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5238000" y="240080"/>
                </a:lnTo>
                <a:lnTo>
                  <a:pt x="5269219" y="239237"/>
                </a:lnTo>
                <a:lnTo>
                  <a:pt x="5285251" y="233330"/>
                </a:lnTo>
                <a:lnTo>
                  <a:pt x="5291157" y="217299"/>
                </a:lnTo>
                <a:lnTo>
                  <a:pt x="5292001" y="18608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ABE1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42173" y="2865793"/>
            <a:ext cx="4712335" cy="63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Combinaison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meilleure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combinaison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permet des gains de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productivité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4475" y="5267668"/>
            <a:ext cx="899160" cy="132397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245745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diminuent,</a:t>
            </a:r>
            <a:endParaRPr sz="950">
              <a:latin typeface="Arial"/>
              <a:cs typeface="Arial"/>
            </a:endParaRPr>
          </a:p>
          <a:p>
            <a:pPr marL="88265" marR="1841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  investissent.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augmentent,  les entreprises  différent leur  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30000" y="5256007"/>
            <a:ext cx="1008380" cy="1462293"/>
          </a:xfrm>
          <a:custGeom>
            <a:avLst/>
            <a:gdLst/>
            <a:ahLst/>
            <a:cxnLst/>
            <a:rect l="l" t="t" r="r" b="b"/>
            <a:pathLst>
              <a:path w="1008380" h="14890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4934"/>
                </a:lnTo>
                <a:lnTo>
                  <a:pt x="843" y="1466153"/>
                </a:lnTo>
                <a:lnTo>
                  <a:pt x="6750" y="1482185"/>
                </a:lnTo>
                <a:lnTo>
                  <a:pt x="22781" y="1488091"/>
                </a:lnTo>
                <a:lnTo>
                  <a:pt x="54000" y="1488935"/>
                </a:lnTo>
                <a:lnTo>
                  <a:pt x="953998" y="1488935"/>
                </a:lnTo>
                <a:lnTo>
                  <a:pt x="985217" y="1488091"/>
                </a:lnTo>
                <a:lnTo>
                  <a:pt x="1001248" y="1482185"/>
                </a:lnTo>
                <a:lnTo>
                  <a:pt x="1007155" y="1466153"/>
                </a:lnTo>
                <a:lnTo>
                  <a:pt x="1007999" y="1434934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483882" y="1491103"/>
            <a:ext cx="22301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Différents 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9999" y="4295401"/>
            <a:ext cx="5760085" cy="269875"/>
          </a:xfrm>
          <a:custGeom>
            <a:avLst/>
            <a:gdLst/>
            <a:ahLst/>
            <a:cxnLst/>
            <a:rect l="l" t="t" r="r" b="b"/>
            <a:pathLst>
              <a:path w="5760085" h="269875">
                <a:moveTo>
                  <a:pt x="570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705995" y="269290"/>
                </a:lnTo>
                <a:lnTo>
                  <a:pt x="5737214" y="268447"/>
                </a:lnTo>
                <a:lnTo>
                  <a:pt x="5753246" y="262540"/>
                </a:lnTo>
                <a:lnTo>
                  <a:pt x="5759152" y="246509"/>
                </a:lnTo>
                <a:lnTo>
                  <a:pt x="5759996" y="215290"/>
                </a:lnTo>
                <a:lnTo>
                  <a:pt x="5759996" y="54000"/>
                </a:lnTo>
                <a:lnTo>
                  <a:pt x="5759152" y="22781"/>
                </a:lnTo>
                <a:lnTo>
                  <a:pt x="5753246" y="6750"/>
                </a:lnTo>
                <a:lnTo>
                  <a:pt x="5737214" y="843"/>
                </a:lnTo>
                <a:lnTo>
                  <a:pt x="5705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52968" y="4311412"/>
            <a:ext cx="52819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paramètres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modifiant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l’allocation des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5299" y="1088302"/>
            <a:ext cx="3447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combinaison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production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25299" y="3960303"/>
            <a:ext cx="57346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L’influence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paramètres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décisions de</a:t>
            </a:r>
            <a:r>
              <a:rPr sz="1300" b="1" spc="-4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2003" y="395200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394414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0108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61299" y="248690"/>
            <a:ext cx="49269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7.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facteurs économiques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déterminent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-ils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choix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production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84000" y="2005085"/>
            <a:ext cx="0" cy="963930"/>
          </a:xfrm>
          <a:custGeom>
            <a:avLst/>
            <a:gdLst/>
            <a:ahLst/>
            <a:cxnLst/>
            <a:rect l="l" t="t" r="r" b="b"/>
            <a:pathLst>
              <a:path h="963930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16124" y="4803965"/>
            <a:ext cx="0" cy="452120"/>
          </a:xfrm>
          <a:custGeom>
            <a:avLst/>
            <a:gdLst/>
            <a:ahLst/>
            <a:cxnLst/>
            <a:rect l="l" t="t" r="r" b="b"/>
            <a:pathLst>
              <a:path h="452120">
                <a:moveTo>
                  <a:pt x="0" y="0"/>
                </a:moveTo>
                <a:lnTo>
                  <a:pt x="0" y="452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24250" y="4803965"/>
            <a:ext cx="0" cy="452120"/>
          </a:xfrm>
          <a:custGeom>
            <a:avLst/>
            <a:gdLst/>
            <a:ahLst/>
            <a:cxnLst/>
            <a:rect l="l" t="t" r="r" b="b"/>
            <a:pathLst>
              <a:path h="452120">
                <a:moveTo>
                  <a:pt x="0" y="0"/>
                </a:moveTo>
                <a:lnTo>
                  <a:pt x="0" y="452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57999" y="1628289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33999" y="4465692"/>
            <a:ext cx="0" cy="790575"/>
          </a:xfrm>
          <a:custGeom>
            <a:avLst/>
            <a:gdLst/>
            <a:ahLst/>
            <a:cxnLst/>
            <a:rect l="l" t="t" r="r" b="b"/>
            <a:pathLst>
              <a:path h="790575">
                <a:moveTo>
                  <a:pt x="0" y="0"/>
                </a:moveTo>
                <a:lnTo>
                  <a:pt x="0" y="7903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2349" y="1983597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0000" y="1551599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34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03966" y="4465692"/>
            <a:ext cx="0" cy="446405"/>
          </a:xfrm>
          <a:custGeom>
            <a:avLst/>
            <a:gdLst/>
            <a:ahLst/>
            <a:cxnLst/>
            <a:rect l="l" t="t" r="r" b="b"/>
            <a:pathLst>
              <a:path h="446404">
                <a:moveTo>
                  <a:pt x="0" y="0"/>
                </a:moveTo>
                <a:lnTo>
                  <a:pt x="0" y="446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2000" y="1628289"/>
            <a:ext cx="0" cy="1340485"/>
          </a:xfrm>
          <a:custGeom>
            <a:avLst/>
            <a:gdLst/>
            <a:ahLst/>
            <a:cxnLst/>
            <a:rect l="l" t="t" r="r" b="b"/>
            <a:pathLst>
              <a:path h="1340485">
                <a:moveTo>
                  <a:pt x="0" y="0"/>
                </a:moveTo>
                <a:lnTo>
                  <a:pt x="0" y="134026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3999" y="2833915"/>
            <a:ext cx="5292090" cy="243204"/>
          </a:xfrm>
          <a:custGeom>
            <a:avLst/>
            <a:gdLst/>
            <a:ahLst/>
            <a:cxnLst/>
            <a:rect l="l" t="t" r="r" b="b"/>
            <a:pathLst>
              <a:path w="5292090" h="24320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8620"/>
                </a:lnTo>
                <a:lnTo>
                  <a:pt x="843" y="219839"/>
                </a:lnTo>
                <a:lnTo>
                  <a:pt x="6750" y="235870"/>
                </a:lnTo>
                <a:lnTo>
                  <a:pt x="22781" y="241777"/>
                </a:lnTo>
                <a:lnTo>
                  <a:pt x="54000" y="242620"/>
                </a:lnTo>
                <a:lnTo>
                  <a:pt x="5238000" y="242620"/>
                </a:lnTo>
                <a:lnTo>
                  <a:pt x="5269219" y="241777"/>
                </a:lnTo>
                <a:lnTo>
                  <a:pt x="5285251" y="235870"/>
                </a:lnTo>
                <a:lnTo>
                  <a:pt x="5291157" y="219839"/>
                </a:lnTo>
                <a:lnTo>
                  <a:pt x="5292001" y="18862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5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8" y="192430"/>
                </a:lnTo>
                <a:lnTo>
                  <a:pt x="1007998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57614" y="1915662"/>
            <a:ext cx="790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9999" y="4719275"/>
            <a:ext cx="828040" cy="386715"/>
          </a:xfrm>
          <a:custGeom>
            <a:avLst/>
            <a:gdLst/>
            <a:ahLst/>
            <a:cxnLst/>
            <a:rect l="l" t="t" r="r" b="b"/>
            <a:pathLst>
              <a:path w="828040" h="386714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774001" y="386130"/>
                </a:lnTo>
                <a:lnTo>
                  <a:pt x="805220" y="385287"/>
                </a:lnTo>
                <a:lnTo>
                  <a:pt x="821251" y="379380"/>
                </a:lnTo>
                <a:lnTo>
                  <a:pt x="827158" y="363349"/>
                </a:lnTo>
                <a:lnTo>
                  <a:pt x="828001" y="33213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88855" y="4753065"/>
            <a:ext cx="4819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6034" marR="5080" indent="-1397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71510" y="2306349"/>
            <a:ext cx="6223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  (machine)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05805" y="2306349"/>
            <a:ext cx="101790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67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(matière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16749" y="1881874"/>
            <a:ext cx="2566670" cy="247015"/>
          </a:xfrm>
          <a:custGeom>
            <a:avLst/>
            <a:gdLst/>
            <a:ahLst/>
            <a:cxnLst/>
            <a:rect l="l" t="t" r="r" b="b"/>
            <a:pathLst>
              <a:path w="2566670" h="247014">
                <a:moveTo>
                  <a:pt x="25125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2512504" y="246430"/>
                </a:lnTo>
                <a:lnTo>
                  <a:pt x="2543723" y="245587"/>
                </a:lnTo>
                <a:lnTo>
                  <a:pt x="2559754" y="239680"/>
                </a:lnTo>
                <a:lnTo>
                  <a:pt x="2565661" y="223649"/>
                </a:lnTo>
                <a:lnTo>
                  <a:pt x="2566504" y="192430"/>
                </a:lnTo>
                <a:lnTo>
                  <a:pt x="2566504" y="54000"/>
                </a:lnTo>
                <a:lnTo>
                  <a:pt x="2565661" y="22781"/>
                </a:lnTo>
                <a:lnTo>
                  <a:pt x="2559754" y="6750"/>
                </a:lnTo>
                <a:lnTo>
                  <a:pt x="2543723" y="843"/>
                </a:lnTo>
                <a:lnTo>
                  <a:pt x="25125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87952" y="1915662"/>
            <a:ext cx="81724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056499" y="4719275"/>
            <a:ext cx="1836420" cy="386715"/>
          </a:xfrm>
          <a:custGeom>
            <a:avLst/>
            <a:gdLst/>
            <a:ahLst/>
            <a:cxnLst/>
            <a:rect l="l" t="t" r="r" b="b"/>
            <a:pathLst>
              <a:path w="1836420" h="38671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782000" y="386130"/>
                </a:lnTo>
                <a:lnTo>
                  <a:pt x="1813219" y="385287"/>
                </a:lnTo>
                <a:lnTo>
                  <a:pt x="1829250" y="379380"/>
                </a:lnTo>
                <a:lnTo>
                  <a:pt x="1835157" y="363349"/>
                </a:lnTo>
                <a:lnTo>
                  <a:pt x="1836000" y="332130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357826" y="4753065"/>
            <a:ext cx="12331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coûts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95826" y="4892765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3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311333" y="1915662"/>
            <a:ext cx="850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Connaissances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53999" y="3296423"/>
            <a:ext cx="5292090" cy="240665"/>
          </a:xfrm>
          <a:custGeom>
            <a:avLst/>
            <a:gdLst/>
            <a:ahLst/>
            <a:cxnLst/>
            <a:rect l="l" t="t" r="r" b="b"/>
            <a:pathLst>
              <a:path w="5292090" h="24066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5238000" y="240080"/>
                </a:lnTo>
                <a:lnTo>
                  <a:pt x="5269219" y="239237"/>
                </a:lnTo>
                <a:lnTo>
                  <a:pt x="5285251" y="233330"/>
                </a:lnTo>
                <a:lnTo>
                  <a:pt x="5291157" y="217299"/>
                </a:lnTo>
                <a:lnTo>
                  <a:pt x="5292001" y="18608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ABE1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42173" y="2865793"/>
            <a:ext cx="4712335" cy="63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Combinaison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meilleure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combinaison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permet des gains de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productivité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4475" y="5267668"/>
            <a:ext cx="899160" cy="132397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245745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diminuent,</a:t>
            </a:r>
            <a:endParaRPr sz="950">
              <a:latin typeface="Arial"/>
              <a:cs typeface="Arial"/>
            </a:endParaRPr>
          </a:p>
          <a:p>
            <a:pPr marL="88265" marR="1841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  investissent.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augmentent,  les entreprises  différent leur  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30000" y="5256007"/>
            <a:ext cx="1008380" cy="1462293"/>
          </a:xfrm>
          <a:custGeom>
            <a:avLst/>
            <a:gdLst/>
            <a:ahLst/>
            <a:cxnLst/>
            <a:rect l="l" t="t" r="r" b="b"/>
            <a:pathLst>
              <a:path w="1008380" h="14890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4934"/>
                </a:lnTo>
                <a:lnTo>
                  <a:pt x="843" y="1466153"/>
                </a:lnTo>
                <a:lnTo>
                  <a:pt x="6750" y="1482185"/>
                </a:lnTo>
                <a:lnTo>
                  <a:pt x="22781" y="1488091"/>
                </a:lnTo>
                <a:lnTo>
                  <a:pt x="54000" y="1488935"/>
                </a:lnTo>
                <a:lnTo>
                  <a:pt x="953998" y="1488935"/>
                </a:lnTo>
                <a:lnTo>
                  <a:pt x="985217" y="1488091"/>
                </a:lnTo>
                <a:lnTo>
                  <a:pt x="1001248" y="1482185"/>
                </a:lnTo>
                <a:lnTo>
                  <a:pt x="1007155" y="1466153"/>
                </a:lnTo>
                <a:lnTo>
                  <a:pt x="1007999" y="1434934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052948" y="5267668"/>
            <a:ext cx="682625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variables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(exemple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matières  premières)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008473" y="5256007"/>
            <a:ext cx="828040" cy="852693"/>
          </a:xfrm>
          <a:custGeom>
            <a:avLst/>
            <a:gdLst/>
            <a:ahLst/>
            <a:cxnLst/>
            <a:rect l="l" t="t" r="r" b="b"/>
            <a:pathLst>
              <a:path w="828039" h="8502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95680"/>
                </a:lnTo>
                <a:lnTo>
                  <a:pt x="843" y="826899"/>
                </a:lnTo>
                <a:lnTo>
                  <a:pt x="6750" y="842930"/>
                </a:lnTo>
                <a:lnTo>
                  <a:pt x="22781" y="848837"/>
                </a:lnTo>
                <a:lnTo>
                  <a:pt x="54000" y="849680"/>
                </a:lnTo>
                <a:lnTo>
                  <a:pt x="774001" y="849680"/>
                </a:lnTo>
                <a:lnTo>
                  <a:pt x="805220" y="848837"/>
                </a:lnTo>
                <a:lnTo>
                  <a:pt x="821251" y="842930"/>
                </a:lnTo>
                <a:lnTo>
                  <a:pt x="827158" y="826899"/>
                </a:lnTo>
                <a:lnTo>
                  <a:pt x="828001" y="79568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44676" y="5267668"/>
            <a:ext cx="840105" cy="606576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2865" marR="11176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fixes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(exemple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machines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483882" y="1491103"/>
            <a:ext cx="22301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Différents 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9999" y="4295401"/>
            <a:ext cx="5760085" cy="269875"/>
          </a:xfrm>
          <a:custGeom>
            <a:avLst/>
            <a:gdLst/>
            <a:ahLst/>
            <a:cxnLst/>
            <a:rect l="l" t="t" r="r" b="b"/>
            <a:pathLst>
              <a:path w="5760085" h="269875">
                <a:moveTo>
                  <a:pt x="570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705995" y="269290"/>
                </a:lnTo>
                <a:lnTo>
                  <a:pt x="5737214" y="268447"/>
                </a:lnTo>
                <a:lnTo>
                  <a:pt x="5753246" y="262540"/>
                </a:lnTo>
                <a:lnTo>
                  <a:pt x="5759152" y="246509"/>
                </a:lnTo>
                <a:lnTo>
                  <a:pt x="5759996" y="215290"/>
                </a:lnTo>
                <a:lnTo>
                  <a:pt x="5759996" y="54000"/>
                </a:lnTo>
                <a:lnTo>
                  <a:pt x="5759152" y="22781"/>
                </a:lnTo>
                <a:lnTo>
                  <a:pt x="5753246" y="6750"/>
                </a:lnTo>
                <a:lnTo>
                  <a:pt x="5737214" y="843"/>
                </a:lnTo>
                <a:lnTo>
                  <a:pt x="5705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52968" y="4311412"/>
            <a:ext cx="52819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paramètres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modifiant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l’allocation des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5299" y="1088302"/>
            <a:ext cx="3447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combinaison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production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25299" y="3960303"/>
            <a:ext cx="57346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L’influence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paramètres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décisions de</a:t>
            </a:r>
            <a:r>
              <a:rPr sz="1300" b="1" spc="-4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2003" y="395200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394414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5" name="object 55"/>
          <p:cNvSpPr/>
          <p:nvPr/>
        </p:nvSpPr>
        <p:spPr>
          <a:xfrm>
            <a:off x="3113373" y="5256007"/>
            <a:ext cx="828040" cy="700293"/>
          </a:xfrm>
          <a:custGeom>
            <a:avLst/>
            <a:gdLst/>
            <a:ahLst/>
            <a:cxnLst/>
            <a:rect l="l" t="t" r="r" b="b"/>
            <a:pathLst>
              <a:path w="828039" h="8502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95680"/>
                </a:lnTo>
                <a:lnTo>
                  <a:pt x="843" y="826899"/>
                </a:lnTo>
                <a:lnTo>
                  <a:pt x="6750" y="842930"/>
                </a:lnTo>
                <a:lnTo>
                  <a:pt x="22781" y="848837"/>
                </a:lnTo>
                <a:lnTo>
                  <a:pt x="54000" y="849680"/>
                </a:lnTo>
                <a:lnTo>
                  <a:pt x="774001" y="849680"/>
                </a:lnTo>
                <a:lnTo>
                  <a:pt x="805220" y="848837"/>
                </a:lnTo>
                <a:lnTo>
                  <a:pt x="821251" y="842930"/>
                </a:lnTo>
                <a:lnTo>
                  <a:pt x="827158" y="826899"/>
                </a:lnTo>
                <a:lnTo>
                  <a:pt x="828001" y="79568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078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61299" y="248690"/>
            <a:ext cx="49269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7.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facteurs économiques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déterminent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-ils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choix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production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8300" y="4675642"/>
            <a:ext cx="1034950" cy="804066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28575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Ces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paramètres  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varient</a:t>
            </a:r>
            <a:r>
              <a:rPr lang="fr-FR" sz="850" dirty="0">
                <a:latin typeface="Arial"/>
                <a:cs typeface="Arial"/>
              </a:rPr>
              <a:t> </a:t>
            </a:r>
            <a:r>
              <a:rPr sz="850" spc="-5" dirty="0" smtClean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fonction 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choi</a:t>
            </a:r>
            <a:r>
              <a:rPr lang="fr-FR" sz="850" dirty="0" smtClean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850" dirty="0">
              <a:latin typeface="Arial"/>
              <a:cs typeface="Arial"/>
            </a:endParaRPr>
          </a:p>
          <a:p>
            <a:pPr marL="12700" marR="5080">
              <a:lnSpc>
                <a:spcPts val="1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850" spc="-5" dirty="0" smtClean="0">
                <a:solidFill>
                  <a:srgbClr val="231F20"/>
                </a:solidFill>
                <a:latin typeface="Arial"/>
                <a:cs typeface="Arial"/>
              </a:rPr>
              <a:t>/ou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84000" y="2005085"/>
            <a:ext cx="0" cy="963930"/>
          </a:xfrm>
          <a:custGeom>
            <a:avLst/>
            <a:gdLst/>
            <a:ahLst/>
            <a:cxnLst/>
            <a:rect l="l" t="t" r="r" b="b"/>
            <a:pathLst>
              <a:path h="963930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16124" y="4803965"/>
            <a:ext cx="0" cy="452120"/>
          </a:xfrm>
          <a:custGeom>
            <a:avLst/>
            <a:gdLst/>
            <a:ahLst/>
            <a:cxnLst/>
            <a:rect l="l" t="t" r="r" b="b"/>
            <a:pathLst>
              <a:path h="452120">
                <a:moveTo>
                  <a:pt x="0" y="0"/>
                </a:moveTo>
                <a:lnTo>
                  <a:pt x="0" y="452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24250" y="4803965"/>
            <a:ext cx="0" cy="452120"/>
          </a:xfrm>
          <a:custGeom>
            <a:avLst/>
            <a:gdLst/>
            <a:ahLst/>
            <a:cxnLst/>
            <a:rect l="l" t="t" r="r" b="b"/>
            <a:pathLst>
              <a:path h="452120">
                <a:moveTo>
                  <a:pt x="0" y="0"/>
                </a:moveTo>
                <a:lnTo>
                  <a:pt x="0" y="452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57999" y="1628289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33999" y="4465692"/>
            <a:ext cx="0" cy="790575"/>
          </a:xfrm>
          <a:custGeom>
            <a:avLst/>
            <a:gdLst/>
            <a:ahLst/>
            <a:cxnLst/>
            <a:rect l="l" t="t" r="r" b="b"/>
            <a:pathLst>
              <a:path h="790575">
                <a:moveTo>
                  <a:pt x="0" y="0"/>
                </a:moveTo>
                <a:lnTo>
                  <a:pt x="0" y="7903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2349" y="1983597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0000" y="1551599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34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03966" y="4465692"/>
            <a:ext cx="0" cy="446405"/>
          </a:xfrm>
          <a:custGeom>
            <a:avLst/>
            <a:gdLst/>
            <a:ahLst/>
            <a:cxnLst/>
            <a:rect l="l" t="t" r="r" b="b"/>
            <a:pathLst>
              <a:path h="446404">
                <a:moveTo>
                  <a:pt x="0" y="0"/>
                </a:moveTo>
                <a:lnTo>
                  <a:pt x="0" y="446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2000" y="1628289"/>
            <a:ext cx="0" cy="1340485"/>
          </a:xfrm>
          <a:custGeom>
            <a:avLst/>
            <a:gdLst/>
            <a:ahLst/>
            <a:cxnLst/>
            <a:rect l="l" t="t" r="r" b="b"/>
            <a:pathLst>
              <a:path h="1340485">
                <a:moveTo>
                  <a:pt x="0" y="0"/>
                </a:moveTo>
                <a:lnTo>
                  <a:pt x="0" y="134026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26625" y="4465692"/>
            <a:ext cx="0" cy="790575"/>
          </a:xfrm>
          <a:custGeom>
            <a:avLst/>
            <a:gdLst/>
            <a:ahLst/>
            <a:cxnLst/>
            <a:rect l="l" t="t" r="r" b="b"/>
            <a:pathLst>
              <a:path h="790575">
                <a:moveTo>
                  <a:pt x="0" y="0"/>
                </a:moveTo>
                <a:lnTo>
                  <a:pt x="0" y="7903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3999" y="2833915"/>
            <a:ext cx="5292090" cy="243204"/>
          </a:xfrm>
          <a:custGeom>
            <a:avLst/>
            <a:gdLst/>
            <a:ahLst/>
            <a:cxnLst/>
            <a:rect l="l" t="t" r="r" b="b"/>
            <a:pathLst>
              <a:path w="5292090" h="24320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8620"/>
                </a:lnTo>
                <a:lnTo>
                  <a:pt x="843" y="219839"/>
                </a:lnTo>
                <a:lnTo>
                  <a:pt x="6750" y="235870"/>
                </a:lnTo>
                <a:lnTo>
                  <a:pt x="22781" y="241777"/>
                </a:lnTo>
                <a:lnTo>
                  <a:pt x="54000" y="242620"/>
                </a:lnTo>
                <a:lnTo>
                  <a:pt x="5238000" y="242620"/>
                </a:lnTo>
                <a:lnTo>
                  <a:pt x="5269219" y="241777"/>
                </a:lnTo>
                <a:lnTo>
                  <a:pt x="5285251" y="235870"/>
                </a:lnTo>
                <a:lnTo>
                  <a:pt x="5291157" y="219839"/>
                </a:lnTo>
                <a:lnTo>
                  <a:pt x="5292001" y="18862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5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8" y="192430"/>
                </a:lnTo>
                <a:lnTo>
                  <a:pt x="1007998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57614" y="1915662"/>
            <a:ext cx="790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9999" y="4719275"/>
            <a:ext cx="828040" cy="386715"/>
          </a:xfrm>
          <a:custGeom>
            <a:avLst/>
            <a:gdLst/>
            <a:ahLst/>
            <a:cxnLst/>
            <a:rect l="l" t="t" r="r" b="b"/>
            <a:pathLst>
              <a:path w="828040" h="386714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774001" y="386130"/>
                </a:lnTo>
                <a:lnTo>
                  <a:pt x="805220" y="385287"/>
                </a:lnTo>
                <a:lnTo>
                  <a:pt x="821251" y="379380"/>
                </a:lnTo>
                <a:lnTo>
                  <a:pt x="827158" y="363349"/>
                </a:lnTo>
                <a:lnTo>
                  <a:pt x="828001" y="33213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88855" y="4753065"/>
            <a:ext cx="4819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6034" marR="5080" indent="-1397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71510" y="2306349"/>
            <a:ext cx="6223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  (machine)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05805" y="2306349"/>
            <a:ext cx="101790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67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(matière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16749" y="1881874"/>
            <a:ext cx="2566670" cy="247015"/>
          </a:xfrm>
          <a:custGeom>
            <a:avLst/>
            <a:gdLst/>
            <a:ahLst/>
            <a:cxnLst/>
            <a:rect l="l" t="t" r="r" b="b"/>
            <a:pathLst>
              <a:path w="2566670" h="247014">
                <a:moveTo>
                  <a:pt x="25125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2512504" y="246430"/>
                </a:lnTo>
                <a:lnTo>
                  <a:pt x="2543723" y="245587"/>
                </a:lnTo>
                <a:lnTo>
                  <a:pt x="2559754" y="239680"/>
                </a:lnTo>
                <a:lnTo>
                  <a:pt x="2565661" y="223649"/>
                </a:lnTo>
                <a:lnTo>
                  <a:pt x="2566504" y="192430"/>
                </a:lnTo>
                <a:lnTo>
                  <a:pt x="2566504" y="54000"/>
                </a:lnTo>
                <a:lnTo>
                  <a:pt x="2565661" y="22781"/>
                </a:lnTo>
                <a:lnTo>
                  <a:pt x="2559754" y="6750"/>
                </a:lnTo>
                <a:lnTo>
                  <a:pt x="2543723" y="843"/>
                </a:lnTo>
                <a:lnTo>
                  <a:pt x="25125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87952" y="1915662"/>
            <a:ext cx="81724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056499" y="4719275"/>
            <a:ext cx="1836420" cy="386715"/>
          </a:xfrm>
          <a:custGeom>
            <a:avLst/>
            <a:gdLst/>
            <a:ahLst/>
            <a:cxnLst/>
            <a:rect l="l" t="t" r="r" b="b"/>
            <a:pathLst>
              <a:path w="1836420" h="38671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782000" y="386130"/>
                </a:lnTo>
                <a:lnTo>
                  <a:pt x="1813219" y="385287"/>
                </a:lnTo>
                <a:lnTo>
                  <a:pt x="1829250" y="379380"/>
                </a:lnTo>
                <a:lnTo>
                  <a:pt x="1835157" y="363349"/>
                </a:lnTo>
                <a:lnTo>
                  <a:pt x="1836000" y="332130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357826" y="4753065"/>
            <a:ext cx="12331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coûts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95826" y="4892765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3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311333" y="1915662"/>
            <a:ext cx="850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Connaissances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96625" y="4719275"/>
            <a:ext cx="1260475" cy="386715"/>
          </a:xfrm>
          <a:custGeom>
            <a:avLst/>
            <a:gdLst/>
            <a:ahLst/>
            <a:cxnLst/>
            <a:rect l="l" t="t" r="r" b="b"/>
            <a:pathLst>
              <a:path w="1260475" h="386714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206004" y="386130"/>
                </a:lnTo>
                <a:lnTo>
                  <a:pt x="1237223" y="385287"/>
                </a:lnTo>
                <a:lnTo>
                  <a:pt x="1253255" y="379380"/>
                </a:lnTo>
                <a:lnTo>
                  <a:pt x="1259161" y="363349"/>
                </a:lnTo>
                <a:lnTo>
                  <a:pt x="1260005" y="332130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513040" y="4753065"/>
            <a:ext cx="1017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07340" marR="5080" indent="-29527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développement  durable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53999" y="3296423"/>
            <a:ext cx="5292090" cy="240665"/>
          </a:xfrm>
          <a:custGeom>
            <a:avLst/>
            <a:gdLst/>
            <a:ahLst/>
            <a:cxnLst/>
            <a:rect l="l" t="t" r="r" b="b"/>
            <a:pathLst>
              <a:path w="5292090" h="24066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5238000" y="240080"/>
                </a:lnTo>
                <a:lnTo>
                  <a:pt x="5269219" y="239237"/>
                </a:lnTo>
                <a:lnTo>
                  <a:pt x="5285251" y="233330"/>
                </a:lnTo>
                <a:lnTo>
                  <a:pt x="5291157" y="217299"/>
                </a:lnTo>
                <a:lnTo>
                  <a:pt x="5292001" y="18608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ABE1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42173" y="2865793"/>
            <a:ext cx="4712335" cy="63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Combinaison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meilleure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combinaison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permet des gains de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productivité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4475" y="5267668"/>
            <a:ext cx="899160" cy="132397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245745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diminuent,</a:t>
            </a:r>
            <a:endParaRPr sz="950">
              <a:latin typeface="Arial"/>
              <a:cs typeface="Arial"/>
            </a:endParaRPr>
          </a:p>
          <a:p>
            <a:pPr marL="88265" marR="1841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  investissent.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augmentent,  les entreprises  différent leur  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30000" y="5256007"/>
            <a:ext cx="1008380" cy="1462293"/>
          </a:xfrm>
          <a:custGeom>
            <a:avLst/>
            <a:gdLst/>
            <a:ahLst/>
            <a:cxnLst/>
            <a:rect l="l" t="t" r="r" b="b"/>
            <a:pathLst>
              <a:path w="1008380" h="14890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4934"/>
                </a:lnTo>
                <a:lnTo>
                  <a:pt x="843" y="1466153"/>
                </a:lnTo>
                <a:lnTo>
                  <a:pt x="6750" y="1482185"/>
                </a:lnTo>
                <a:lnTo>
                  <a:pt x="22781" y="1488091"/>
                </a:lnTo>
                <a:lnTo>
                  <a:pt x="54000" y="1488935"/>
                </a:lnTo>
                <a:lnTo>
                  <a:pt x="953998" y="1488935"/>
                </a:lnTo>
                <a:lnTo>
                  <a:pt x="985217" y="1488091"/>
                </a:lnTo>
                <a:lnTo>
                  <a:pt x="1001248" y="1482185"/>
                </a:lnTo>
                <a:lnTo>
                  <a:pt x="1007155" y="1466153"/>
                </a:lnTo>
                <a:lnTo>
                  <a:pt x="1007999" y="1434934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052948" y="5267668"/>
            <a:ext cx="682625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variables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(exemple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matières  premières)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008473" y="5256007"/>
            <a:ext cx="828040" cy="852693"/>
          </a:xfrm>
          <a:custGeom>
            <a:avLst/>
            <a:gdLst/>
            <a:ahLst/>
            <a:cxnLst/>
            <a:rect l="l" t="t" r="r" b="b"/>
            <a:pathLst>
              <a:path w="828039" h="8502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95680"/>
                </a:lnTo>
                <a:lnTo>
                  <a:pt x="843" y="826899"/>
                </a:lnTo>
                <a:lnTo>
                  <a:pt x="6750" y="842930"/>
                </a:lnTo>
                <a:lnTo>
                  <a:pt x="22781" y="848837"/>
                </a:lnTo>
                <a:lnTo>
                  <a:pt x="54000" y="849680"/>
                </a:lnTo>
                <a:lnTo>
                  <a:pt x="774001" y="849680"/>
                </a:lnTo>
                <a:lnTo>
                  <a:pt x="805220" y="848837"/>
                </a:lnTo>
                <a:lnTo>
                  <a:pt x="821251" y="842930"/>
                </a:lnTo>
                <a:lnTo>
                  <a:pt x="827158" y="826899"/>
                </a:lnTo>
                <a:lnTo>
                  <a:pt x="828001" y="79568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44676" y="5267668"/>
            <a:ext cx="840105" cy="606576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2865" marR="11176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fixes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(exemple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machines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63474" y="5280368"/>
            <a:ext cx="1073785" cy="111696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29972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réalisations  d’économies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120"/>
              </a:lnSpc>
              <a:spcBef>
                <a:spcPts val="21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950">
              <a:latin typeface="Arial"/>
              <a:cs typeface="Arial"/>
            </a:endParaRPr>
          </a:p>
          <a:p>
            <a:pPr marL="88265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950">
              <a:latin typeface="Arial"/>
              <a:cs typeface="Arial"/>
            </a:endParaRPr>
          </a:p>
          <a:p>
            <a:pPr marL="88265" marR="158750" indent="-75565">
              <a:lnSpc>
                <a:spcPts val="1100"/>
              </a:lnSpc>
              <a:spcBef>
                <a:spcPts val="3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amélioration  de la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rentabilité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meilleure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image…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418999" y="5256007"/>
            <a:ext cx="1238250" cy="1233693"/>
          </a:xfrm>
          <a:custGeom>
            <a:avLst/>
            <a:gdLst/>
            <a:ahLst/>
            <a:cxnLst/>
            <a:rect l="l" t="t" r="r" b="b"/>
            <a:pathLst>
              <a:path w="1238250" h="12776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23543"/>
                </a:lnTo>
                <a:lnTo>
                  <a:pt x="843" y="1254762"/>
                </a:lnTo>
                <a:lnTo>
                  <a:pt x="6750" y="1270793"/>
                </a:lnTo>
                <a:lnTo>
                  <a:pt x="22781" y="1276700"/>
                </a:lnTo>
                <a:lnTo>
                  <a:pt x="54000" y="1277543"/>
                </a:lnTo>
                <a:lnTo>
                  <a:pt x="1183627" y="1277543"/>
                </a:lnTo>
                <a:lnTo>
                  <a:pt x="1214846" y="1276700"/>
                </a:lnTo>
                <a:lnTo>
                  <a:pt x="1230877" y="1270793"/>
                </a:lnTo>
                <a:lnTo>
                  <a:pt x="1236783" y="1254762"/>
                </a:lnTo>
                <a:lnTo>
                  <a:pt x="1237627" y="1223543"/>
                </a:lnTo>
                <a:lnTo>
                  <a:pt x="1237627" y="54000"/>
                </a:lnTo>
                <a:lnTo>
                  <a:pt x="1236783" y="22781"/>
                </a:lnTo>
                <a:lnTo>
                  <a:pt x="1230877" y="6750"/>
                </a:lnTo>
                <a:lnTo>
                  <a:pt x="1214846" y="843"/>
                </a:lnTo>
                <a:lnTo>
                  <a:pt x="118362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483882" y="1491103"/>
            <a:ext cx="22301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Différents 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9999" y="4295401"/>
            <a:ext cx="5760085" cy="269875"/>
          </a:xfrm>
          <a:custGeom>
            <a:avLst/>
            <a:gdLst/>
            <a:ahLst/>
            <a:cxnLst/>
            <a:rect l="l" t="t" r="r" b="b"/>
            <a:pathLst>
              <a:path w="5760085" h="269875">
                <a:moveTo>
                  <a:pt x="570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705995" y="269290"/>
                </a:lnTo>
                <a:lnTo>
                  <a:pt x="5737214" y="268447"/>
                </a:lnTo>
                <a:lnTo>
                  <a:pt x="5753246" y="262540"/>
                </a:lnTo>
                <a:lnTo>
                  <a:pt x="5759152" y="246509"/>
                </a:lnTo>
                <a:lnTo>
                  <a:pt x="5759996" y="215290"/>
                </a:lnTo>
                <a:lnTo>
                  <a:pt x="5759996" y="54000"/>
                </a:lnTo>
                <a:lnTo>
                  <a:pt x="5759152" y="22781"/>
                </a:lnTo>
                <a:lnTo>
                  <a:pt x="5753246" y="6750"/>
                </a:lnTo>
                <a:lnTo>
                  <a:pt x="5737214" y="843"/>
                </a:lnTo>
                <a:lnTo>
                  <a:pt x="5705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52968" y="4311412"/>
            <a:ext cx="52819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paramètres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modifiant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l’allocation des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5299" y="1088302"/>
            <a:ext cx="3447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combinaison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production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25299" y="3960303"/>
            <a:ext cx="57346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L’influence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paramètres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décisions de</a:t>
            </a:r>
            <a:r>
              <a:rPr sz="1300" b="1" spc="-4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2003" y="395200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394414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758380" y="4695055"/>
            <a:ext cx="108585" cy="427990"/>
          </a:xfrm>
          <a:custGeom>
            <a:avLst/>
            <a:gdLst/>
            <a:ahLst/>
            <a:cxnLst/>
            <a:rect l="l" t="t" r="r" b="b"/>
            <a:pathLst>
              <a:path w="108585" h="427989">
                <a:moveTo>
                  <a:pt x="0" y="427494"/>
                </a:moveTo>
                <a:lnTo>
                  <a:pt x="21017" y="423250"/>
                </a:lnTo>
                <a:lnTo>
                  <a:pt x="38182" y="411676"/>
                </a:lnTo>
                <a:lnTo>
                  <a:pt x="49756" y="394512"/>
                </a:lnTo>
                <a:lnTo>
                  <a:pt x="54000" y="373494"/>
                </a:lnTo>
                <a:lnTo>
                  <a:pt x="54000" y="271741"/>
                </a:lnTo>
                <a:lnTo>
                  <a:pt x="58244" y="250724"/>
                </a:lnTo>
                <a:lnTo>
                  <a:pt x="69818" y="233559"/>
                </a:lnTo>
                <a:lnTo>
                  <a:pt x="86983" y="221985"/>
                </a:lnTo>
                <a:lnTo>
                  <a:pt x="108000" y="217741"/>
                </a:lnTo>
                <a:lnTo>
                  <a:pt x="86983" y="213497"/>
                </a:lnTo>
                <a:lnTo>
                  <a:pt x="69818" y="201923"/>
                </a:lnTo>
                <a:lnTo>
                  <a:pt x="58244" y="184758"/>
                </a:lnTo>
                <a:lnTo>
                  <a:pt x="54000" y="163741"/>
                </a:lnTo>
                <a:lnTo>
                  <a:pt x="54000" y="53987"/>
                </a:lnTo>
                <a:lnTo>
                  <a:pt x="49756" y="32971"/>
                </a:lnTo>
                <a:lnTo>
                  <a:pt x="38182" y="15811"/>
                </a:lnTo>
                <a:lnTo>
                  <a:pt x="21017" y="4242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5" name="object 55"/>
          <p:cNvSpPr/>
          <p:nvPr/>
        </p:nvSpPr>
        <p:spPr>
          <a:xfrm>
            <a:off x="3113373" y="5256007"/>
            <a:ext cx="828040" cy="700293"/>
          </a:xfrm>
          <a:custGeom>
            <a:avLst/>
            <a:gdLst/>
            <a:ahLst/>
            <a:cxnLst/>
            <a:rect l="l" t="t" r="r" b="b"/>
            <a:pathLst>
              <a:path w="828039" h="8502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95680"/>
                </a:lnTo>
                <a:lnTo>
                  <a:pt x="843" y="826899"/>
                </a:lnTo>
                <a:lnTo>
                  <a:pt x="6750" y="842930"/>
                </a:lnTo>
                <a:lnTo>
                  <a:pt x="22781" y="848837"/>
                </a:lnTo>
                <a:lnTo>
                  <a:pt x="54000" y="849680"/>
                </a:lnTo>
                <a:lnTo>
                  <a:pt x="774001" y="849680"/>
                </a:lnTo>
                <a:lnTo>
                  <a:pt x="805220" y="848837"/>
                </a:lnTo>
                <a:lnTo>
                  <a:pt x="821251" y="842930"/>
                </a:lnTo>
                <a:lnTo>
                  <a:pt x="827158" y="826899"/>
                </a:lnTo>
                <a:lnTo>
                  <a:pt x="828001" y="79568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210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61299" y="248690"/>
            <a:ext cx="49269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7.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facteurs économiques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déterminent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-ils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choix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production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8300" y="4675642"/>
            <a:ext cx="1034950" cy="804066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28575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Ces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paramètres  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varient</a:t>
            </a:r>
            <a:r>
              <a:rPr lang="fr-FR" sz="850" dirty="0">
                <a:latin typeface="Arial"/>
                <a:cs typeface="Arial"/>
              </a:rPr>
              <a:t> </a:t>
            </a:r>
            <a:r>
              <a:rPr sz="850" spc="-5" dirty="0" smtClean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fonction 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choi</a:t>
            </a:r>
            <a:r>
              <a:rPr lang="fr-FR" sz="850" dirty="0" smtClean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850" dirty="0">
              <a:latin typeface="Arial"/>
              <a:cs typeface="Arial"/>
            </a:endParaRPr>
          </a:p>
          <a:p>
            <a:pPr marL="12700" marR="5080">
              <a:lnSpc>
                <a:spcPts val="1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850" spc="-5" dirty="0" smtClean="0">
                <a:solidFill>
                  <a:srgbClr val="231F20"/>
                </a:solidFill>
                <a:latin typeface="Arial"/>
                <a:cs typeface="Arial"/>
              </a:rPr>
              <a:t>/ou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84000" y="2005085"/>
            <a:ext cx="0" cy="963930"/>
          </a:xfrm>
          <a:custGeom>
            <a:avLst/>
            <a:gdLst/>
            <a:ahLst/>
            <a:cxnLst/>
            <a:rect l="l" t="t" r="r" b="b"/>
            <a:pathLst>
              <a:path h="963930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16124" y="4803965"/>
            <a:ext cx="0" cy="452120"/>
          </a:xfrm>
          <a:custGeom>
            <a:avLst/>
            <a:gdLst/>
            <a:ahLst/>
            <a:cxnLst/>
            <a:rect l="l" t="t" r="r" b="b"/>
            <a:pathLst>
              <a:path h="452120">
                <a:moveTo>
                  <a:pt x="0" y="0"/>
                </a:moveTo>
                <a:lnTo>
                  <a:pt x="0" y="452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24250" y="4803965"/>
            <a:ext cx="0" cy="452120"/>
          </a:xfrm>
          <a:custGeom>
            <a:avLst/>
            <a:gdLst/>
            <a:ahLst/>
            <a:cxnLst/>
            <a:rect l="l" t="t" r="r" b="b"/>
            <a:pathLst>
              <a:path h="452120">
                <a:moveTo>
                  <a:pt x="0" y="0"/>
                </a:moveTo>
                <a:lnTo>
                  <a:pt x="0" y="452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57999" y="1628289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33999" y="4465692"/>
            <a:ext cx="0" cy="790575"/>
          </a:xfrm>
          <a:custGeom>
            <a:avLst/>
            <a:gdLst/>
            <a:ahLst/>
            <a:cxnLst/>
            <a:rect l="l" t="t" r="r" b="b"/>
            <a:pathLst>
              <a:path h="790575">
                <a:moveTo>
                  <a:pt x="0" y="0"/>
                </a:moveTo>
                <a:lnTo>
                  <a:pt x="0" y="7903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2349" y="1983597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0000" y="1551599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34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03966" y="4465692"/>
            <a:ext cx="0" cy="446405"/>
          </a:xfrm>
          <a:custGeom>
            <a:avLst/>
            <a:gdLst/>
            <a:ahLst/>
            <a:cxnLst/>
            <a:rect l="l" t="t" r="r" b="b"/>
            <a:pathLst>
              <a:path h="446404">
                <a:moveTo>
                  <a:pt x="0" y="0"/>
                </a:moveTo>
                <a:lnTo>
                  <a:pt x="0" y="446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2000" y="1628289"/>
            <a:ext cx="0" cy="1340485"/>
          </a:xfrm>
          <a:custGeom>
            <a:avLst/>
            <a:gdLst/>
            <a:ahLst/>
            <a:cxnLst/>
            <a:rect l="l" t="t" r="r" b="b"/>
            <a:pathLst>
              <a:path h="1340485">
                <a:moveTo>
                  <a:pt x="0" y="0"/>
                </a:moveTo>
                <a:lnTo>
                  <a:pt x="0" y="134026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26625" y="4465692"/>
            <a:ext cx="0" cy="790575"/>
          </a:xfrm>
          <a:custGeom>
            <a:avLst/>
            <a:gdLst/>
            <a:ahLst/>
            <a:cxnLst/>
            <a:rect l="l" t="t" r="r" b="b"/>
            <a:pathLst>
              <a:path h="790575">
                <a:moveTo>
                  <a:pt x="0" y="0"/>
                </a:moveTo>
                <a:lnTo>
                  <a:pt x="0" y="7903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3999" y="2833915"/>
            <a:ext cx="5292090" cy="243204"/>
          </a:xfrm>
          <a:custGeom>
            <a:avLst/>
            <a:gdLst/>
            <a:ahLst/>
            <a:cxnLst/>
            <a:rect l="l" t="t" r="r" b="b"/>
            <a:pathLst>
              <a:path w="5292090" h="24320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8620"/>
                </a:lnTo>
                <a:lnTo>
                  <a:pt x="843" y="219839"/>
                </a:lnTo>
                <a:lnTo>
                  <a:pt x="6750" y="235870"/>
                </a:lnTo>
                <a:lnTo>
                  <a:pt x="22781" y="241777"/>
                </a:lnTo>
                <a:lnTo>
                  <a:pt x="54000" y="242620"/>
                </a:lnTo>
                <a:lnTo>
                  <a:pt x="5238000" y="242620"/>
                </a:lnTo>
                <a:lnTo>
                  <a:pt x="5269219" y="241777"/>
                </a:lnTo>
                <a:lnTo>
                  <a:pt x="5285251" y="235870"/>
                </a:lnTo>
                <a:lnTo>
                  <a:pt x="5291157" y="219839"/>
                </a:lnTo>
                <a:lnTo>
                  <a:pt x="5292001" y="18862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5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8" y="192430"/>
                </a:lnTo>
                <a:lnTo>
                  <a:pt x="1007998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57614" y="1915662"/>
            <a:ext cx="790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9999" y="4719275"/>
            <a:ext cx="828040" cy="386715"/>
          </a:xfrm>
          <a:custGeom>
            <a:avLst/>
            <a:gdLst/>
            <a:ahLst/>
            <a:cxnLst/>
            <a:rect l="l" t="t" r="r" b="b"/>
            <a:pathLst>
              <a:path w="828040" h="386714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774001" y="386130"/>
                </a:lnTo>
                <a:lnTo>
                  <a:pt x="805220" y="385287"/>
                </a:lnTo>
                <a:lnTo>
                  <a:pt x="821251" y="379380"/>
                </a:lnTo>
                <a:lnTo>
                  <a:pt x="827158" y="363349"/>
                </a:lnTo>
                <a:lnTo>
                  <a:pt x="828001" y="33213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88855" y="4753065"/>
            <a:ext cx="4819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6034" marR="5080" indent="-1397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71510" y="2306349"/>
            <a:ext cx="6223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  (machine)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05805" y="2306349"/>
            <a:ext cx="101790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67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(matière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16749" y="1881874"/>
            <a:ext cx="2566670" cy="247015"/>
          </a:xfrm>
          <a:custGeom>
            <a:avLst/>
            <a:gdLst/>
            <a:ahLst/>
            <a:cxnLst/>
            <a:rect l="l" t="t" r="r" b="b"/>
            <a:pathLst>
              <a:path w="2566670" h="247014">
                <a:moveTo>
                  <a:pt x="25125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2512504" y="246430"/>
                </a:lnTo>
                <a:lnTo>
                  <a:pt x="2543723" y="245587"/>
                </a:lnTo>
                <a:lnTo>
                  <a:pt x="2559754" y="239680"/>
                </a:lnTo>
                <a:lnTo>
                  <a:pt x="2565661" y="223649"/>
                </a:lnTo>
                <a:lnTo>
                  <a:pt x="2566504" y="192430"/>
                </a:lnTo>
                <a:lnTo>
                  <a:pt x="2566504" y="54000"/>
                </a:lnTo>
                <a:lnTo>
                  <a:pt x="2565661" y="22781"/>
                </a:lnTo>
                <a:lnTo>
                  <a:pt x="2559754" y="6750"/>
                </a:lnTo>
                <a:lnTo>
                  <a:pt x="2543723" y="843"/>
                </a:lnTo>
                <a:lnTo>
                  <a:pt x="25125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87952" y="1915662"/>
            <a:ext cx="81724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056499" y="4719275"/>
            <a:ext cx="1836420" cy="386715"/>
          </a:xfrm>
          <a:custGeom>
            <a:avLst/>
            <a:gdLst/>
            <a:ahLst/>
            <a:cxnLst/>
            <a:rect l="l" t="t" r="r" b="b"/>
            <a:pathLst>
              <a:path w="1836420" h="38671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782000" y="386130"/>
                </a:lnTo>
                <a:lnTo>
                  <a:pt x="1813219" y="385287"/>
                </a:lnTo>
                <a:lnTo>
                  <a:pt x="1829250" y="379380"/>
                </a:lnTo>
                <a:lnTo>
                  <a:pt x="1835157" y="363349"/>
                </a:lnTo>
                <a:lnTo>
                  <a:pt x="1836000" y="332130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357826" y="4753065"/>
            <a:ext cx="12331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coûts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95826" y="4892765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3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311333" y="1915662"/>
            <a:ext cx="850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Connaissances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96625" y="4719275"/>
            <a:ext cx="1260475" cy="386715"/>
          </a:xfrm>
          <a:custGeom>
            <a:avLst/>
            <a:gdLst/>
            <a:ahLst/>
            <a:cxnLst/>
            <a:rect l="l" t="t" r="r" b="b"/>
            <a:pathLst>
              <a:path w="1260475" h="386714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206004" y="386130"/>
                </a:lnTo>
                <a:lnTo>
                  <a:pt x="1237223" y="385287"/>
                </a:lnTo>
                <a:lnTo>
                  <a:pt x="1253255" y="379380"/>
                </a:lnTo>
                <a:lnTo>
                  <a:pt x="1259161" y="363349"/>
                </a:lnTo>
                <a:lnTo>
                  <a:pt x="1260005" y="332130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513040" y="4753065"/>
            <a:ext cx="1017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07340" marR="5080" indent="-29527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développement  durable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53999" y="3296423"/>
            <a:ext cx="5292090" cy="240665"/>
          </a:xfrm>
          <a:custGeom>
            <a:avLst/>
            <a:gdLst/>
            <a:ahLst/>
            <a:cxnLst/>
            <a:rect l="l" t="t" r="r" b="b"/>
            <a:pathLst>
              <a:path w="5292090" h="24066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5238000" y="240080"/>
                </a:lnTo>
                <a:lnTo>
                  <a:pt x="5269219" y="239237"/>
                </a:lnTo>
                <a:lnTo>
                  <a:pt x="5285251" y="233330"/>
                </a:lnTo>
                <a:lnTo>
                  <a:pt x="5291157" y="217299"/>
                </a:lnTo>
                <a:lnTo>
                  <a:pt x="5292001" y="18608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ABE1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42173" y="2865793"/>
            <a:ext cx="4712335" cy="63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Combinaison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meilleure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combinaison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permet des gains de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productivité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4475" y="5267668"/>
            <a:ext cx="899160" cy="132397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245745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diminuent,</a:t>
            </a:r>
            <a:endParaRPr sz="950">
              <a:latin typeface="Arial"/>
              <a:cs typeface="Arial"/>
            </a:endParaRPr>
          </a:p>
          <a:p>
            <a:pPr marL="88265" marR="1841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  investissent.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augmentent,  les entreprises  différent leur  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30000" y="5256007"/>
            <a:ext cx="1008380" cy="1462293"/>
          </a:xfrm>
          <a:custGeom>
            <a:avLst/>
            <a:gdLst/>
            <a:ahLst/>
            <a:cxnLst/>
            <a:rect l="l" t="t" r="r" b="b"/>
            <a:pathLst>
              <a:path w="1008380" h="14890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4934"/>
                </a:lnTo>
                <a:lnTo>
                  <a:pt x="843" y="1466153"/>
                </a:lnTo>
                <a:lnTo>
                  <a:pt x="6750" y="1482185"/>
                </a:lnTo>
                <a:lnTo>
                  <a:pt x="22781" y="1488091"/>
                </a:lnTo>
                <a:lnTo>
                  <a:pt x="54000" y="1488935"/>
                </a:lnTo>
                <a:lnTo>
                  <a:pt x="953998" y="1488935"/>
                </a:lnTo>
                <a:lnTo>
                  <a:pt x="985217" y="1488091"/>
                </a:lnTo>
                <a:lnTo>
                  <a:pt x="1001248" y="1482185"/>
                </a:lnTo>
                <a:lnTo>
                  <a:pt x="1007155" y="1466153"/>
                </a:lnTo>
                <a:lnTo>
                  <a:pt x="1007999" y="1434934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052948" y="5267668"/>
            <a:ext cx="682625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variables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(exemple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matières  premières)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008473" y="5256007"/>
            <a:ext cx="828040" cy="852693"/>
          </a:xfrm>
          <a:custGeom>
            <a:avLst/>
            <a:gdLst/>
            <a:ahLst/>
            <a:cxnLst/>
            <a:rect l="l" t="t" r="r" b="b"/>
            <a:pathLst>
              <a:path w="828039" h="8502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95680"/>
                </a:lnTo>
                <a:lnTo>
                  <a:pt x="843" y="826899"/>
                </a:lnTo>
                <a:lnTo>
                  <a:pt x="6750" y="842930"/>
                </a:lnTo>
                <a:lnTo>
                  <a:pt x="22781" y="848837"/>
                </a:lnTo>
                <a:lnTo>
                  <a:pt x="54000" y="849680"/>
                </a:lnTo>
                <a:lnTo>
                  <a:pt x="774001" y="849680"/>
                </a:lnTo>
                <a:lnTo>
                  <a:pt x="805220" y="848837"/>
                </a:lnTo>
                <a:lnTo>
                  <a:pt x="821251" y="842930"/>
                </a:lnTo>
                <a:lnTo>
                  <a:pt x="827158" y="826899"/>
                </a:lnTo>
                <a:lnTo>
                  <a:pt x="828001" y="79568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44676" y="5267668"/>
            <a:ext cx="840105" cy="606576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2865" marR="11176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fixes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(exemple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machines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63474" y="5280368"/>
            <a:ext cx="1073785" cy="111696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29972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réalisations  d’économies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120"/>
              </a:lnSpc>
              <a:spcBef>
                <a:spcPts val="21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950">
              <a:latin typeface="Arial"/>
              <a:cs typeface="Arial"/>
            </a:endParaRPr>
          </a:p>
          <a:p>
            <a:pPr marL="88265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950">
              <a:latin typeface="Arial"/>
              <a:cs typeface="Arial"/>
            </a:endParaRPr>
          </a:p>
          <a:p>
            <a:pPr marL="88265" marR="158750" indent="-75565">
              <a:lnSpc>
                <a:spcPts val="1100"/>
              </a:lnSpc>
              <a:spcBef>
                <a:spcPts val="3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amélioration  de la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rentabilité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meilleure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image…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418999" y="5256007"/>
            <a:ext cx="1238250" cy="1233693"/>
          </a:xfrm>
          <a:custGeom>
            <a:avLst/>
            <a:gdLst/>
            <a:ahLst/>
            <a:cxnLst/>
            <a:rect l="l" t="t" r="r" b="b"/>
            <a:pathLst>
              <a:path w="1238250" h="12776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23543"/>
                </a:lnTo>
                <a:lnTo>
                  <a:pt x="843" y="1254762"/>
                </a:lnTo>
                <a:lnTo>
                  <a:pt x="6750" y="1270793"/>
                </a:lnTo>
                <a:lnTo>
                  <a:pt x="22781" y="1276700"/>
                </a:lnTo>
                <a:lnTo>
                  <a:pt x="54000" y="1277543"/>
                </a:lnTo>
                <a:lnTo>
                  <a:pt x="1183627" y="1277543"/>
                </a:lnTo>
                <a:lnTo>
                  <a:pt x="1214846" y="1276700"/>
                </a:lnTo>
                <a:lnTo>
                  <a:pt x="1230877" y="1270793"/>
                </a:lnTo>
                <a:lnTo>
                  <a:pt x="1236783" y="1254762"/>
                </a:lnTo>
                <a:lnTo>
                  <a:pt x="1237627" y="1223543"/>
                </a:lnTo>
                <a:lnTo>
                  <a:pt x="1237627" y="54000"/>
                </a:lnTo>
                <a:lnTo>
                  <a:pt x="1236783" y="22781"/>
                </a:lnTo>
                <a:lnTo>
                  <a:pt x="1230877" y="6750"/>
                </a:lnTo>
                <a:lnTo>
                  <a:pt x="1214846" y="843"/>
                </a:lnTo>
                <a:lnTo>
                  <a:pt x="118362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483882" y="1491103"/>
            <a:ext cx="22301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Différents 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9999" y="4295401"/>
            <a:ext cx="5760085" cy="269875"/>
          </a:xfrm>
          <a:custGeom>
            <a:avLst/>
            <a:gdLst/>
            <a:ahLst/>
            <a:cxnLst/>
            <a:rect l="l" t="t" r="r" b="b"/>
            <a:pathLst>
              <a:path w="5760085" h="269875">
                <a:moveTo>
                  <a:pt x="570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705995" y="269290"/>
                </a:lnTo>
                <a:lnTo>
                  <a:pt x="5737214" y="268447"/>
                </a:lnTo>
                <a:lnTo>
                  <a:pt x="5753246" y="262540"/>
                </a:lnTo>
                <a:lnTo>
                  <a:pt x="5759152" y="246509"/>
                </a:lnTo>
                <a:lnTo>
                  <a:pt x="5759996" y="215290"/>
                </a:lnTo>
                <a:lnTo>
                  <a:pt x="5759996" y="54000"/>
                </a:lnTo>
                <a:lnTo>
                  <a:pt x="5759152" y="22781"/>
                </a:lnTo>
                <a:lnTo>
                  <a:pt x="5753246" y="6750"/>
                </a:lnTo>
                <a:lnTo>
                  <a:pt x="5737214" y="843"/>
                </a:lnTo>
                <a:lnTo>
                  <a:pt x="5705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52968" y="4311412"/>
            <a:ext cx="52819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paramètres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modifiant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l’allocation des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5299" y="1088302"/>
            <a:ext cx="3447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combinaison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production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25299" y="3960303"/>
            <a:ext cx="57346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L’influence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paramètres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décisions de</a:t>
            </a:r>
            <a:r>
              <a:rPr sz="1300" b="1" spc="-4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2003" y="395200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394414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25299" y="7082302"/>
            <a:ext cx="32099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choix entre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«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» ou «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faire faire</a:t>
            </a:r>
            <a:r>
              <a:rPr sz="1300" b="1" spc="2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»</a:t>
            </a:r>
            <a:endParaRPr sz="13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2003" y="70740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94974" y="706614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758380" y="4695055"/>
            <a:ext cx="108585" cy="427990"/>
          </a:xfrm>
          <a:custGeom>
            <a:avLst/>
            <a:gdLst/>
            <a:ahLst/>
            <a:cxnLst/>
            <a:rect l="l" t="t" r="r" b="b"/>
            <a:pathLst>
              <a:path w="108585" h="427989">
                <a:moveTo>
                  <a:pt x="0" y="427494"/>
                </a:moveTo>
                <a:lnTo>
                  <a:pt x="21017" y="423250"/>
                </a:lnTo>
                <a:lnTo>
                  <a:pt x="38182" y="411676"/>
                </a:lnTo>
                <a:lnTo>
                  <a:pt x="49756" y="394512"/>
                </a:lnTo>
                <a:lnTo>
                  <a:pt x="54000" y="373494"/>
                </a:lnTo>
                <a:lnTo>
                  <a:pt x="54000" y="271741"/>
                </a:lnTo>
                <a:lnTo>
                  <a:pt x="58244" y="250724"/>
                </a:lnTo>
                <a:lnTo>
                  <a:pt x="69818" y="233559"/>
                </a:lnTo>
                <a:lnTo>
                  <a:pt x="86983" y="221985"/>
                </a:lnTo>
                <a:lnTo>
                  <a:pt x="108000" y="217741"/>
                </a:lnTo>
                <a:lnTo>
                  <a:pt x="86983" y="213497"/>
                </a:lnTo>
                <a:lnTo>
                  <a:pt x="69818" y="201923"/>
                </a:lnTo>
                <a:lnTo>
                  <a:pt x="58244" y="184758"/>
                </a:lnTo>
                <a:lnTo>
                  <a:pt x="54000" y="163741"/>
                </a:lnTo>
                <a:lnTo>
                  <a:pt x="54000" y="53987"/>
                </a:lnTo>
                <a:lnTo>
                  <a:pt x="49756" y="32971"/>
                </a:lnTo>
                <a:lnTo>
                  <a:pt x="38182" y="15811"/>
                </a:lnTo>
                <a:lnTo>
                  <a:pt x="21017" y="4242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5" name="object 55"/>
          <p:cNvSpPr/>
          <p:nvPr/>
        </p:nvSpPr>
        <p:spPr>
          <a:xfrm>
            <a:off x="3113373" y="5256007"/>
            <a:ext cx="828040" cy="700293"/>
          </a:xfrm>
          <a:custGeom>
            <a:avLst/>
            <a:gdLst/>
            <a:ahLst/>
            <a:cxnLst/>
            <a:rect l="l" t="t" r="r" b="b"/>
            <a:pathLst>
              <a:path w="828039" h="8502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95680"/>
                </a:lnTo>
                <a:lnTo>
                  <a:pt x="843" y="826899"/>
                </a:lnTo>
                <a:lnTo>
                  <a:pt x="6750" y="842930"/>
                </a:lnTo>
                <a:lnTo>
                  <a:pt x="22781" y="848837"/>
                </a:lnTo>
                <a:lnTo>
                  <a:pt x="54000" y="849680"/>
                </a:lnTo>
                <a:lnTo>
                  <a:pt x="774001" y="849680"/>
                </a:lnTo>
                <a:lnTo>
                  <a:pt x="805220" y="848837"/>
                </a:lnTo>
                <a:lnTo>
                  <a:pt x="821251" y="842930"/>
                </a:lnTo>
                <a:lnTo>
                  <a:pt x="827158" y="826899"/>
                </a:lnTo>
                <a:lnTo>
                  <a:pt x="828001" y="79568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803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61299" y="248690"/>
            <a:ext cx="49269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7.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facteurs économiques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déterminent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-ils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choix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production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8300" y="4675642"/>
            <a:ext cx="1034950" cy="804066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28575">
              <a:lnSpc>
                <a:spcPts val="1000"/>
              </a:lnSpc>
              <a:spcBef>
                <a:spcPts val="15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Ces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paramètres  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varient</a:t>
            </a:r>
            <a:r>
              <a:rPr lang="fr-FR" sz="850" dirty="0">
                <a:latin typeface="Arial"/>
                <a:cs typeface="Arial"/>
              </a:rPr>
              <a:t> </a:t>
            </a:r>
            <a:r>
              <a:rPr sz="850" spc="-5" dirty="0" smtClean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fonction 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choi</a:t>
            </a:r>
            <a:r>
              <a:rPr lang="fr-FR" sz="850" dirty="0" smtClean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endParaRPr sz="850" dirty="0">
              <a:latin typeface="Arial"/>
              <a:cs typeface="Arial"/>
            </a:endParaRPr>
          </a:p>
          <a:p>
            <a:pPr marL="12700" marR="5080">
              <a:lnSpc>
                <a:spcPts val="1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850" spc="-5" dirty="0" smtClean="0">
                <a:solidFill>
                  <a:srgbClr val="231F20"/>
                </a:solidFill>
                <a:latin typeface="Arial"/>
                <a:cs typeface="Arial"/>
              </a:rPr>
              <a:t>/ou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8998" y="7455598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71093" y="7488702"/>
            <a:ext cx="350647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Pour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répondre aux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besoins des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clients,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 smtClean="0">
                <a:solidFill>
                  <a:srgbClr val="FFFFFF"/>
                </a:solidFill>
                <a:latin typeface="Arial"/>
                <a:cs typeface="Arial"/>
              </a:rPr>
              <a:t>l’entreprise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84000" y="2005085"/>
            <a:ext cx="0" cy="963930"/>
          </a:xfrm>
          <a:custGeom>
            <a:avLst/>
            <a:gdLst/>
            <a:ahLst/>
            <a:cxnLst/>
            <a:rect l="l" t="t" r="r" b="b"/>
            <a:pathLst>
              <a:path h="963930">
                <a:moveTo>
                  <a:pt x="0" y="0"/>
                </a:moveTo>
                <a:lnTo>
                  <a:pt x="0" y="96347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16124" y="4803965"/>
            <a:ext cx="0" cy="452120"/>
          </a:xfrm>
          <a:custGeom>
            <a:avLst/>
            <a:gdLst/>
            <a:ahLst/>
            <a:cxnLst/>
            <a:rect l="l" t="t" r="r" b="b"/>
            <a:pathLst>
              <a:path h="452120">
                <a:moveTo>
                  <a:pt x="0" y="0"/>
                </a:moveTo>
                <a:lnTo>
                  <a:pt x="0" y="452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24250" y="4803965"/>
            <a:ext cx="0" cy="452120"/>
          </a:xfrm>
          <a:custGeom>
            <a:avLst/>
            <a:gdLst/>
            <a:ahLst/>
            <a:cxnLst/>
            <a:rect l="l" t="t" r="r" b="b"/>
            <a:pathLst>
              <a:path h="452120">
                <a:moveTo>
                  <a:pt x="0" y="0"/>
                </a:moveTo>
                <a:lnTo>
                  <a:pt x="0" y="45203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57999" y="1628289"/>
            <a:ext cx="0" cy="1412875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5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33999" y="4465692"/>
            <a:ext cx="0" cy="790575"/>
          </a:xfrm>
          <a:custGeom>
            <a:avLst/>
            <a:gdLst/>
            <a:ahLst/>
            <a:cxnLst/>
            <a:rect l="l" t="t" r="r" b="b"/>
            <a:pathLst>
              <a:path h="790575">
                <a:moveTo>
                  <a:pt x="0" y="0"/>
                </a:moveTo>
                <a:lnTo>
                  <a:pt x="0" y="7903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2349" y="1983597"/>
            <a:ext cx="0" cy="594360"/>
          </a:xfrm>
          <a:custGeom>
            <a:avLst/>
            <a:gdLst/>
            <a:ahLst/>
            <a:cxnLst/>
            <a:rect l="l" t="t" r="r" b="b"/>
            <a:pathLst>
              <a:path h="594360">
                <a:moveTo>
                  <a:pt x="0" y="0"/>
                </a:moveTo>
                <a:lnTo>
                  <a:pt x="0" y="5940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0000" y="1551599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34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03966" y="4465692"/>
            <a:ext cx="0" cy="446405"/>
          </a:xfrm>
          <a:custGeom>
            <a:avLst/>
            <a:gdLst/>
            <a:ahLst/>
            <a:cxnLst/>
            <a:rect l="l" t="t" r="r" b="b"/>
            <a:pathLst>
              <a:path h="446404">
                <a:moveTo>
                  <a:pt x="0" y="0"/>
                </a:moveTo>
                <a:lnTo>
                  <a:pt x="0" y="4460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2000" y="1628289"/>
            <a:ext cx="0" cy="1340485"/>
          </a:xfrm>
          <a:custGeom>
            <a:avLst/>
            <a:gdLst/>
            <a:ahLst/>
            <a:cxnLst/>
            <a:rect l="l" t="t" r="r" b="b"/>
            <a:pathLst>
              <a:path h="1340485">
                <a:moveTo>
                  <a:pt x="0" y="0"/>
                </a:moveTo>
                <a:lnTo>
                  <a:pt x="0" y="134026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26625" y="4465692"/>
            <a:ext cx="0" cy="790575"/>
          </a:xfrm>
          <a:custGeom>
            <a:avLst/>
            <a:gdLst/>
            <a:ahLst/>
            <a:cxnLst/>
            <a:rect l="l" t="t" r="r" b="b"/>
            <a:pathLst>
              <a:path h="790575">
                <a:moveTo>
                  <a:pt x="0" y="0"/>
                </a:moveTo>
                <a:lnTo>
                  <a:pt x="0" y="79030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3999" y="2833915"/>
            <a:ext cx="5292090" cy="243204"/>
          </a:xfrm>
          <a:custGeom>
            <a:avLst/>
            <a:gdLst/>
            <a:ahLst/>
            <a:cxnLst/>
            <a:rect l="l" t="t" r="r" b="b"/>
            <a:pathLst>
              <a:path w="5292090" h="24320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8620"/>
                </a:lnTo>
                <a:lnTo>
                  <a:pt x="843" y="219839"/>
                </a:lnTo>
                <a:lnTo>
                  <a:pt x="6750" y="235870"/>
                </a:lnTo>
                <a:lnTo>
                  <a:pt x="22781" y="241777"/>
                </a:lnTo>
                <a:lnTo>
                  <a:pt x="54000" y="242620"/>
                </a:lnTo>
                <a:lnTo>
                  <a:pt x="5238000" y="242620"/>
                </a:lnTo>
                <a:lnTo>
                  <a:pt x="5269219" y="241777"/>
                </a:lnTo>
                <a:lnTo>
                  <a:pt x="5285251" y="235870"/>
                </a:lnTo>
                <a:lnTo>
                  <a:pt x="5291157" y="219839"/>
                </a:lnTo>
                <a:lnTo>
                  <a:pt x="5292001" y="18862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53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80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8" y="192430"/>
                </a:lnTo>
                <a:lnTo>
                  <a:pt x="1007998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57614" y="1915662"/>
            <a:ext cx="790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9999" y="4719275"/>
            <a:ext cx="828040" cy="386715"/>
          </a:xfrm>
          <a:custGeom>
            <a:avLst/>
            <a:gdLst/>
            <a:ahLst/>
            <a:cxnLst/>
            <a:rect l="l" t="t" r="r" b="b"/>
            <a:pathLst>
              <a:path w="828040" h="386714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774001" y="386130"/>
                </a:lnTo>
                <a:lnTo>
                  <a:pt x="805220" y="385287"/>
                </a:lnTo>
                <a:lnTo>
                  <a:pt x="821251" y="379380"/>
                </a:lnTo>
                <a:lnTo>
                  <a:pt x="827158" y="363349"/>
                </a:lnTo>
                <a:lnTo>
                  <a:pt x="828001" y="33213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88855" y="4753065"/>
            <a:ext cx="4819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6034" marR="5080" indent="-1397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71510" y="2306349"/>
            <a:ext cx="6223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5080" indent="-304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  (machine)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63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05805" y="2306349"/>
            <a:ext cx="101790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667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circulant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(matière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première)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95999" y="2290561"/>
            <a:ext cx="1440180" cy="350520"/>
          </a:xfrm>
          <a:custGeom>
            <a:avLst/>
            <a:gdLst/>
            <a:ahLst/>
            <a:cxnLst/>
            <a:rect l="l" t="t" r="r" b="b"/>
            <a:pathLst>
              <a:path w="1440179" h="35051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386001" y="350126"/>
                </a:lnTo>
                <a:lnTo>
                  <a:pt x="1417220" y="349282"/>
                </a:lnTo>
                <a:lnTo>
                  <a:pt x="1433252" y="343376"/>
                </a:lnTo>
                <a:lnTo>
                  <a:pt x="1439158" y="327344"/>
                </a:lnTo>
                <a:lnTo>
                  <a:pt x="1440002" y="29612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16749" y="1881874"/>
            <a:ext cx="2566670" cy="247015"/>
          </a:xfrm>
          <a:custGeom>
            <a:avLst/>
            <a:gdLst/>
            <a:ahLst/>
            <a:cxnLst/>
            <a:rect l="l" t="t" r="r" b="b"/>
            <a:pathLst>
              <a:path w="2566670" h="247014">
                <a:moveTo>
                  <a:pt x="25125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2512504" y="246430"/>
                </a:lnTo>
                <a:lnTo>
                  <a:pt x="2543723" y="245587"/>
                </a:lnTo>
                <a:lnTo>
                  <a:pt x="2559754" y="239680"/>
                </a:lnTo>
                <a:lnTo>
                  <a:pt x="2565661" y="223649"/>
                </a:lnTo>
                <a:lnTo>
                  <a:pt x="2566504" y="192430"/>
                </a:lnTo>
                <a:lnTo>
                  <a:pt x="2566504" y="54000"/>
                </a:lnTo>
                <a:lnTo>
                  <a:pt x="2565661" y="22781"/>
                </a:lnTo>
                <a:lnTo>
                  <a:pt x="2559754" y="6750"/>
                </a:lnTo>
                <a:lnTo>
                  <a:pt x="2543723" y="843"/>
                </a:lnTo>
                <a:lnTo>
                  <a:pt x="25125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87952" y="1915662"/>
            <a:ext cx="81724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capital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056499" y="4719275"/>
            <a:ext cx="1836420" cy="386715"/>
          </a:xfrm>
          <a:custGeom>
            <a:avLst/>
            <a:gdLst/>
            <a:ahLst/>
            <a:cxnLst/>
            <a:rect l="l" t="t" r="r" b="b"/>
            <a:pathLst>
              <a:path w="1836420" h="38671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782000" y="386130"/>
                </a:lnTo>
                <a:lnTo>
                  <a:pt x="1813219" y="385287"/>
                </a:lnTo>
                <a:lnTo>
                  <a:pt x="1829250" y="379380"/>
                </a:lnTo>
                <a:lnTo>
                  <a:pt x="1835157" y="363349"/>
                </a:lnTo>
                <a:lnTo>
                  <a:pt x="1836000" y="332130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357826" y="4753065"/>
            <a:ext cx="12331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coûts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95826" y="4892765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37999" y="1881874"/>
            <a:ext cx="1008380" cy="247015"/>
          </a:xfrm>
          <a:custGeom>
            <a:avLst/>
            <a:gdLst/>
            <a:ahLst/>
            <a:cxnLst/>
            <a:rect l="l" t="t" r="r" b="b"/>
            <a:pathLst>
              <a:path w="1008379" h="24701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953998" y="246430"/>
                </a:lnTo>
                <a:lnTo>
                  <a:pt x="985217" y="245587"/>
                </a:lnTo>
                <a:lnTo>
                  <a:pt x="1001248" y="239680"/>
                </a:lnTo>
                <a:lnTo>
                  <a:pt x="1007155" y="223649"/>
                </a:lnTo>
                <a:lnTo>
                  <a:pt x="1007999" y="192430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311333" y="1915662"/>
            <a:ext cx="850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Connaissances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96625" y="4719275"/>
            <a:ext cx="1260475" cy="386715"/>
          </a:xfrm>
          <a:custGeom>
            <a:avLst/>
            <a:gdLst/>
            <a:ahLst/>
            <a:cxnLst/>
            <a:rect l="l" t="t" r="r" b="b"/>
            <a:pathLst>
              <a:path w="1260475" h="386714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206004" y="386130"/>
                </a:lnTo>
                <a:lnTo>
                  <a:pt x="1237223" y="385287"/>
                </a:lnTo>
                <a:lnTo>
                  <a:pt x="1253255" y="379380"/>
                </a:lnTo>
                <a:lnTo>
                  <a:pt x="1259161" y="363349"/>
                </a:lnTo>
                <a:lnTo>
                  <a:pt x="1260005" y="332130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513040" y="4753065"/>
            <a:ext cx="1017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07340" marR="5080" indent="-29527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développement  durable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53999" y="3296423"/>
            <a:ext cx="5292090" cy="240665"/>
          </a:xfrm>
          <a:custGeom>
            <a:avLst/>
            <a:gdLst/>
            <a:ahLst/>
            <a:cxnLst/>
            <a:rect l="l" t="t" r="r" b="b"/>
            <a:pathLst>
              <a:path w="5292090" h="24066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6080"/>
                </a:lnTo>
                <a:lnTo>
                  <a:pt x="843" y="217299"/>
                </a:lnTo>
                <a:lnTo>
                  <a:pt x="6750" y="233330"/>
                </a:lnTo>
                <a:lnTo>
                  <a:pt x="22781" y="239237"/>
                </a:lnTo>
                <a:lnTo>
                  <a:pt x="54000" y="240080"/>
                </a:lnTo>
                <a:lnTo>
                  <a:pt x="5238000" y="240080"/>
                </a:lnTo>
                <a:lnTo>
                  <a:pt x="5269219" y="239237"/>
                </a:lnTo>
                <a:lnTo>
                  <a:pt x="5285251" y="233330"/>
                </a:lnTo>
                <a:lnTo>
                  <a:pt x="5291157" y="217299"/>
                </a:lnTo>
                <a:lnTo>
                  <a:pt x="5292001" y="18608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ABE1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42173" y="2865793"/>
            <a:ext cx="4712335" cy="63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Combinaison 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 meilleure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combinaison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facteurs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production permet des gains de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productivité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4475" y="5267668"/>
            <a:ext cx="899160" cy="132397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245745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diminuent,</a:t>
            </a:r>
            <a:endParaRPr sz="950">
              <a:latin typeface="Arial"/>
              <a:cs typeface="Arial"/>
            </a:endParaRPr>
          </a:p>
          <a:p>
            <a:pPr marL="88265" marR="18415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  investissent.</a:t>
            </a:r>
            <a:endParaRPr sz="950">
              <a:latin typeface="Arial"/>
              <a:cs typeface="Arial"/>
            </a:endParaRPr>
          </a:p>
          <a:p>
            <a:pPr marL="88265" marR="5080" indent="-75565">
              <a:lnSpc>
                <a:spcPts val="1100"/>
              </a:lnSpc>
              <a:spcBef>
                <a:spcPts val="28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augmentent,  les entreprises  différent leur  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30000" y="5256007"/>
            <a:ext cx="1008380" cy="1462293"/>
          </a:xfrm>
          <a:custGeom>
            <a:avLst/>
            <a:gdLst/>
            <a:ahLst/>
            <a:cxnLst/>
            <a:rect l="l" t="t" r="r" b="b"/>
            <a:pathLst>
              <a:path w="1008380" h="14890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4934"/>
                </a:lnTo>
                <a:lnTo>
                  <a:pt x="843" y="1466153"/>
                </a:lnTo>
                <a:lnTo>
                  <a:pt x="6750" y="1482185"/>
                </a:lnTo>
                <a:lnTo>
                  <a:pt x="22781" y="1488091"/>
                </a:lnTo>
                <a:lnTo>
                  <a:pt x="54000" y="1488935"/>
                </a:lnTo>
                <a:lnTo>
                  <a:pt x="953998" y="1488935"/>
                </a:lnTo>
                <a:lnTo>
                  <a:pt x="985217" y="1488091"/>
                </a:lnTo>
                <a:lnTo>
                  <a:pt x="1001248" y="1482185"/>
                </a:lnTo>
                <a:lnTo>
                  <a:pt x="1007155" y="1466153"/>
                </a:lnTo>
                <a:lnTo>
                  <a:pt x="1007999" y="1434934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052948" y="5267668"/>
            <a:ext cx="682625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variables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(exemple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matières  premières)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008473" y="5256007"/>
            <a:ext cx="828040" cy="852693"/>
          </a:xfrm>
          <a:custGeom>
            <a:avLst/>
            <a:gdLst/>
            <a:ahLst/>
            <a:cxnLst/>
            <a:rect l="l" t="t" r="r" b="b"/>
            <a:pathLst>
              <a:path w="828039" h="8502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95680"/>
                </a:lnTo>
                <a:lnTo>
                  <a:pt x="843" y="826899"/>
                </a:lnTo>
                <a:lnTo>
                  <a:pt x="6750" y="842930"/>
                </a:lnTo>
                <a:lnTo>
                  <a:pt x="22781" y="848837"/>
                </a:lnTo>
                <a:lnTo>
                  <a:pt x="54000" y="849680"/>
                </a:lnTo>
                <a:lnTo>
                  <a:pt x="774001" y="849680"/>
                </a:lnTo>
                <a:lnTo>
                  <a:pt x="805220" y="848837"/>
                </a:lnTo>
                <a:lnTo>
                  <a:pt x="821251" y="842930"/>
                </a:lnTo>
                <a:lnTo>
                  <a:pt x="827158" y="826899"/>
                </a:lnTo>
                <a:lnTo>
                  <a:pt x="828001" y="79568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44676" y="5267668"/>
            <a:ext cx="840105" cy="606576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2865" marR="11176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charges  fixes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(exemple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machines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63474" y="5280368"/>
            <a:ext cx="1073785" cy="111696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29972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réalisations  d’économies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ts val="1120"/>
              </a:lnSpc>
              <a:spcBef>
                <a:spcPts val="21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950">
              <a:latin typeface="Arial"/>
              <a:cs typeface="Arial"/>
            </a:endParaRPr>
          </a:p>
          <a:p>
            <a:pPr marL="88265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950">
              <a:latin typeface="Arial"/>
              <a:cs typeface="Arial"/>
            </a:endParaRPr>
          </a:p>
          <a:p>
            <a:pPr marL="88265" marR="158750" indent="-75565">
              <a:lnSpc>
                <a:spcPts val="1100"/>
              </a:lnSpc>
              <a:spcBef>
                <a:spcPts val="3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amélioration  de la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rentabilité</a:t>
            </a:r>
            <a:endParaRPr sz="95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15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meilleure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image…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418999" y="5256007"/>
            <a:ext cx="1238250" cy="1233693"/>
          </a:xfrm>
          <a:custGeom>
            <a:avLst/>
            <a:gdLst/>
            <a:ahLst/>
            <a:cxnLst/>
            <a:rect l="l" t="t" r="r" b="b"/>
            <a:pathLst>
              <a:path w="1238250" h="12776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23543"/>
                </a:lnTo>
                <a:lnTo>
                  <a:pt x="843" y="1254762"/>
                </a:lnTo>
                <a:lnTo>
                  <a:pt x="6750" y="1270793"/>
                </a:lnTo>
                <a:lnTo>
                  <a:pt x="22781" y="1276700"/>
                </a:lnTo>
                <a:lnTo>
                  <a:pt x="54000" y="1277543"/>
                </a:lnTo>
                <a:lnTo>
                  <a:pt x="1183627" y="1277543"/>
                </a:lnTo>
                <a:lnTo>
                  <a:pt x="1214846" y="1276700"/>
                </a:lnTo>
                <a:lnTo>
                  <a:pt x="1230877" y="1270793"/>
                </a:lnTo>
                <a:lnTo>
                  <a:pt x="1236783" y="1254762"/>
                </a:lnTo>
                <a:lnTo>
                  <a:pt x="1237627" y="1223543"/>
                </a:lnTo>
                <a:lnTo>
                  <a:pt x="1237627" y="54000"/>
                </a:lnTo>
                <a:lnTo>
                  <a:pt x="1236783" y="22781"/>
                </a:lnTo>
                <a:lnTo>
                  <a:pt x="1230877" y="6750"/>
                </a:lnTo>
                <a:lnTo>
                  <a:pt x="1214846" y="843"/>
                </a:lnTo>
                <a:lnTo>
                  <a:pt x="118362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53999" y="1457999"/>
            <a:ext cx="5292090" cy="269875"/>
          </a:xfrm>
          <a:custGeom>
            <a:avLst/>
            <a:gdLst/>
            <a:ahLst/>
            <a:cxnLst/>
            <a:rect l="l" t="t" r="r" b="b"/>
            <a:pathLst>
              <a:path w="5292090" h="269875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238000" y="269290"/>
                </a:lnTo>
                <a:lnTo>
                  <a:pt x="5269219" y="268447"/>
                </a:lnTo>
                <a:lnTo>
                  <a:pt x="5285251" y="262540"/>
                </a:lnTo>
                <a:lnTo>
                  <a:pt x="5291157" y="246509"/>
                </a:lnTo>
                <a:lnTo>
                  <a:pt x="5292001" y="21529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483882" y="1491103"/>
            <a:ext cx="22301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Différents 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19999" y="4295401"/>
            <a:ext cx="5760085" cy="269875"/>
          </a:xfrm>
          <a:custGeom>
            <a:avLst/>
            <a:gdLst/>
            <a:ahLst/>
            <a:cxnLst/>
            <a:rect l="l" t="t" r="r" b="b"/>
            <a:pathLst>
              <a:path w="5760085" h="269875">
                <a:moveTo>
                  <a:pt x="570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5705995" y="269290"/>
                </a:lnTo>
                <a:lnTo>
                  <a:pt x="5737214" y="268447"/>
                </a:lnTo>
                <a:lnTo>
                  <a:pt x="5753246" y="262540"/>
                </a:lnTo>
                <a:lnTo>
                  <a:pt x="5759152" y="246509"/>
                </a:lnTo>
                <a:lnTo>
                  <a:pt x="5759996" y="215290"/>
                </a:lnTo>
                <a:lnTo>
                  <a:pt x="5759996" y="54000"/>
                </a:lnTo>
                <a:lnTo>
                  <a:pt x="5759152" y="22781"/>
                </a:lnTo>
                <a:lnTo>
                  <a:pt x="5753246" y="6750"/>
                </a:lnTo>
                <a:lnTo>
                  <a:pt x="5737214" y="843"/>
                </a:lnTo>
                <a:lnTo>
                  <a:pt x="5705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52968" y="4311412"/>
            <a:ext cx="52819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paramètres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 modifiant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l’allocation des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facteurs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5299" y="1088302"/>
            <a:ext cx="3447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combinaison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production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25299" y="3960303"/>
            <a:ext cx="57346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L’influence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paramètres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 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décisions de</a:t>
            </a:r>
            <a:r>
              <a:rPr sz="1300" b="1" spc="-4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2003" y="395200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394414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25299" y="7082302"/>
            <a:ext cx="32099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choix entre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«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» ou «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faire faire</a:t>
            </a:r>
            <a:r>
              <a:rPr sz="1300" b="1" spc="21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»</a:t>
            </a:r>
            <a:endParaRPr sz="13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2003" y="70740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94974" y="706614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758380" y="4695055"/>
            <a:ext cx="108585" cy="427990"/>
          </a:xfrm>
          <a:custGeom>
            <a:avLst/>
            <a:gdLst/>
            <a:ahLst/>
            <a:cxnLst/>
            <a:rect l="l" t="t" r="r" b="b"/>
            <a:pathLst>
              <a:path w="108585" h="427989">
                <a:moveTo>
                  <a:pt x="0" y="427494"/>
                </a:moveTo>
                <a:lnTo>
                  <a:pt x="21017" y="423250"/>
                </a:lnTo>
                <a:lnTo>
                  <a:pt x="38182" y="411676"/>
                </a:lnTo>
                <a:lnTo>
                  <a:pt x="49756" y="394512"/>
                </a:lnTo>
                <a:lnTo>
                  <a:pt x="54000" y="373494"/>
                </a:lnTo>
                <a:lnTo>
                  <a:pt x="54000" y="271741"/>
                </a:lnTo>
                <a:lnTo>
                  <a:pt x="58244" y="250724"/>
                </a:lnTo>
                <a:lnTo>
                  <a:pt x="69818" y="233559"/>
                </a:lnTo>
                <a:lnTo>
                  <a:pt x="86983" y="221985"/>
                </a:lnTo>
                <a:lnTo>
                  <a:pt x="108000" y="217741"/>
                </a:lnTo>
                <a:lnTo>
                  <a:pt x="86983" y="213497"/>
                </a:lnTo>
                <a:lnTo>
                  <a:pt x="69818" y="201923"/>
                </a:lnTo>
                <a:lnTo>
                  <a:pt x="58244" y="184758"/>
                </a:lnTo>
                <a:lnTo>
                  <a:pt x="54000" y="163741"/>
                </a:lnTo>
                <a:lnTo>
                  <a:pt x="54000" y="53987"/>
                </a:lnTo>
                <a:lnTo>
                  <a:pt x="49756" y="32971"/>
                </a:lnTo>
                <a:lnTo>
                  <a:pt x="38182" y="15811"/>
                </a:lnTo>
                <a:lnTo>
                  <a:pt x="21017" y="4242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5" name="object 55"/>
          <p:cNvSpPr/>
          <p:nvPr/>
        </p:nvSpPr>
        <p:spPr>
          <a:xfrm>
            <a:off x="3113373" y="5256007"/>
            <a:ext cx="828040" cy="700293"/>
          </a:xfrm>
          <a:custGeom>
            <a:avLst/>
            <a:gdLst/>
            <a:ahLst/>
            <a:cxnLst/>
            <a:rect l="l" t="t" r="r" b="b"/>
            <a:pathLst>
              <a:path w="828039" h="8502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95680"/>
                </a:lnTo>
                <a:lnTo>
                  <a:pt x="843" y="826899"/>
                </a:lnTo>
                <a:lnTo>
                  <a:pt x="6750" y="842930"/>
                </a:lnTo>
                <a:lnTo>
                  <a:pt x="22781" y="848837"/>
                </a:lnTo>
                <a:lnTo>
                  <a:pt x="54000" y="849680"/>
                </a:lnTo>
                <a:lnTo>
                  <a:pt x="774001" y="849680"/>
                </a:lnTo>
                <a:lnTo>
                  <a:pt x="805220" y="848837"/>
                </a:lnTo>
                <a:lnTo>
                  <a:pt x="821251" y="842930"/>
                </a:lnTo>
                <a:lnTo>
                  <a:pt x="827158" y="826899"/>
                </a:lnTo>
                <a:lnTo>
                  <a:pt x="828001" y="795680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233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1392</Words>
  <Application>Microsoft Macintosh PowerPoint</Application>
  <PresentationFormat>Personnalisé</PresentationFormat>
  <Paragraphs>293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5</cp:revision>
  <dcterms:created xsi:type="dcterms:W3CDTF">2018-07-05T12:50:04Z</dcterms:created>
  <dcterms:modified xsi:type="dcterms:W3CDTF">2018-07-05T13:28:55Z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2018-07-05T00:00:00Z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2018-07-05T00:00:00Z</vt:filetime>
  </property>
</Properties>
</file>