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6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JM-Fond-Manage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  <p:sp>
        <p:nvSpPr>
          <p:cNvPr id="16" name="bk object 16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9860" y="10337294"/>
            <a:ext cx="2700000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8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4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5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9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0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8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1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3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6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8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3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6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7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7" name="object 21"/>
          <p:cNvSpPr/>
          <p:nvPr/>
        </p:nvSpPr>
        <p:spPr>
          <a:xfrm>
            <a:off x="1756065" y="600633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7" name="object 44"/>
          <p:cNvSpPr/>
          <p:nvPr/>
        </p:nvSpPr>
        <p:spPr>
          <a:xfrm>
            <a:off x="424065" y="5898336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45"/>
          <p:cNvSpPr txBox="1"/>
          <p:nvPr/>
        </p:nvSpPr>
        <p:spPr>
          <a:xfrm>
            <a:off x="617966" y="5904792"/>
            <a:ext cx="10012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Compétences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1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3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5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8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1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72"/>
          <p:cNvSpPr/>
          <p:nvPr/>
        </p:nvSpPr>
        <p:spPr>
          <a:xfrm>
            <a:off x="2159758" y="5831270"/>
            <a:ext cx="4031491" cy="350520"/>
          </a:xfrm>
          <a:custGeom>
            <a:avLst/>
            <a:gdLst/>
            <a:ahLst/>
            <a:cxnLst/>
            <a:rect l="l" t="t" r="r" b="b"/>
            <a:pathLst>
              <a:path w="3938904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884523" y="350126"/>
                </a:lnTo>
                <a:lnTo>
                  <a:pt x="3915742" y="349282"/>
                </a:lnTo>
                <a:lnTo>
                  <a:pt x="3931773" y="343376"/>
                </a:lnTo>
                <a:lnTo>
                  <a:pt x="3937680" y="327344"/>
                </a:lnTo>
                <a:lnTo>
                  <a:pt x="3938524" y="296125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2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9" name="object 71"/>
          <p:cNvSpPr txBox="1"/>
          <p:nvPr/>
        </p:nvSpPr>
        <p:spPr>
          <a:xfrm>
            <a:off x="2228850" y="5847057"/>
            <a:ext cx="3886200" cy="31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Capacité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mettre 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ensemble de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connaissance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</a:p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savoir-faire techniques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relationnels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82" name="object 21"/>
          <p:cNvSpPr/>
          <p:nvPr/>
        </p:nvSpPr>
        <p:spPr>
          <a:xfrm>
            <a:off x="1756065" y="600633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23"/>
          <p:cNvSpPr/>
          <p:nvPr/>
        </p:nvSpPr>
        <p:spPr>
          <a:xfrm>
            <a:off x="1756065" y="639144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2" name="object 44"/>
          <p:cNvSpPr/>
          <p:nvPr/>
        </p:nvSpPr>
        <p:spPr>
          <a:xfrm>
            <a:off x="424065" y="5898336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45"/>
          <p:cNvSpPr txBox="1"/>
          <p:nvPr/>
        </p:nvSpPr>
        <p:spPr>
          <a:xfrm>
            <a:off x="617966" y="5904792"/>
            <a:ext cx="10012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Compétences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4" name="object 46"/>
          <p:cNvSpPr/>
          <p:nvPr/>
        </p:nvSpPr>
        <p:spPr>
          <a:xfrm>
            <a:off x="431742" y="6283440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47"/>
          <p:cNvSpPr txBox="1"/>
          <p:nvPr/>
        </p:nvSpPr>
        <p:spPr>
          <a:xfrm>
            <a:off x="449187" y="6289897"/>
            <a:ext cx="129734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Effet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d’expérience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6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8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0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3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6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111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72"/>
          <p:cNvSpPr/>
          <p:nvPr/>
        </p:nvSpPr>
        <p:spPr>
          <a:xfrm>
            <a:off x="2159758" y="5831270"/>
            <a:ext cx="4031491" cy="350520"/>
          </a:xfrm>
          <a:custGeom>
            <a:avLst/>
            <a:gdLst/>
            <a:ahLst/>
            <a:cxnLst/>
            <a:rect l="l" t="t" r="r" b="b"/>
            <a:pathLst>
              <a:path w="3938904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884523" y="350126"/>
                </a:lnTo>
                <a:lnTo>
                  <a:pt x="3915742" y="349282"/>
                </a:lnTo>
                <a:lnTo>
                  <a:pt x="3931773" y="343376"/>
                </a:lnTo>
                <a:lnTo>
                  <a:pt x="3937680" y="327344"/>
                </a:lnTo>
                <a:lnTo>
                  <a:pt x="3938524" y="296125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73"/>
          <p:cNvSpPr txBox="1"/>
          <p:nvPr/>
        </p:nvSpPr>
        <p:spPr>
          <a:xfrm>
            <a:off x="2152650" y="6302013"/>
            <a:ext cx="4038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Gains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procurés 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mesure de la pratique d’une même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tâche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5" name="object 74"/>
          <p:cNvSpPr/>
          <p:nvPr/>
        </p:nvSpPr>
        <p:spPr>
          <a:xfrm>
            <a:off x="2159758" y="6283440"/>
            <a:ext cx="4031491" cy="216535"/>
          </a:xfrm>
          <a:custGeom>
            <a:avLst/>
            <a:gdLst/>
            <a:ahLst/>
            <a:cxnLst/>
            <a:rect l="l" t="t" r="r" b="b"/>
            <a:pathLst>
              <a:path w="3938904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3884523" y="216001"/>
                </a:lnTo>
                <a:lnTo>
                  <a:pt x="3915742" y="215157"/>
                </a:lnTo>
                <a:lnTo>
                  <a:pt x="3931773" y="209251"/>
                </a:lnTo>
                <a:lnTo>
                  <a:pt x="3937680" y="193220"/>
                </a:lnTo>
                <a:lnTo>
                  <a:pt x="3938524" y="162001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7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9" name="object 71"/>
          <p:cNvSpPr txBox="1"/>
          <p:nvPr/>
        </p:nvSpPr>
        <p:spPr>
          <a:xfrm>
            <a:off x="2228850" y="5847057"/>
            <a:ext cx="3886200" cy="31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Capacité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mettre 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ensemble de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connaissance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</a:p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savoir-faire techniques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relationnels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97" name="object 21"/>
          <p:cNvSpPr/>
          <p:nvPr/>
        </p:nvSpPr>
        <p:spPr>
          <a:xfrm>
            <a:off x="1756065" y="600633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23"/>
          <p:cNvSpPr/>
          <p:nvPr/>
        </p:nvSpPr>
        <p:spPr>
          <a:xfrm>
            <a:off x="1756065" y="639144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7" name="object 44"/>
          <p:cNvSpPr/>
          <p:nvPr/>
        </p:nvSpPr>
        <p:spPr>
          <a:xfrm>
            <a:off x="424065" y="5898336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45"/>
          <p:cNvSpPr txBox="1"/>
          <p:nvPr/>
        </p:nvSpPr>
        <p:spPr>
          <a:xfrm>
            <a:off x="617966" y="5904792"/>
            <a:ext cx="10012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Compétences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9" name="object 46"/>
          <p:cNvSpPr/>
          <p:nvPr/>
        </p:nvSpPr>
        <p:spPr>
          <a:xfrm>
            <a:off x="431742" y="6283440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47"/>
          <p:cNvSpPr txBox="1"/>
          <p:nvPr/>
        </p:nvSpPr>
        <p:spPr>
          <a:xfrm>
            <a:off x="449187" y="6289897"/>
            <a:ext cx="129734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Effet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d’expérience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1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3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5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8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1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126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72"/>
          <p:cNvSpPr/>
          <p:nvPr/>
        </p:nvSpPr>
        <p:spPr>
          <a:xfrm>
            <a:off x="2159758" y="5831270"/>
            <a:ext cx="4031491" cy="350520"/>
          </a:xfrm>
          <a:custGeom>
            <a:avLst/>
            <a:gdLst/>
            <a:ahLst/>
            <a:cxnLst/>
            <a:rect l="l" t="t" r="r" b="b"/>
            <a:pathLst>
              <a:path w="3938904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884523" y="350126"/>
                </a:lnTo>
                <a:lnTo>
                  <a:pt x="3915742" y="349282"/>
                </a:lnTo>
                <a:lnTo>
                  <a:pt x="3931773" y="343376"/>
                </a:lnTo>
                <a:lnTo>
                  <a:pt x="3937680" y="327344"/>
                </a:lnTo>
                <a:lnTo>
                  <a:pt x="3938524" y="296125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73"/>
          <p:cNvSpPr txBox="1"/>
          <p:nvPr/>
        </p:nvSpPr>
        <p:spPr>
          <a:xfrm>
            <a:off x="2152650" y="6302013"/>
            <a:ext cx="4038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Gains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procurés 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mesure de la pratique d’une même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tâche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0" name="object 74"/>
          <p:cNvSpPr/>
          <p:nvPr/>
        </p:nvSpPr>
        <p:spPr>
          <a:xfrm>
            <a:off x="2159758" y="6283440"/>
            <a:ext cx="4031491" cy="216535"/>
          </a:xfrm>
          <a:custGeom>
            <a:avLst/>
            <a:gdLst/>
            <a:ahLst/>
            <a:cxnLst/>
            <a:rect l="l" t="t" r="r" b="b"/>
            <a:pathLst>
              <a:path w="3938904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3884523" y="216001"/>
                </a:lnTo>
                <a:lnTo>
                  <a:pt x="3915742" y="215157"/>
                </a:lnTo>
                <a:lnTo>
                  <a:pt x="3931773" y="209251"/>
                </a:lnTo>
                <a:lnTo>
                  <a:pt x="3937680" y="193220"/>
                </a:lnTo>
                <a:lnTo>
                  <a:pt x="3938524" y="162001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2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85" name="object 71"/>
          <p:cNvSpPr txBox="1"/>
          <p:nvPr/>
        </p:nvSpPr>
        <p:spPr>
          <a:xfrm>
            <a:off x="2228850" y="5847057"/>
            <a:ext cx="3886200" cy="31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Capacité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mettre 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ensemble de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connaissance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</a:p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savoir-faire techniques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relationnels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8" name="object 138"/>
          <p:cNvSpPr txBox="1"/>
          <p:nvPr/>
        </p:nvSpPr>
        <p:spPr>
          <a:xfrm>
            <a:off x="725300" y="6817466"/>
            <a:ext cx="6304150" cy="3984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niveaux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leur impact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l’organisation</a:t>
            </a:r>
            <a:endParaRPr lang="fr-FR" sz="1300" b="1" dirty="0" smtClean="0">
              <a:solidFill>
                <a:srgbClr val="80C342"/>
              </a:solidFill>
              <a:latin typeface="Arial"/>
              <a:cs typeface="Arial"/>
            </a:endParaRPr>
          </a:p>
          <a:p>
            <a:pPr marL="12700" marR="5080">
              <a:lnSpc>
                <a:spcPts val="1400"/>
              </a:lnSpc>
            </a:pP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5" dirty="0" smtClean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9" name="object 139"/>
          <p:cNvSpPr/>
          <p:nvPr/>
        </p:nvSpPr>
        <p:spPr>
          <a:xfrm>
            <a:off x="432003" y="680806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140"/>
          <p:cNvSpPr txBox="1"/>
          <p:nvPr/>
        </p:nvSpPr>
        <p:spPr>
          <a:xfrm>
            <a:off x="494974" y="680021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99" name="object 21"/>
          <p:cNvSpPr/>
          <p:nvPr/>
        </p:nvSpPr>
        <p:spPr>
          <a:xfrm>
            <a:off x="1756065" y="600633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23"/>
          <p:cNvSpPr/>
          <p:nvPr/>
        </p:nvSpPr>
        <p:spPr>
          <a:xfrm>
            <a:off x="1756065" y="639144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9" name="object 44"/>
          <p:cNvSpPr/>
          <p:nvPr/>
        </p:nvSpPr>
        <p:spPr>
          <a:xfrm>
            <a:off x="424065" y="5898336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45"/>
          <p:cNvSpPr txBox="1"/>
          <p:nvPr/>
        </p:nvSpPr>
        <p:spPr>
          <a:xfrm>
            <a:off x="617966" y="5904792"/>
            <a:ext cx="10012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Compétences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1" name="object 46"/>
          <p:cNvSpPr/>
          <p:nvPr/>
        </p:nvSpPr>
        <p:spPr>
          <a:xfrm>
            <a:off x="431742" y="6283440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47"/>
          <p:cNvSpPr txBox="1"/>
          <p:nvPr/>
        </p:nvSpPr>
        <p:spPr>
          <a:xfrm>
            <a:off x="449187" y="6289897"/>
            <a:ext cx="129734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Effet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d’expérience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3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5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7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0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3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5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128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72"/>
          <p:cNvSpPr/>
          <p:nvPr/>
        </p:nvSpPr>
        <p:spPr>
          <a:xfrm>
            <a:off x="2159758" y="5831270"/>
            <a:ext cx="4031491" cy="350520"/>
          </a:xfrm>
          <a:custGeom>
            <a:avLst/>
            <a:gdLst/>
            <a:ahLst/>
            <a:cxnLst/>
            <a:rect l="l" t="t" r="r" b="b"/>
            <a:pathLst>
              <a:path w="3938904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884523" y="350126"/>
                </a:lnTo>
                <a:lnTo>
                  <a:pt x="3915742" y="349282"/>
                </a:lnTo>
                <a:lnTo>
                  <a:pt x="3931773" y="343376"/>
                </a:lnTo>
                <a:lnTo>
                  <a:pt x="3937680" y="327344"/>
                </a:lnTo>
                <a:lnTo>
                  <a:pt x="3938524" y="296125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73"/>
          <p:cNvSpPr txBox="1"/>
          <p:nvPr/>
        </p:nvSpPr>
        <p:spPr>
          <a:xfrm>
            <a:off x="2152650" y="6302013"/>
            <a:ext cx="4038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Gains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procurés 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mesure de la pratique d’une même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tâche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2" name="object 74"/>
          <p:cNvSpPr/>
          <p:nvPr/>
        </p:nvSpPr>
        <p:spPr>
          <a:xfrm>
            <a:off x="2159758" y="6283440"/>
            <a:ext cx="4031491" cy="216535"/>
          </a:xfrm>
          <a:custGeom>
            <a:avLst/>
            <a:gdLst/>
            <a:ahLst/>
            <a:cxnLst/>
            <a:rect l="l" t="t" r="r" b="b"/>
            <a:pathLst>
              <a:path w="3938904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3884523" y="216001"/>
                </a:lnTo>
                <a:lnTo>
                  <a:pt x="3915742" y="215157"/>
                </a:lnTo>
                <a:lnTo>
                  <a:pt x="3931773" y="209251"/>
                </a:lnTo>
                <a:lnTo>
                  <a:pt x="3937680" y="193220"/>
                </a:lnTo>
                <a:lnTo>
                  <a:pt x="3938524" y="162001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4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89" name="object 71"/>
          <p:cNvSpPr txBox="1"/>
          <p:nvPr/>
        </p:nvSpPr>
        <p:spPr>
          <a:xfrm>
            <a:off x="2228850" y="5847057"/>
            <a:ext cx="3886200" cy="31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Capacité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mettre 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ensemble de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connaissance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</a:p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savoir-faire techniques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relationnels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48"/>
          <p:cNvSpPr/>
          <p:nvPr/>
        </p:nvSpPr>
        <p:spPr>
          <a:xfrm>
            <a:off x="1008000" y="7356263"/>
            <a:ext cx="1932827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49"/>
          <p:cNvSpPr/>
          <p:nvPr/>
        </p:nvSpPr>
        <p:spPr>
          <a:xfrm>
            <a:off x="3895200" y="7356263"/>
            <a:ext cx="1978276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725300" y="6817466"/>
            <a:ext cx="6304150" cy="7393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niveaux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leur impact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l’organisation</a:t>
            </a:r>
            <a:endParaRPr lang="fr-FR" sz="1300" b="1" dirty="0" smtClean="0">
              <a:solidFill>
                <a:srgbClr val="80C342"/>
              </a:solidFill>
              <a:latin typeface="Arial"/>
              <a:cs typeface="Arial"/>
            </a:endParaRPr>
          </a:p>
          <a:p>
            <a:pPr marL="12700" marR="5080">
              <a:lnSpc>
                <a:spcPts val="1400"/>
              </a:lnSpc>
            </a:pP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5" dirty="0" smtClean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345440">
              <a:lnSpc>
                <a:spcPct val="100000"/>
              </a:lnSpc>
              <a:tabLst>
                <a:tab pos="322961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stratégique	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opérationnel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32003" y="680806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494974" y="680021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48" name="object 21"/>
          <p:cNvSpPr/>
          <p:nvPr/>
        </p:nvSpPr>
        <p:spPr>
          <a:xfrm>
            <a:off x="1756065" y="600633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23"/>
          <p:cNvSpPr/>
          <p:nvPr/>
        </p:nvSpPr>
        <p:spPr>
          <a:xfrm>
            <a:off x="1756065" y="639144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8" name="object 44"/>
          <p:cNvSpPr/>
          <p:nvPr/>
        </p:nvSpPr>
        <p:spPr>
          <a:xfrm>
            <a:off x="424065" y="5898336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45"/>
          <p:cNvSpPr txBox="1"/>
          <p:nvPr/>
        </p:nvSpPr>
        <p:spPr>
          <a:xfrm>
            <a:off x="617966" y="5904792"/>
            <a:ext cx="10012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Compétences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60" name="object 46"/>
          <p:cNvSpPr/>
          <p:nvPr/>
        </p:nvSpPr>
        <p:spPr>
          <a:xfrm>
            <a:off x="431742" y="6283440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47"/>
          <p:cNvSpPr txBox="1"/>
          <p:nvPr/>
        </p:nvSpPr>
        <p:spPr>
          <a:xfrm>
            <a:off x="449187" y="6289897"/>
            <a:ext cx="129734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Effet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d’expérience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62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4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6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9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2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4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177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72"/>
          <p:cNvSpPr/>
          <p:nvPr/>
        </p:nvSpPr>
        <p:spPr>
          <a:xfrm>
            <a:off x="2159758" y="5831270"/>
            <a:ext cx="4031491" cy="350520"/>
          </a:xfrm>
          <a:custGeom>
            <a:avLst/>
            <a:gdLst/>
            <a:ahLst/>
            <a:cxnLst/>
            <a:rect l="l" t="t" r="r" b="b"/>
            <a:pathLst>
              <a:path w="3938904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884523" y="350126"/>
                </a:lnTo>
                <a:lnTo>
                  <a:pt x="3915742" y="349282"/>
                </a:lnTo>
                <a:lnTo>
                  <a:pt x="3931773" y="343376"/>
                </a:lnTo>
                <a:lnTo>
                  <a:pt x="3937680" y="327344"/>
                </a:lnTo>
                <a:lnTo>
                  <a:pt x="3938524" y="296125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73"/>
          <p:cNvSpPr txBox="1"/>
          <p:nvPr/>
        </p:nvSpPr>
        <p:spPr>
          <a:xfrm>
            <a:off x="2152650" y="6302013"/>
            <a:ext cx="4038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Gains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procurés 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mesure de la pratique d’une même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tâche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81" name="object 74"/>
          <p:cNvSpPr/>
          <p:nvPr/>
        </p:nvSpPr>
        <p:spPr>
          <a:xfrm>
            <a:off x="2159758" y="6283440"/>
            <a:ext cx="4031491" cy="216535"/>
          </a:xfrm>
          <a:custGeom>
            <a:avLst/>
            <a:gdLst/>
            <a:ahLst/>
            <a:cxnLst/>
            <a:rect l="l" t="t" r="r" b="b"/>
            <a:pathLst>
              <a:path w="3938904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3884523" y="216001"/>
                </a:lnTo>
                <a:lnTo>
                  <a:pt x="3915742" y="215157"/>
                </a:lnTo>
                <a:lnTo>
                  <a:pt x="3931773" y="209251"/>
                </a:lnTo>
                <a:lnTo>
                  <a:pt x="3937680" y="193220"/>
                </a:lnTo>
                <a:lnTo>
                  <a:pt x="3938524" y="162001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83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94" name="object 71"/>
          <p:cNvSpPr txBox="1"/>
          <p:nvPr/>
        </p:nvSpPr>
        <p:spPr>
          <a:xfrm>
            <a:off x="2228850" y="5847057"/>
            <a:ext cx="3886200" cy="31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Capacité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mettre 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ensemble de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connaissance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</a:p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savoir-faire techniques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relationnels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1" name="object 48"/>
          <p:cNvSpPr/>
          <p:nvPr/>
        </p:nvSpPr>
        <p:spPr>
          <a:xfrm>
            <a:off x="1008000" y="7356263"/>
            <a:ext cx="1932827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49"/>
          <p:cNvSpPr/>
          <p:nvPr/>
        </p:nvSpPr>
        <p:spPr>
          <a:xfrm>
            <a:off x="3895200" y="7356263"/>
            <a:ext cx="1978276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91"/>
          <p:cNvSpPr/>
          <p:nvPr/>
        </p:nvSpPr>
        <p:spPr>
          <a:xfrm>
            <a:off x="1533817" y="7724257"/>
            <a:ext cx="644525" cy="198120"/>
          </a:xfrm>
          <a:custGeom>
            <a:avLst/>
            <a:gdLst/>
            <a:ahLst/>
            <a:cxnLst/>
            <a:rect l="l" t="t" r="r" b="b"/>
            <a:pathLst>
              <a:path w="644525" h="198120">
                <a:moveTo>
                  <a:pt x="5901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590181" y="197726"/>
                </a:lnTo>
                <a:lnTo>
                  <a:pt x="621400" y="196882"/>
                </a:lnTo>
                <a:lnTo>
                  <a:pt x="637432" y="190976"/>
                </a:lnTo>
                <a:lnTo>
                  <a:pt x="643338" y="174944"/>
                </a:lnTo>
                <a:lnTo>
                  <a:pt x="644182" y="143725"/>
                </a:lnTo>
                <a:lnTo>
                  <a:pt x="644182" y="54000"/>
                </a:lnTo>
                <a:lnTo>
                  <a:pt x="643338" y="22781"/>
                </a:lnTo>
                <a:lnTo>
                  <a:pt x="637432" y="6750"/>
                </a:lnTo>
                <a:lnTo>
                  <a:pt x="621400" y="843"/>
                </a:lnTo>
                <a:lnTo>
                  <a:pt x="590181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92"/>
          <p:cNvSpPr/>
          <p:nvPr/>
        </p:nvSpPr>
        <p:spPr>
          <a:xfrm>
            <a:off x="4196174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93"/>
          <p:cNvSpPr txBox="1"/>
          <p:nvPr/>
        </p:nvSpPr>
        <p:spPr>
          <a:xfrm>
            <a:off x="1551279" y="7733695"/>
            <a:ext cx="609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103630" algn="l"/>
                <a:tab pos="1936114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Structure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8" name="object 94"/>
          <p:cNvSpPr txBox="1"/>
          <p:nvPr/>
        </p:nvSpPr>
        <p:spPr>
          <a:xfrm>
            <a:off x="4210050" y="7727667"/>
            <a:ext cx="12192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Mécanismes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coordination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7" name="object 110"/>
          <p:cNvSpPr/>
          <p:nvPr/>
        </p:nvSpPr>
        <p:spPr>
          <a:xfrm>
            <a:off x="4416619" y="8040776"/>
            <a:ext cx="819150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7651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11"/>
          <p:cNvSpPr txBox="1"/>
          <p:nvPr/>
        </p:nvSpPr>
        <p:spPr>
          <a:xfrm>
            <a:off x="4477099" y="8044034"/>
            <a:ext cx="69819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H.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Mintzberg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85" name="object 112"/>
          <p:cNvSpPr/>
          <p:nvPr/>
        </p:nvSpPr>
        <p:spPr>
          <a:xfrm>
            <a:off x="4416619" y="8040776"/>
            <a:ext cx="819150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lnTo>
                  <a:pt x="54000" y="0"/>
                </a:lnTo>
                <a:close/>
              </a:path>
            </a:pathLst>
          </a:custGeom>
          <a:ln w="889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38"/>
          <p:cNvSpPr txBox="1"/>
          <p:nvPr/>
        </p:nvSpPr>
        <p:spPr>
          <a:xfrm>
            <a:off x="725300" y="6817466"/>
            <a:ext cx="6304150" cy="7393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niveaux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leur impact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l’organisation</a:t>
            </a:r>
            <a:endParaRPr lang="fr-FR" sz="1300" b="1" dirty="0" smtClean="0">
              <a:solidFill>
                <a:srgbClr val="80C342"/>
              </a:solidFill>
              <a:latin typeface="Arial"/>
              <a:cs typeface="Arial"/>
            </a:endParaRPr>
          </a:p>
          <a:p>
            <a:pPr marL="12700" marR="5080">
              <a:lnSpc>
                <a:spcPts val="1400"/>
              </a:lnSpc>
            </a:pP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5" dirty="0" smtClean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345440">
              <a:lnSpc>
                <a:spcPct val="100000"/>
              </a:lnSpc>
              <a:tabLst>
                <a:tab pos="322961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stratégique	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opérationnel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7" name="object 139"/>
          <p:cNvSpPr/>
          <p:nvPr/>
        </p:nvSpPr>
        <p:spPr>
          <a:xfrm>
            <a:off x="432003" y="680806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40"/>
          <p:cNvSpPr txBox="1"/>
          <p:nvPr/>
        </p:nvSpPr>
        <p:spPr>
          <a:xfrm>
            <a:off x="494974" y="680021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1" name="object 1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90" name="object 21"/>
          <p:cNvSpPr/>
          <p:nvPr/>
        </p:nvSpPr>
        <p:spPr>
          <a:xfrm>
            <a:off x="1756065" y="600633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23"/>
          <p:cNvSpPr/>
          <p:nvPr/>
        </p:nvSpPr>
        <p:spPr>
          <a:xfrm>
            <a:off x="1756065" y="639144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0" name="object 44"/>
          <p:cNvSpPr/>
          <p:nvPr/>
        </p:nvSpPr>
        <p:spPr>
          <a:xfrm>
            <a:off x="424065" y="5898336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45"/>
          <p:cNvSpPr txBox="1"/>
          <p:nvPr/>
        </p:nvSpPr>
        <p:spPr>
          <a:xfrm>
            <a:off x="617966" y="5904792"/>
            <a:ext cx="10012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Compétences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2" name="object 46"/>
          <p:cNvSpPr/>
          <p:nvPr/>
        </p:nvSpPr>
        <p:spPr>
          <a:xfrm>
            <a:off x="431742" y="6283440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47"/>
          <p:cNvSpPr txBox="1"/>
          <p:nvPr/>
        </p:nvSpPr>
        <p:spPr>
          <a:xfrm>
            <a:off x="449187" y="6289897"/>
            <a:ext cx="129734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Effet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d’expérience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4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06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08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11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14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16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219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72"/>
          <p:cNvSpPr/>
          <p:nvPr/>
        </p:nvSpPr>
        <p:spPr>
          <a:xfrm>
            <a:off x="2159758" y="5831270"/>
            <a:ext cx="4031491" cy="350520"/>
          </a:xfrm>
          <a:custGeom>
            <a:avLst/>
            <a:gdLst/>
            <a:ahLst/>
            <a:cxnLst/>
            <a:rect l="l" t="t" r="r" b="b"/>
            <a:pathLst>
              <a:path w="3938904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884523" y="350126"/>
                </a:lnTo>
                <a:lnTo>
                  <a:pt x="3915742" y="349282"/>
                </a:lnTo>
                <a:lnTo>
                  <a:pt x="3931773" y="343376"/>
                </a:lnTo>
                <a:lnTo>
                  <a:pt x="3937680" y="327344"/>
                </a:lnTo>
                <a:lnTo>
                  <a:pt x="3938524" y="296125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73"/>
          <p:cNvSpPr txBox="1"/>
          <p:nvPr/>
        </p:nvSpPr>
        <p:spPr>
          <a:xfrm>
            <a:off x="2152650" y="6302013"/>
            <a:ext cx="4038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Gains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procurés 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mesure de la pratique d’une même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tâche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3" name="object 74"/>
          <p:cNvSpPr/>
          <p:nvPr/>
        </p:nvSpPr>
        <p:spPr>
          <a:xfrm>
            <a:off x="2159758" y="6283440"/>
            <a:ext cx="4031491" cy="216535"/>
          </a:xfrm>
          <a:custGeom>
            <a:avLst/>
            <a:gdLst/>
            <a:ahLst/>
            <a:cxnLst/>
            <a:rect l="l" t="t" r="r" b="b"/>
            <a:pathLst>
              <a:path w="3938904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3884523" y="216001"/>
                </a:lnTo>
                <a:lnTo>
                  <a:pt x="3915742" y="215157"/>
                </a:lnTo>
                <a:lnTo>
                  <a:pt x="3931773" y="209251"/>
                </a:lnTo>
                <a:lnTo>
                  <a:pt x="3937680" y="193220"/>
                </a:lnTo>
                <a:lnTo>
                  <a:pt x="3938524" y="162001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25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5" name="object 71"/>
          <p:cNvSpPr txBox="1"/>
          <p:nvPr/>
        </p:nvSpPr>
        <p:spPr>
          <a:xfrm>
            <a:off x="2228850" y="5847057"/>
            <a:ext cx="3886200" cy="31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Capacité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mettre 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ensemble de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connaissance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</a:p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savoir-faire techniques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relationnels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6" name="object 10"/>
          <p:cNvSpPr/>
          <p:nvPr/>
        </p:nvSpPr>
        <p:spPr>
          <a:xfrm>
            <a:off x="2076056" y="7823117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42744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80"/>
          <p:cNvSpPr/>
          <p:nvPr/>
        </p:nvSpPr>
        <p:spPr>
          <a:xfrm>
            <a:off x="2443363" y="7724257"/>
            <a:ext cx="490855" cy="198120"/>
          </a:xfrm>
          <a:custGeom>
            <a:avLst/>
            <a:gdLst/>
            <a:ahLst/>
            <a:cxnLst/>
            <a:rect l="l" t="t" r="r" b="b"/>
            <a:pathLst>
              <a:path w="490855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436486" y="197726"/>
                </a:lnTo>
                <a:lnTo>
                  <a:pt x="467705" y="196882"/>
                </a:lnTo>
                <a:lnTo>
                  <a:pt x="483736" y="190976"/>
                </a:lnTo>
                <a:lnTo>
                  <a:pt x="489642" y="174944"/>
                </a:lnTo>
                <a:lnTo>
                  <a:pt x="490486" y="143725"/>
                </a:lnTo>
                <a:lnTo>
                  <a:pt x="490486" y="54000"/>
                </a:lnTo>
                <a:lnTo>
                  <a:pt x="489642" y="22781"/>
                </a:lnTo>
                <a:lnTo>
                  <a:pt x="483736" y="6750"/>
                </a:lnTo>
                <a:lnTo>
                  <a:pt x="467705" y="843"/>
                </a:lnTo>
                <a:lnTo>
                  <a:pt x="436486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82"/>
          <p:cNvSpPr txBox="1"/>
          <p:nvPr/>
        </p:nvSpPr>
        <p:spPr>
          <a:xfrm>
            <a:off x="2438499" y="7736128"/>
            <a:ext cx="47615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libérée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0" name="object 4"/>
          <p:cNvSpPr/>
          <p:nvPr/>
        </p:nvSpPr>
        <p:spPr>
          <a:xfrm>
            <a:off x="4117668" y="8029666"/>
            <a:ext cx="193040" cy="271780"/>
          </a:xfrm>
          <a:custGeom>
            <a:avLst/>
            <a:gdLst/>
            <a:ahLst/>
            <a:cxnLst/>
            <a:rect l="l" t="t" r="r" b="b"/>
            <a:pathLst>
              <a:path w="193039" h="271779">
                <a:moveTo>
                  <a:pt x="192836" y="0"/>
                </a:moveTo>
                <a:lnTo>
                  <a:pt x="0" y="2715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5"/>
          <p:cNvSpPr/>
          <p:nvPr/>
        </p:nvSpPr>
        <p:spPr>
          <a:xfrm>
            <a:off x="5425537" y="8029393"/>
            <a:ext cx="115570" cy="182245"/>
          </a:xfrm>
          <a:custGeom>
            <a:avLst/>
            <a:gdLst/>
            <a:ahLst/>
            <a:cxnLst/>
            <a:rect l="l" t="t" r="r" b="b"/>
            <a:pathLst>
              <a:path w="115570" h="182245">
                <a:moveTo>
                  <a:pt x="0" y="0"/>
                </a:moveTo>
                <a:lnTo>
                  <a:pt x="115150" y="1816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6"/>
          <p:cNvSpPr/>
          <p:nvPr/>
        </p:nvSpPr>
        <p:spPr>
          <a:xfrm>
            <a:off x="4520049" y="8061986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7"/>
          <p:cNvSpPr/>
          <p:nvPr/>
        </p:nvSpPr>
        <p:spPr>
          <a:xfrm>
            <a:off x="5126782" y="8061986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8"/>
          <p:cNvSpPr/>
          <p:nvPr/>
        </p:nvSpPr>
        <p:spPr>
          <a:xfrm>
            <a:off x="5456175" y="7963140"/>
            <a:ext cx="334645" cy="0"/>
          </a:xfrm>
          <a:custGeom>
            <a:avLst/>
            <a:gdLst/>
            <a:ahLst/>
            <a:cxnLst/>
            <a:rect l="l" t="t" r="r" b="b"/>
            <a:pathLst>
              <a:path w="334645">
                <a:moveTo>
                  <a:pt x="0" y="0"/>
                </a:moveTo>
                <a:lnTo>
                  <a:pt x="33413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9"/>
          <p:cNvSpPr/>
          <p:nvPr/>
        </p:nvSpPr>
        <p:spPr>
          <a:xfrm>
            <a:off x="3856513" y="7963140"/>
            <a:ext cx="339725" cy="0"/>
          </a:xfrm>
          <a:custGeom>
            <a:avLst/>
            <a:gdLst/>
            <a:ahLst/>
            <a:cxnLst/>
            <a:rect l="l" t="t" r="r" b="b"/>
            <a:pathLst>
              <a:path w="339725">
                <a:moveTo>
                  <a:pt x="339661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10"/>
          <p:cNvSpPr/>
          <p:nvPr/>
        </p:nvSpPr>
        <p:spPr>
          <a:xfrm>
            <a:off x="1288656" y="7823117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42744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11"/>
          <p:cNvSpPr/>
          <p:nvPr/>
        </p:nvSpPr>
        <p:spPr>
          <a:xfrm>
            <a:off x="1464704" y="7907156"/>
            <a:ext cx="140335" cy="229235"/>
          </a:xfrm>
          <a:custGeom>
            <a:avLst/>
            <a:gdLst/>
            <a:ahLst/>
            <a:cxnLst/>
            <a:rect l="l" t="t" r="r" b="b"/>
            <a:pathLst>
              <a:path w="140334" h="229234">
                <a:moveTo>
                  <a:pt x="139827" y="0"/>
                </a:moveTo>
                <a:lnTo>
                  <a:pt x="0" y="2290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12"/>
          <p:cNvSpPr/>
          <p:nvPr/>
        </p:nvSpPr>
        <p:spPr>
          <a:xfrm>
            <a:off x="2126192" y="7888577"/>
            <a:ext cx="169545" cy="376555"/>
          </a:xfrm>
          <a:custGeom>
            <a:avLst/>
            <a:gdLst/>
            <a:ahLst/>
            <a:cxnLst/>
            <a:rect l="l" t="t" r="r" b="b"/>
            <a:pathLst>
              <a:path w="169544" h="376554">
                <a:moveTo>
                  <a:pt x="0" y="0"/>
                </a:moveTo>
                <a:lnTo>
                  <a:pt x="169062" y="37638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13"/>
          <p:cNvSpPr/>
          <p:nvPr/>
        </p:nvSpPr>
        <p:spPr>
          <a:xfrm>
            <a:off x="1692193" y="7921964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14"/>
          <p:cNvSpPr/>
          <p:nvPr/>
        </p:nvSpPr>
        <p:spPr>
          <a:xfrm>
            <a:off x="2077801" y="7921964"/>
            <a:ext cx="0" cy="875665"/>
          </a:xfrm>
          <a:custGeom>
            <a:avLst/>
            <a:gdLst/>
            <a:ahLst/>
            <a:cxnLst/>
            <a:rect l="l" t="t" r="r" b="b"/>
            <a:pathLst>
              <a:path h="875665">
                <a:moveTo>
                  <a:pt x="0" y="0"/>
                </a:moveTo>
                <a:lnTo>
                  <a:pt x="0" y="8754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48"/>
          <p:cNvSpPr/>
          <p:nvPr/>
        </p:nvSpPr>
        <p:spPr>
          <a:xfrm>
            <a:off x="1008000" y="7356263"/>
            <a:ext cx="1932827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49"/>
          <p:cNvSpPr/>
          <p:nvPr/>
        </p:nvSpPr>
        <p:spPr>
          <a:xfrm>
            <a:off x="3895200" y="7356263"/>
            <a:ext cx="1978276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81"/>
          <p:cNvSpPr/>
          <p:nvPr/>
        </p:nvSpPr>
        <p:spPr>
          <a:xfrm>
            <a:off x="7880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65324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82"/>
          <p:cNvSpPr txBox="1"/>
          <p:nvPr/>
        </p:nvSpPr>
        <p:spPr>
          <a:xfrm>
            <a:off x="791209" y="8112959"/>
            <a:ext cx="70104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matricielle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1" name="object 83"/>
          <p:cNvSpPr/>
          <p:nvPr/>
        </p:nvSpPr>
        <p:spPr>
          <a:xfrm>
            <a:off x="7880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85"/>
          <p:cNvSpPr/>
          <p:nvPr/>
        </p:nvSpPr>
        <p:spPr>
          <a:xfrm>
            <a:off x="2137834" y="8254644"/>
            <a:ext cx="717550" cy="198120"/>
          </a:xfrm>
          <a:custGeom>
            <a:avLst/>
            <a:gdLst/>
            <a:ahLst/>
            <a:cxnLst/>
            <a:rect l="l" t="t" r="r" b="b"/>
            <a:pathLst>
              <a:path w="717550" h="198120">
                <a:moveTo>
                  <a:pt x="66337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63371" y="197726"/>
                </a:lnTo>
                <a:lnTo>
                  <a:pt x="694590" y="196882"/>
                </a:lnTo>
                <a:lnTo>
                  <a:pt x="710622" y="190976"/>
                </a:lnTo>
                <a:lnTo>
                  <a:pt x="716528" y="174944"/>
                </a:lnTo>
                <a:lnTo>
                  <a:pt x="717372" y="143725"/>
                </a:lnTo>
                <a:lnTo>
                  <a:pt x="717372" y="54000"/>
                </a:lnTo>
                <a:lnTo>
                  <a:pt x="716528" y="22781"/>
                </a:lnTo>
                <a:lnTo>
                  <a:pt x="710622" y="6750"/>
                </a:lnTo>
                <a:lnTo>
                  <a:pt x="694590" y="843"/>
                </a:lnTo>
                <a:lnTo>
                  <a:pt x="6633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87"/>
          <p:cNvSpPr txBox="1"/>
          <p:nvPr/>
        </p:nvSpPr>
        <p:spPr>
          <a:xfrm>
            <a:off x="1015154" y="8514416"/>
            <a:ext cx="78451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divisionnelle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4" name="object 88"/>
          <p:cNvSpPr/>
          <p:nvPr/>
        </p:nvSpPr>
        <p:spPr>
          <a:xfrm>
            <a:off x="997200" y="8504980"/>
            <a:ext cx="820419" cy="198120"/>
          </a:xfrm>
          <a:custGeom>
            <a:avLst/>
            <a:gdLst/>
            <a:ahLst/>
            <a:cxnLst/>
            <a:rect l="l" t="t" r="r" b="b"/>
            <a:pathLst>
              <a:path w="820419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66419" y="197726"/>
                </a:lnTo>
                <a:lnTo>
                  <a:pt x="797638" y="196882"/>
                </a:lnTo>
                <a:lnTo>
                  <a:pt x="813669" y="190976"/>
                </a:lnTo>
                <a:lnTo>
                  <a:pt x="819576" y="174944"/>
                </a:lnTo>
                <a:lnTo>
                  <a:pt x="820419" y="143725"/>
                </a:lnTo>
                <a:lnTo>
                  <a:pt x="820419" y="54000"/>
                </a:lnTo>
                <a:lnTo>
                  <a:pt x="819576" y="22781"/>
                </a:lnTo>
                <a:lnTo>
                  <a:pt x="813669" y="6750"/>
                </a:lnTo>
                <a:lnTo>
                  <a:pt x="797638" y="843"/>
                </a:lnTo>
                <a:lnTo>
                  <a:pt x="76641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89"/>
          <p:cNvSpPr txBox="1"/>
          <p:nvPr/>
        </p:nvSpPr>
        <p:spPr>
          <a:xfrm>
            <a:off x="1934113" y="8806839"/>
            <a:ext cx="58991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réseau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6" name="object 90"/>
          <p:cNvSpPr/>
          <p:nvPr/>
        </p:nvSpPr>
        <p:spPr>
          <a:xfrm>
            <a:off x="1899822" y="8797401"/>
            <a:ext cx="658495" cy="198120"/>
          </a:xfrm>
          <a:custGeom>
            <a:avLst/>
            <a:gdLst/>
            <a:ahLst/>
            <a:cxnLst/>
            <a:rect l="l" t="t" r="r" b="b"/>
            <a:pathLst>
              <a:path w="658494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04126" y="197726"/>
                </a:lnTo>
                <a:lnTo>
                  <a:pt x="635345" y="196882"/>
                </a:lnTo>
                <a:lnTo>
                  <a:pt x="651376" y="190976"/>
                </a:lnTo>
                <a:lnTo>
                  <a:pt x="657282" y="174944"/>
                </a:lnTo>
                <a:lnTo>
                  <a:pt x="658126" y="143725"/>
                </a:lnTo>
                <a:lnTo>
                  <a:pt x="658126" y="54000"/>
                </a:lnTo>
                <a:lnTo>
                  <a:pt x="657282" y="22781"/>
                </a:lnTo>
                <a:lnTo>
                  <a:pt x="651376" y="6750"/>
                </a:lnTo>
                <a:lnTo>
                  <a:pt x="635345" y="843"/>
                </a:lnTo>
                <a:lnTo>
                  <a:pt x="60412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91"/>
          <p:cNvSpPr/>
          <p:nvPr/>
        </p:nvSpPr>
        <p:spPr>
          <a:xfrm>
            <a:off x="1533817" y="7724257"/>
            <a:ext cx="644525" cy="198120"/>
          </a:xfrm>
          <a:custGeom>
            <a:avLst/>
            <a:gdLst/>
            <a:ahLst/>
            <a:cxnLst/>
            <a:rect l="l" t="t" r="r" b="b"/>
            <a:pathLst>
              <a:path w="644525" h="198120">
                <a:moveTo>
                  <a:pt x="5901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590181" y="197726"/>
                </a:lnTo>
                <a:lnTo>
                  <a:pt x="621400" y="196882"/>
                </a:lnTo>
                <a:lnTo>
                  <a:pt x="637432" y="190976"/>
                </a:lnTo>
                <a:lnTo>
                  <a:pt x="643338" y="174944"/>
                </a:lnTo>
                <a:lnTo>
                  <a:pt x="644182" y="143725"/>
                </a:lnTo>
                <a:lnTo>
                  <a:pt x="644182" y="54000"/>
                </a:lnTo>
                <a:lnTo>
                  <a:pt x="643338" y="22781"/>
                </a:lnTo>
                <a:lnTo>
                  <a:pt x="637432" y="6750"/>
                </a:lnTo>
                <a:lnTo>
                  <a:pt x="621400" y="843"/>
                </a:lnTo>
                <a:lnTo>
                  <a:pt x="590181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92"/>
          <p:cNvSpPr/>
          <p:nvPr/>
        </p:nvSpPr>
        <p:spPr>
          <a:xfrm>
            <a:off x="4196174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93"/>
          <p:cNvSpPr txBox="1"/>
          <p:nvPr/>
        </p:nvSpPr>
        <p:spPr>
          <a:xfrm>
            <a:off x="1551279" y="7733695"/>
            <a:ext cx="609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103630" algn="l"/>
                <a:tab pos="1936114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Structure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0" name="object 94"/>
          <p:cNvSpPr txBox="1"/>
          <p:nvPr/>
        </p:nvSpPr>
        <p:spPr>
          <a:xfrm>
            <a:off x="4210050" y="7727667"/>
            <a:ext cx="12192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Mécanismes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coordination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1" name="object 95"/>
          <p:cNvSpPr/>
          <p:nvPr/>
        </p:nvSpPr>
        <p:spPr>
          <a:xfrm>
            <a:off x="3167063" y="7711881"/>
            <a:ext cx="942975" cy="352425"/>
          </a:xfrm>
          <a:custGeom>
            <a:avLst/>
            <a:gdLst/>
            <a:ahLst/>
            <a:cxnLst/>
            <a:rect l="l" t="t" r="r" b="b"/>
            <a:pathLst>
              <a:path w="942975" h="352425">
                <a:moveTo>
                  <a:pt x="88855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929"/>
                </a:lnTo>
                <a:lnTo>
                  <a:pt x="843" y="329148"/>
                </a:lnTo>
                <a:lnTo>
                  <a:pt x="6750" y="345179"/>
                </a:lnTo>
                <a:lnTo>
                  <a:pt x="22781" y="351085"/>
                </a:lnTo>
                <a:lnTo>
                  <a:pt x="54000" y="351929"/>
                </a:lnTo>
                <a:lnTo>
                  <a:pt x="888555" y="351929"/>
                </a:lnTo>
                <a:lnTo>
                  <a:pt x="919774" y="351085"/>
                </a:lnTo>
                <a:lnTo>
                  <a:pt x="935805" y="345179"/>
                </a:lnTo>
                <a:lnTo>
                  <a:pt x="941712" y="329148"/>
                </a:lnTo>
                <a:lnTo>
                  <a:pt x="942555" y="297929"/>
                </a:lnTo>
                <a:lnTo>
                  <a:pt x="942555" y="54000"/>
                </a:lnTo>
                <a:lnTo>
                  <a:pt x="941712" y="22781"/>
                </a:lnTo>
                <a:lnTo>
                  <a:pt x="935805" y="6750"/>
                </a:lnTo>
                <a:lnTo>
                  <a:pt x="919774" y="843"/>
                </a:lnTo>
                <a:lnTo>
                  <a:pt x="8885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97"/>
          <p:cNvSpPr/>
          <p:nvPr/>
        </p:nvSpPr>
        <p:spPr>
          <a:xfrm>
            <a:off x="3167063" y="7711881"/>
            <a:ext cx="942975" cy="352425"/>
          </a:xfrm>
          <a:custGeom>
            <a:avLst/>
            <a:gdLst/>
            <a:ahLst/>
            <a:cxnLst/>
            <a:rect l="l" t="t" r="r" b="b"/>
            <a:pathLst>
              <a:path w="942975" h="35242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929"/>
                </a:lnTo>
                <a:lnTo>
                  <a:pt x="843" y="329148"/>
                </a:lnTo>
                <a:lnTo>
                  <a:pt x="6750" y="345179"/>
                </a:lnTo>
                <a:lnTo>
                  <a:pt x="22781" y="351085"/>
                </a:lnTo>
                <a:lnTo>
                  <a:pt x="54000" y="351929"/>
                </a:lnTo>
                <a:lnTo>
                  <a:pt x="888555" y="351929"/>
                </a:lnTo>
                <a:lnTo>
                  <a:pt x="919774" y="351085"/>
                </a:lnTo>
                <a:lnTo>
                  <a:pt x="935805" y="345179"/>
                </a:lnTo>
                <a:lnTo>
                  <a:pt x="941712" y="329148"/>
                </a:lnTo>
                <a:lnTo>
                  <a:pt x="942555" y="297929"/>
                </a:lnTo>
                <a:lnTo>
                  <a:pt x="942555" y="54000"/>
                </a:lnTo>
                <a:lnTo>
                  <a:pt x="941712" y="22781"/>
                </a:lnTo>
                <a:lnTo>
                  <a:pt x="935805" y="6750"/>
                </a:lnTo>
                <a:lnTo>
                  <a:pt x="919774" y="843"/>
                </a:lnTo>
                <a:lnTo>
                  <a:pt x="888555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98"/>
          <p:cNvSpPr/>
          <p:nvPr/>
        </p:nvSpPr>
        <p:spPr>
          <a:xfrm>
            <a:off x="5525212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99"/>
          <p:cNvSpPr txBox="1"/>
          <p:nvPr/>
        </p:nvSpPr>
        <p:spPr>
          <a:xfrm>
            <a:off x="5550324" y="7727667"/>
            <a:ext cx="121025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 processus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5" name="object 100"/>
          <p:cNvSpPr/>
          <p:nvPr/>
        </p:nvSpPr>
        <p:spPr>
          <a:xfrm>
            <a:off x="5525212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103"/>
          <p:cNvSpPr/>
          <p:nvPr/>
        </p:nvSpPr>
        <p:spPr>
          <a:xfrm>
            <a:off x="5510048" y="8178444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104"/>
          <p:cNvSpPr txBox="1"/>
          <p:nvPr/>
        </p:nvSpPr>
        <p:spPr>
          <a:xfrm>
            <a:off x="5680098" y="8194231"/>
            <a:ext cx="920374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200025" indent="-77470" algn="ctr">
              <a:lnSpc>
                <a:spcPts val="1100"/>
              </a:lnSpc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endParaRPr lang="fr-FR" sz="950" dirty="0">
              <a:solidFill>
                <a:srgbClr val="231F20"/>
              </a:solidFill>
              <a:latin typeface="Arial"/>
              <a:cs typeface="Arial"/>
            </a:endParaRPr>
          </a:p>
          <a:p>
            <a:pPr marR="200025" indent="-7747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résultats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8" name="object 105"/>
          <p:cNvSpPr/>
          <p:nvPr/>
        </p:nvSpPr>
        <p:spPr>
          <a:xfrm>
            <a:off x="5510048" y="8178444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106"/>
          <p:cNvSpPr txBox="1"/>
          <p:nvPr/>
        </p:nvSpPr>
        <p:spPr>
          <a:xfrm>
            <a:off x="3524250" y="8660789"/>
            <a:ext cx="1219199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93980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tandardisation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939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60" name="object 107"/>
          <p:cNvSpPr/>
          <p:nvPr/>
        </p:nvSpPr>
        <p:spPr>
          <a:xfrm>
            <a:off x="3476049" y="864500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108"/>
          <p:cNvSpPr txBox="1"/>
          <p:nvPr/>
        </p:nvSpPr>
        <p:spPr>
          <a:xfrm>
            <a:off x="4895851" y="8660789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compétences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62" name="object 109"/>
          <p:cNvSpPr/>
          <p:nvPr/>
        </p:nvSpPr>
        <p:spPr>
          <a:xfrm>
            <a:off x="4916049" y="864500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110"/>
          <p:cNvSpPr/>
          <p:nvPr/>
        </p:nvSpPr>
        <p:spPr>
          <a:xfrm>
            <a:off x="4416619" y="8040776"/>
            <a:ext cx="819150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7651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111"/>
          <p:cNvSpPr txBox="1"/>
          <p:nvPr/>
        </p:nvSpPr>
        <p:spPr>
          <a:xfrm>
            <a:off x="4477099" y="8044034"/>
            <a:ext cx="69819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H.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Mintzberg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65" name="object 112"/>
          <p:cNvSpPr/>
          <p:nvPr/>
        </p:nvSpPr>
        <p:spPr>
          <a:xfrm>
            <a:off x="4416619" y="8040776"/>
            <a:ext cx="819150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lnTo>
                  <a:pt x="54000" y="0"/>
                </a:lnTo>
                <a:close/>
              </a:path>
            </a:pathLst>
          </a:custGeom>
          <a:ln w="889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138"/>
          <p:cNvSpPr txBox="1"/>
          <p:nvPr/>
        </p:nvSpPr>
        <p:spPr>
          <a:xfrm>
            <a:off x="725300" y="6817466"/>
            <a:ext cx="6304150" cy="7393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niveaux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leur impact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l’organisation</a:t>
            </a:r>
            <a:endParaRPr lang="fr-FR" sz="1300" b="1" dirty="0" smtClean="0">
              <a:solidFill>
                <a:srgbClr val="80C342"/>
              </a:solidFill>
              <a:latin typeface="Arial"/>
              <a:cs typeface="Arial"/>
            </a:endParaRPr>
          </a:p>
          <a:p>
            <a:pPr marL="12700" marR="5080">
              <a:lnSpc>
                <a:spcPts val="1400"/>
              </a:lnSpc>
            </a:pP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5" dirty="0" smtClean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345440">
              <a:lnSpc>
                <a:spcPct val="100000"/>
              </a:lnSpc>
              <a:tabLst>
                <a:tab pos="322961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stratégique	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opérationnel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69" name="object 139"/>
          <p:cNvSpPr/>
          <p:nvPr/>
        </p:nvSpPr>
        <p:spPr>
          <a:xfrm>
            <a:off x="432003" y="680806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140"/>
          <p:cNvSpPr txBox="1"/>
          <p:nvPr/>
        </p:nvSpPr>
        <p:spPr>
          <a:xfrm>
            <a:off x="494974" y="680021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3" name="object 107"/>
          <p:cNvSpPr/>
          <p:nvPr/>
        </p:nvSpPr>
        <p:spPr>
          <a:xfrm>
            <a:off x="3143251" y="8242300"/>
            <a:ext cx="1219200" cy="22860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102"/>
          <p:cNvSpPr txBox="1"/>
          <p:nvPr/>
        </p:nvSpPr>
        <p:spPr>
          <a:xfrm>
            <a:off x="3173991" y="8264081"/>
            <a:ext cx="115772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Ajustement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mutuel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5" name="object 96"/>
          <p:cNvSpPr txBox="1"/>
          <p:nvPr/>
        </p:nvSpPr>
        <p:spPr>
          <a:xfrm>
            <a:off x="3224910" y="7728566"/>
            <a:ext cx="82728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134620" algn="ctr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Supervision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directe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6" name="object 79"/>
          <p:cNvSpPr/>
          <p:nvPr/>
        </p:nvSpPr>
        <p:spPr>
          <a:xfrm>
            <a:off x="457200" y="7716578"/>
            <a:ext cx="857250" cy="198120"/>
          </a:xfrm>
          <a:custGeom>
            <a:avLst/>
            <a:gdLst/>
            <a:ahLst/>
            <a:cxnLst/>
            <a:rect l="l" t="t" r="r" b="b"/>
            <a:pathLst>
              <a:path w="85725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02652" y="197726"/>
                </a:lnTo>
                <a:lnTo>
                  <a:pt x="833871" y="196882"/>
                </a:lnTo>
                <a:lnTo>
                  <a:pt x="849903" y="190976"/>
                </a:lnTo>
                <a:lnTo>
                  <a:pt x="855809" y="174944"/>
                </a:lnTo>
                <a:lnTo>
                  <a:pt x="856653" y="143725"/>
                </a:lnTo>
                <a:lnTo>
                  <a:pt x="856653" y="54000"/>
                </a:lnTo>
                <a:lnTo>
                  <a:pt x="855809" y="22781"/>
                </a:lnTo>
                <a:lnTo>
                  <a:pt x="849903" y="6750"/>
                </a:lnTo>
                <a:lnTo>
                  <a:pt x="833871" y="843"/>
                </a:lnTo>
                <a:lnTo>
                  <a:pt x="802652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82"/>
          <p:cNvSpPr txBox="1"/>
          <p:nvPr/>
        </p:nvSpPr>
        <p:spPr>
          <a:xfrm>
            <a:off x="466725" y="7736129"/>
            <a:ext cx="838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fonctionnelle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8" name="object 81"/>
          <p:cNvSpPr/>
          <p:nvPr/>
        </p:nvSpPr>
        <p:spPr>
          <a:xfrm>
            <a:off x="22104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65324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82"/>
          <p:cNvSpPr txBox="1"/>
          <p:nvPr/>
        </p:nvSpPr>
        <p:spPr>
          <a:xfrm>
            <a:off x="2213609" y="8112959"/>
            <a:ext cx="70104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ar projets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80" name="object 83"/>
          <p:cNvSpPr/>
          <p:nvPr/>
        </p:nvSpPr>
        <p:spPr>
          <a:xfrm>
            <a:off x="22104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5" name="object 1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206" name="object 21"/>
          <p:cNvSpPr/>
          <p:nvPr/>
        </p:nvSpPr>
        <p:spPr>
          <a:xfrm>
            <a:off x="1756065" y="600633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3"/>
          <p:cNvSpPr/>
          <p:nvPr/>
        </p:nvSpPr>
        <p:spPr>
          <a:xfrm>
            <a:off x="1756065" y="639144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6" name="object 44"/>
          <p:cNvSpPr/>
          <p:nvPr/>
        </p:nvSpPr>
        <p:spPr>
          <a:xfrm>
            <a:off x="424065" y="5898336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45"/>
          <p:cNvSpPr txBox="1"/>
          <p:nvPr/>
        </p:nvSpPr>
        <p:spPr>
          <a:xfrm>
            <a:off x="617966" y="5904792"/>
            <a:ext cx="10012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Compétences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8" name="object 46"/>
          <p:cNvSpPr/>
          <p:nvPr/>
        </p:nvSpPr>
        <p:spPr>
          <a:xfrm>
            <a:off x="431742" y="6283440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47"/>
          <p:cNvSpPr txBox="1"/>
          <p:nvPr/>
        </p:nvSpPr>
        <p:spPr>
          <a:xfrm>
            <a:off x="449187" y="6289897"/>
            <a:ext cx="129734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Effet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d’expérience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0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2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4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7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0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32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235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72"/>
          <p:cNvSpPr/>
          <p:nvPr/>
        </p:nvSpPr>
        <p:spPr>
          <a:xfrm>
            <a:off x="2159758" y="5831270"/>
            <a:ext cx="4031491" cy="350520"/>
          </a:xfrm>
          <a:custGeom>
            <a:avLst/>
            <a:gdLst/>
            <a:ahLst/>
            <a:cxnLst/>
            <a:rect l="l" t="t" r="r" b="b"/>
            <a:pathLst>
              <a:path w="3938904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884523" y="350126"/>
                </a:lnTo>
                <a:lnTo>
                  <a:pt x="3915742" y="349282"/>
                </a:lnTo>
                <a:lnTo>
                  <a:pt x="3931773" y="343376"/>
                </a:lnTo>
                <a:lnTo>
                  <a:pt x="3937680" y="327344"/>
                </a:lnTo>
                <a:lnTo>
                  <a:pt x="3938524" y="296125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73"/>
          <p:cNvSpPr txBox="1"/>
          <p:nvPr/>
        </p:nvSpPr>
        <p:spPr>
          <a:xfrm>
            <a:off x="2152650" y="6302013"/>
            <a:ext cx="4038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Gains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procurés 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mesure de la pratique d’une même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tâche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9" name="object 74"/>
          <p:cNvSpPr/>
          <p:nvPr/>
        </p:nvSpPr>
        <p:spPr>
          <a:xfrm>
            <a:off x="2159758" y="6283440"/>
            <a:ext cx="4031491" cy="216535"/>
          </a:xfrm>
          <a:custGeom>
            <a:avLst/>
            <a:gdLst/>
            <a:ahLst/>
            <a:cxnLst/>
            <a:rect l="l" t="t" r="r" b="b"/>
            <a:pathLst>
              <a:path w="3938904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3884523" y="216001"/>
                </a:lnTo>
                <a:lnTo>
                  <a:pt x="3915742" y="215157"/>
                </a:lnTo>
                <a:lnTo>
                  <a:pt x="3931773" y="209251"/>
                </a:lnTo>
                <a:lnTo>
                  <a:pt x="3937680" y="193220"/>
                </a:lnTo>
                <a:lnTo>
                  <a:pt x="3938524" y="162001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41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0" name="object 71"/>
          <p:cNvSpPr txBox="1"/>
          <p:nvPr/>
        </p:nvSpPr>
        <p:spPr>
          <a:xfrm>
            <a:off x="2228850" y="5847057"/>
            <a:ext cx="3886200" cy="31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Capacité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mettre 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ensemble de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connaissance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</a:p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savoir-faire techniques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relationnels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1" name="object 10"/>
          <p:cNvSpPr/>
          <p:nvPr/>
        </p:nvSpPr>
        <p:spPr>
          <a:xfrm>
            <a:off x="2076056" y="7823117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42744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80"/>
          <p:cNvSpPr/>
          <p:nvPr/>
        </p:nvSpPr>
        <p:spPr>
          <a:xfrm>
            <a:off x="2443363" y="7724257"/>
            <a:ext cx="490855" cy="198120"/>
          </a:xfrm>
          <a:custGeom>
            <a:avLst/>
            <a:gdLst/>
            <a:ahLst/>
            <a:cxnLst/>
            <a:rect l="l" t="t" r="r" b="b"/>
            <a:pathLst>
              <a:path w="490855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436486" y="197726"/>
                </a:lnTo>
                <a:lnTo>
                  <a:pt x="467705" y="196882"/>
                </a:lnTo>
                <a:lnTo>
                  <a:pt x="483736" y="190976"/>
                </a:lnTo>
                <a:lnTo>
                  <a:pt x="489642" y="174944"/>
                </a:lnTo>
                <a:lnTo>
                  <a:pt x="490486" y="143725"/>
                </a:lnTo>
                <a:lnTo>
                  <a:pt x="490486" y="54000"/>
                </a:lnTo>
                <a:lnTo>
                  <a:pt x="489642" y="22781"/>
                </a:lnTo>
                <a:lnTo>
                  <a:pt x="483736" y="6750"/>
                </a:lnTo>
                <a:lnTo>
                  <a:pt x="467705" y="843"/>
                </a:lnTo>
                <a:lnTo>
                  <a:pt x="436486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82"/>
          <p:cNvSpPr txBox="1"/>
          <p:nvPr/>
        </p:nvSpPr>
        <p:spPr>
          <a:xfrm>
            <a:off x="2438499" y="7736128"/>
            <a:ext cx="47615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libérée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7" name="object 4"/>
          <p:cNvSpPr/>
          <p:nvPr/>
        </p:nvSpPr>
        <p:spPr>
          <a:xfrm>
            <a:off x="4117668" y="8029666"/>
            <a:ext cx="193040" cy="271780"/>
          </a:xfrm>
          <a:custGeom>
            <a:avLst/>
            <a:gdLst/>
            <a:ahLst/>
            <a:cxnLst/>
            <a:rect l="l" t="t" r="r" b="b"/>
            <a:pathLst>
              <a:path w="193039" h="271779">
                <a:moveTo>
                  <a:pt x="192836" y="0"/>
                </a:moveTo>
                <a:lnTo>
                  <a:pt x="0" y="2715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5"/>
          <p:cNvSpPr/>
          <p:nvPr/>
        </p:nvSpPr>
        <p:spPr>
          <a:xfrm>
            <a:off x="5425537" y="8029393"/>
            <a:ext cx="115570" cy="182245"/>
          </a:xfrm>
          <a:custGeom>
            <a:avLst/>
            <a:gdLst/>
            <a:ahLst/>
            <a:cxnLst/>
            <a:rect l="l" t="t" r="r" b="b"/>
            <a:pathLst>
              <a:path w="115570" h="182245">
                <a:moveTo>
                  <a:pt x="0" y="0"/>
                </a:moveTo>
                <a:lnTo>
                  <a:pt x="115150" y="1816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6"/>
          <p:cNvSpPr/>
          <p:nvPr/>
        </p:nvSpPr>
        <p:spPr>
          <a:xfrm>
            <a:off x="4520049" y="8061986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7"/>
          <p:cNvSpPr/>
          <p:nvPr/>
        </p:nvSpPr>
        <p:spPr>
          <a:xfrm>
            <a:off x="5126782" y="8061986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8"/>
          <p:cNvSpPr/>
          <p:nvPr/>
        </p:nvSpPr>
        <p:spPr>
          <a:xfrm>
            <a:off x="5456175" y="7963140"/>
            <a:ext cx="334645" cy="0"/>
          </a:xfrm>
          <a:custGeom>
            <a:avLst/>
            <a:gdLst/>
            <a:ahLst/>
            <a:cxnLst/>
            <a:rect l="l" t="t" r="r" b="b"/>
            <a:pathLst>
              <a:path w="334645">
                <a:moveTo>
                  <a:pt x="0" y="0"/>
                </a:moveTo>
                <a:lnTo>
                  <a:pt x="33413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9"/>
          <p:cNvSpPr/>
          <p:nvPr/>
        </p:nvSpPr>
        <p:spPr>
          <a:xfrm>
            <a:off x="3856513" y="7963140"/>
            <a:ext cx="339725" cy="0"/>
          </a:xfrm>
          <a:custGeom>
            <a:avLst/>
            <a:gdLst/>
            <a:ahLst/>
            <a:cxnLst/>
            <a:rect l="l" t="t" r="r" b="b"/>
            <a:pathLst>
              <a:path w="339725">
                <a:moveTo>
                  <a:pt x="339661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10"/>
          <p:cNvSpPr/>
          <p:nvPr/>
        </p:nvSpPr>
        <p:spPr>
          <a:xfrm>
            <a:off x="1288656" y="7823117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42744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11"/>
          <p:cNvSpPr/>
          <p:nvPr/>
        </p:nvSpPr>
        <p:spPr>
          <a:xfrm>
            <a:off x="1464704" y="7907156"/>
            <a:ext cx="140335" cy="229235"/>
          </a:xfrm>
          <a:custGeom>
            <a:avLst/>
            <a:gdLst/>
            <a:ahLst/>
            <a:cxnLst/>
            <a:rect l="l" t="t" r="r" b="b"/>
            <a:pathLst>
              <a:path w="140334" h="229234">
                <a:moveTo>
                  <a:pt x="139827" y="0"/>
                </a:moveTo>
                <a:lnTo>
                  <a:pt x="0" y="2290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12"/>
          <p:cNvSpPr/>
          <p:nvPr/>
        </p:nvSpPr>
        <p:spPr>
          <a:xfrm>
            <a:off x="2126192" y="7888577"/>
            <a:ext cx="169545" cy="376555"/>
          </a:xfrm>
          <a:custGeom>
            <a:avLst/>
            <a:gdLst/>
            <a:ahLst/>
            <a:cxnLst/>
            <a:rect l="l" t="t" r="r" b="b"/>
            <a:pathLst>
              <a:path w="169544" h="376554">
                <a:moveTo>
                  <a:pt x="0" y="0"/>
                </a:moveTo>
                <a:lnTo>
                  <a:pt x="169062" y="37638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13"/>
          <p:cNvSpPr/>
          <p:nvPr/>
        </p:nvSpPr>
        <p:spPr>
          <a:xfrm>
            <a:off x="1692193" y="7921964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14"/>
          <p:cNvSpPr/>
          <p:nvPr/>
        </p:nvSpPr>
        <p:spPr>
          <a:xfrm>
            <a:off x="2077801" y="7921964"/>
            <a:ext cx="0" cy="875665"/>
          </a:xfrm>
          <a:custGeom>
            <a:avLst/>
            <a:gdLst/>
            <a:ahLst/>
            <a:cxnLst/>
            <a:rect l="l" t="t" r="r" b="b"/>
            <a:pathLst>
              <a:path h="875665">
                <a:moveTo>
                  <a:pt x="0" y="0"/>
                </a:moveTo>
                <a:lnTo>
                  <a:pt x="0" y="8754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48"/>
          <p:cNvSpPr/>
          <p:nvPr/>
        </p:nvSpPr>
        <p:spPr>
          <a:xfrm>
            <a:off x="1008000" y="7356263"/>
            <a:ext cx="1932827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49"/>
          <p:cNvSpPr/>
          <p:nvPr/>
        </p:nvSpPr>
        <p:spPr>
          <a:xfrm>
            <a:off x="3895200" y="7356263"/>
            <a:ext cx="1978276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81"/>
          <p:cNvSpPr/>
          <p:nvPr/>
        </p:nvSpPr>
        <p:spPr>
          <a:xfrm>
            <a:off x="7880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65324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82"/>
          <p:cNvSpPr txBox="1"/>
          <p:nvPr/>
        </p:nvSpPr>
        <p:spPr>
          <a:xfrm>
            <a:off x="791209" y="8112959"/>
            <a:ext cx="70104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matricielle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6" name="object 83"/>
          <p:cNvSpPr/>
          <p:nvPr/>
        </p:nvSpPr>
        <p:spPr>
          <a:xfrm>
            <a:off x="7880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85"/>
          <p:cNvSpPr/>
          <p:nvPr/>
        </p:nvSpPr>
        <p:spPr>
          <a:xfrm>
            <a:off x="2137834" y="8254644"/>
            <a:ext cx="717550" cy="198120"/>
          </a:xfrm>
          <a:custGeom>
            <a:avLst/>
            <a:gdLst/>
            <a:ahLst/>
            <a:cxnLst/>
            <a:rect l="l" t="t" r="r" b="b"/>
            <a:pathLst>
              <a:path w="717550" h="198120">
                <a:moveTo>
                  <a:pt x="66337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63371" y="197726"/>
                </a:lnTo>
                <a:lnTo>
                  <a:pt x="694590" y="196882"/>
                </a:lnTo>
                <a:lnTo>
                  <a:pt x="710622" y="190976"/>
                </a:lnTo>
                <a:lnTo>
                  <a:pt x="716528" y="174944"/>
                </a:lnTo>
                <a:lnTo>
                  <a:pt x="717372" y="143725"/>
                </a:lnTo>
                <a:lnTo>
                  <a:pt x="717372" y="54000"/>
                </a:lnTo>
                <a:lnTo>
                  <a:pt x="716528" y="22781"/>
                </a:lnTo>
                <a:lnTo>
                  <a:pt x="710622" y="6750"/>
                </a:lnTo>
                <a:lnTo>
                  <a:pt x="694590" y="843"/>
                </a:lnTo>
                <a:lnTo>
                  <a:pt x="6633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87"/>
          <p:cNvSpPr txBox="1"/>
          <p:nvPr/>
        </p:nvSpPr>
        <p:spPr>
          <a:xfrm>
            <a:off x="1015154" y="8514416"/>
            <a:ext cx="78451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divisionnelle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9" name="object 88"/>
          <p:cNvSpPr/>
          <p:nvPr/>
        </p:nvSpPr>
        <p:spPr>
          <a:xfrm>
            <a:off x="997200" y="8504980"/>
            <a:ext cx="820419" cy="198120"/>
          </a:xfrm>
          <a:custGeom>
            <a:avLst/>
            <a:gdLst/>
            <a:ahLst/>
            <a:cxnLst/>
            <a:rect l="l" t="t" r="r" b="b"/>
            <a:pathLst>
              <a:path w="820419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66419" y="197726"/>
                </a:lnTo>
                <a:lnTo>
                  <a:pt x="797638" y="196882"/>
                </a:lnTo>
                <a:lnTo>
                  <a:pt x="813669" y="190976"/>
                </a:lnTo>
                <a:lnTo>
                  <a:pt x="819576" y="174944"/>
                </a:lnTo>
                <a:lnTo>
                  <a:pt x="820419" y="143725"/>
                </a:lnTo>
                <a:lnTo>
                  <a:pt x="820419" y="54000"/>
                </a:lnTo>
                <a:lnTo>
                  <a:pt x="819576" y="22781"/>
                </a:lnTo>
                <a:lnTo>
                  <a:pt x="813669" y="6750"/>
                </a:lnTo>
                <a:lnTo>
                  <a:pt x="797638" y="843"/>
                </a:lnTo>
                <a:lnTo>
                  <a:pt x="76641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89"/>
          <p:cNvSpPr txBox="1"/>
          <p:nvPr/>
        </p:nvSpPr>
        <p:spPr>
          <a:xfrm>
            <a:off x="1934113" y="8806839"/>
            <a:ext cx="58991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réseau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61" name="object 90"/>
          <p:cNvSpPr/>
          <p:nvPr/>
        </p:nvSpPr>
        <p:spPr>
          <a:xfrm>
            <a:off x="1899822" y="8797401"/>
            <a:ext cx="658495" cy="198120"/>
          </a:xfrm>
          <a:custGeom>
            <a:avLst/>
            <a:gdLst/>
            <a:ahLst/>
            <a:cxnLst/>
            <a:rect l="l" t="t" r="r" b="b"/>
            <a:pathLst>
              <a:path w="658494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04126" y="197726"/>
                </a:lnTo>
                <a:lnTo>
                  <a:pt x="635345" y="196882"/>
                </a:lnTo>
                <a:lnTo>
                  <a:pt x="651376" y="190976"/>
                </a:lnTo>
                <a:lnTo>
                  <a:pt x="657282" y="174944"/>
                </a:lnTo>
                <a:lnTo>
                  <a:pt x="658126" y="143725"/>
                </a:lnTo>
                <a:lnTo>
                  <a:pt x="658126" y="54000"/>
                </a:lnTo>
                <a:lnTo>
                  <a:pt x="657282" y="22781"/>
                </a:lnTo>
                <a:lnTo>
                  <a:pt x="651376" y="6750"/>
                </a:lnTo>
                <a:lnTo>
                  <a:pt x="635345" y="843"/>
                </a:lnTo>
                <a:lnTo>
                  <a:pt x="60412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91"/>
          <p:cNvSpPr/>
          <p:nvPr/>
        </p:nvSpPr>
        <p:spPr>
          <a:xfrm>
            <a:off x="1533817" y="7724257"/>
            <a:ext cx="644525" cy="198120"/>
          </a:xfrm>
          <a:custGeom>
            <a:avLst/>
            <a:gdLst/>
            <a:ahLst/>
            <a:cxnLst/>
            <a:rect l="l" t="t" r="r" b="b"/>
            <a:pathLst>
              <a:path w="644525" h="198120">
                <a:moveTo>
                  <a:pt x="5901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590181" y="197726"/>
                </a:lnTo>
                <a:lnTo>
                  <a:pt x="621400" y="196882"/>
                </a:lnTo>
                <a:lnTo>
                  <a:pt x="637432" y="190976"/>
                </a:lnTo>
                <a:lnTo>
                  <a:pt x="643338" y="174944"/>
                </a:lnTo>
                <a:lnTo>
                  <a:pt x="644182" y="143725"/>
                </a:lnTo>
                <a:lnTo>
                  <a:pt x="644182" y="54000"/>
                </a:lnTo>
                <a:lnTo>
                  <a:pt x="643338" y="22781"/>
                </a:lnTo>
                <a:lnTo>
                  <a:pt x="637432" y="6750"/>
                </a:lnTo>
                <a:lnTo>
                  <a:pt x="621400" y="843"/>
                </a:lnTo>
                <a:lnTo>
                  <a:pt x="590181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92"/>
          <p:cNvSpPr/>
          <p:nvPr/>
        </p:nvSpPr>
        <p:spPr>
          <a:xfrm>
            <a:off x="4196174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93"/>
          <p:cNvSpPr txBox="1"/>
          <p:nvPr/>
        </p:nvSpPr>
        <p:spPr>
          <a:xfrm>
            <a:off x="1551279" y="7733695"/>
            <a:ext cx="609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103630" algn="l"/>
                <a:tab pos="1936114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Structure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65" name="object 94"/>
          <p:cNvSpPr txBox="1"/>
          <p:nvPr/>
        </p:nvSpPr>
        <p:spPr>
          <a:xfrm>
            <a:off x="4210050" y="7727667"/>
            <a:ext cx="12192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Mécanismes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coordination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66" name="object 95"/>
          <p:cNvSpPr/>
          <p:nvPr/>
        </p:nvSpPr>
        <p:spPr>
          <a:xfrm>
            <a:off x="3167063" y="7711881"/>
            <a:ext cx="942975" cy="352425"/>
          </a:xfrm>
          <a:custGeom>
            <a:avLst/>
            <a:gdLst/>
            <a:ahLst/>
            <a:cxnLst/>
            <a:rect l="l" t="t" r="r" b="b"/>
            <a:pathLst>
              <a:path w="942975" h="352425">
                <a:moveTo>
                  <a:pt x="88855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929"/>
                </a:lnTo>
                <a:lnTo>
                  <a:pt x="843" y="329148"/>
                </a:lnTo>
                <a:lnTo>
                  <a:pt x="6750" y="345179"/>
                </a:lnTo>
                <a:lnTo>
                  <a:pt x="22781" y="351085"/>
                </a:lnTo>
                <a:lnTo>
                  <a:pt x="54000" y="351929"/>
                </a:lnTo>
                <a:lnTo>
                  <a:pt x="888555" y="351929"/>
                </a:lnTo>
                <a:lnTo>
                  <a:pt x="919774" y="351085"/>
                </a:lnTo>
                <a:lnTo>
                  <a:pt x="935805" y="345179"/>
                </a:lnTo>
                <a:lnTo>
                  <a:pt x="941712" y="329148"/>
                </a:lnTo>
                <a:lnTo>
                  <a:pt x="942555" y="297929"/>
                </a:lnTo>
                <a:lnTo>
                  <a:pt x="942555" y="54000"/>
                </a:lnTo>
                <a:lnTo>
                  <a:pt x="941712" y="22781"/>
                </a:lnTo>
                <a:lnTo>
                  <a:pt x="935805" y="6750"/>
                </a:lnTo>
                <a:lnTo>
                  <a:pt x="919774" y="843"/>
                </a:lnTo>
                <a:lnTo>
                  <a:pt x="8885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97"/>
          <p:cNvSpPr/>
          <p:nvPr/>
        </p:nvSpPr>
        <p:spPr>
          <a:xfrm>
            <a:off x="3167063" y="7711881"/>
            <a:ext cx="942975" cy="352425"/>
          </a:xfrm>
          <a:custGeom>
            <a:avLst/>
            <a:gdLst/>
            <a:ahLst/>
            <a:cxnLst/>
            <a:rect l="l" t="t" r="r" b="b"/>
            <a:pathLst>
              <a:path w="942975" h="35242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929"/>
                </a:lnTo>
                <a:lnTo>
                  <a:pt x="843" y="329148"/>
                </a:lnTo>
                <a:lnTo>
                  <a:pt x="6750" y="345179"/>
                </a:lnTo>
                <a:lnTo>
                  <a:pt x="22781" y="351085"/>
                </a:lnTo>
                <a:lnTo>
                  <a:pt x="54000" y="351929"/>
                </a:lnTo>
                <a:lnTo>
                  <a:pt x="888555" y="351929"/>
                </a:lnTo>
                <a:lnTo>
                  <a:pt x="919774" y="351085"/>
                </a:lnTo>
                <a:lnTo>
                  <a:pt x="935805" y="345179"/>
                </a:lnTo>
                <a:lnTo>
                  <a:pt x="941712" y="329148"/>
                </a:lnTo>
                <a:lnTo>
                  <a:pt x="942555" y="297929"/>
                </a:lnTo>
                <a:lnTo>
                  <a:pt x="942555" y="54000"/>
                </a:lnTo>
                <a:lnTo>
                  <a:pt x="941712" y="22781"/>
                </a:lnTo>
                <a:lnTo>
                  <a:pt x="935805" y="6750"/>
                </a:lnTo>
                <a:lnTo>
                  <a:pt x="919774" y="843"/>
                </a:lnTo>
                <a:lnTo>
                  <a:pt x="888555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98"/>
          <p:cNvSpPr/>
          <p:nvPr/>
        </p:nvSpPr>
        <p:spPr>
          <a:xfrm>
            <a:off x="5525212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99"/>
          <p:cNvSpPr txBox="1"/>
          <p:nvPr/>
        </p:nvSpPr>
        <p:spPr>
          <a:xfrm>
            <a:off x="5550324" y="7727667"/>
            <a:ext cx="121025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 processus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0" name="object 100"/>
          <p:cNvSpPr/>
          <p:nvPr/>
        </p:nvSpPr>
        <p:spPr>
          <a:xfrm>
            <a:off x="5525212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103"/>
          <p:cNvSpPr/>
          <p:nvPr/>
        </p:nvSpPr>
        <p:spPr>
          <a:xfrm>
            <a:off x="5510048" y="8178444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104"/>
          <p:cNvSpPr txBox="1"/>
          <p:nvPr/>
        </p:nvSpPr>
        <p:spPr>
          <a:xfrm>
            <a:off x="5680098" y="8194231"/>
            <a:ext cx="920374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200025" indent="-77470" algn="ctr">
              <a:lnSpc>
                <a:spcPts val="1100"/>
              </a:lnSpc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endParaRPr lang="fr-FR" sz="950" dirty="0">
              <a:solidFill>
                <a:srgbClr val="231F20"/>
              </a:solidFill>
              <a:latin typeface="Arial"/>
              <a:cs typeface="Arial"/>
            </a:endParaRPr>
          </a:p>
          <a:p>
            <a:pPr marR="200025" indent="-7747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résultats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3" name="object 105"/>
          <p:cNvSpPr/>
          <p:nvPr/>
        </p:nvSpPr>
        <p:spPr>
          <a:xfrm>
            <a:off x="5510048" y="8178444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106"/>
          <p:cNvSpPr txBox="1"/>
          <p:nvPr/>
        </p:nvSpPr>
        <p:spPr>
          <a:xfrm>
            <a:off x="3524250" y="8660789"/>
            <a:ext cx="1219199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93980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tandardisation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939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5" name="object 107"/>
          <p:cNvSpPr/>
          <p:nvPr/>
        </p:nvSpPr>
        <p:spPr>
          <a:xfrm>
            <a:off x="3476049" y="864500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108"/>
          <p:cNvSpPr txBox="1"/>
          <p:nvPr/>
        </p:nvSpPr>
        <p:spPr>
          <a:xfrm>
            <a:off x="4895851" y="8660789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compétences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7" name="object 109"/>
          <p:cNvSpPr/>
          <p:nvPr/>
        </p:nvSpPr>
        <p:spPr>
          <a:xfrm>
            <a:off x="4916049" y="864500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110"/>
          <p:cNvSpPr/>
          <p:nvPr/>
        </p:nvSpPr>
        <p:spPr>
          <a:xfrm>
            <a:off x="4416619" y="8040776"/>
            <a:ext cx="819150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7651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111"/>
          <p:cNvSpPr txBox="1"/>
          <p:nvPr/>
        </p:nvSpPr>
        <p:spPr>
          <a:xfrm>
            <a:off x="4477099" y="8044034"/>
            <a:ext cx="69819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H.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Mintzberg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80" name="object 112"/>
          <p:cNvSpPr/>
          <p:nvPr/>
        </p:nvSpPr>
        <p:spPr>
          <a:xfrm>
            <a:off x="4416619" y="8040776"/>
            <a:ext cx="819150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lnTo>
                  <a:pt x="54000" y="0"/>
                </a:lnTo>
                <a:close/>
              </a:path>
            </a:pathLst>
          </a:custGeom>
          <a:ln w="889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113"/>
          <p:cNvSpPr/>
          <p:nvPr/>
        </p:nvSpPr>
        <p:spPr>
          <a:xfrm>
            <a:off x="2960966" y="9254274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114"/>
          <p:cNvSpPr txBox="1"/>
          <p:nvPr/>
        </p:nvSpPr>
        <p:spPr>
          <a:xfrm>
            <a:off x="2981603" y="9270060"/>
            <a:ext cx="1219200" cy="287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Styles</a:t>
            </a:r>
            <a:endParaRPr sz="950" dirty="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management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87" name="object 138"/>
          <p:cNvSpPr txBox="1"/>
          <p:nvPr/>
        </p:nvSpPr>
        <p:spPr>
          <a:xfrm>
            <a:off x="725300" y="6817466"/>
            <a:ext cx="6304150" cy="7393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niveaux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leur impact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l’organisation</a:t>
            </a:r>
            <a:endParaRPr lang="fr-FR" sz="1300" b="1" dirty="0" smtClean="0">
              <a:solidFill>
                <a:srgbClr val="80C342"/>
              </a:solidFill>
              <a:latin typeface="Arial"/>
              <a:cs typeface="Arial"/>
            </a:endParaRPr>
          </a:p>
          <a:p>
            <a:pPr marL="12700" marR="5080">
              <a:lnSpc>
                <a:spcPts val="1400"/>
              </a:lnSpc>
            </a:pP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5" dirty="0" smtClean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345440">
              <a:lnSpc>
                <a:spcPct val="100000"/>
              </a:lnSpc>
              <a:tabLst>
                <a:tab pos="322961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stratégique	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opérationnel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88" name="object 139"/>
          <p:cNvSpPr/>
          <p:nvPr/>
        </p:nvSpPr>
        <p:spPr>
          <a:xfrm>
            <a:off x="432003" y="680806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140"/>
          <p:cNvSpPr txBox="1"/>
          <p:nvPr/>
        </p:nvSpPr>
        <p:spPr>
          <a:xfrm>
            <a:off x="494974" y="680021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0" name="object 112"/>
          <p:cNvSpPr/>
          <p:nvPr/>
        </p:nvSpPr>
        <p:spPr>
          <a:xfrm>
            <a:off x="3262649" y="9583200"/>
            <a:ext cx="657108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889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111"/>
          <p:cNvSpPr txBox="1"/>
          <p:nvPr/>
        </p:nvSpPr>
        <p:spPr>
          <a:xfrm>
            <a:off x="3272433" y="9576000"/>
            <a:ext cx="63754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850" i="1" spc="-5" dirty="0" smtClean="0">
                <a:solidFill>
                  <a:srgbClr val="231F20"/>
                </a:solidFill>
                <a:latin typeface="Arial"/>
                <a:cs typeface="Arial"/>
              </a:rPr>
              <a:t>R. </a:t>
            </a:r>
            <a:r>
              <a:rPr lang="fr-FR" sz="850" i="1" spc="-5" dirty="0" err="1" smtClean="0">
                <a:solidFill>
                  <a:srgbClr val="231F20"/>
                </a:solidFill>
                <a:latin typeface="Arial"/>
                <a:cs typeface="Arial"/>
              </a:rPr>
              <a:t>Likert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94" name="object 107"/>
          <p:cNvSpPr/>
          <p:nvPr/>
        </p:nvSpPr>
        <p:spPr>
          <a:xfrm>
            <a:off x="3143251" y="8242300"/>
            <a:ext cx="1219200" cy="22860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102"/>
          <p:cNvSpPr txBox="1"/>
          <p:nvPr/>
        </p:nvSpPr>
        <p:spPr>
          <a:xfrm>
            <a:off x="3173991" y="8264081"/>
            <a:ext cx="115772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Ajustement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mutuel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96" name="object 96"/>
          <p:cNvSpPr txBox="1"/>
          <p:nvPr/>
        </p:nvSpPr>
        <p:spPr>
          <a:xfrm>
            <a:off x="3224910" y="7728566"/>
            <a:ext cx="82728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134620" algn="ctr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Supervision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directe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97" name="object 79"/>
          <p:cNvSpPr/>
          <p:nvPr/>
        </p:nvSpPr>
        <p:spPr>
          <a:xfrm>
            <a:off x="457200" y="7716578"/>
            <a:ext cx="857250" cy="198120"/>
          </a:xfrm>
          <a:custGeom>
            <a:avLst/>
            <a:gdLst/>
            <a:ahLst/>
            <a:cxnLst/>
            <a:rect l="l" t="t" r="r" b="b"/>
            <a:pathLst>
              <a:path w="85725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02652" y="197726"/>
                </a:lnTo>
                <a:lnTo>
                  <a:pt x="833871" y="196882"/>
                </a:lnTo>
                <a:lnTo>
                  <a:pt x="849903" y="190976"/>
                </a:lnTo>
                <a:lnTo>
                  <a:pt x="855809" y="174944"/>
                </a:lnTo>
                <a:lnTo>
                  <a:pt x="856653" y="143725"/>
                </a:lnTo>
                <a:lnTo>
                  <a:pt x="856653" y="54000"/>
                </a:lnTo>
                <a:lnTo>
                  <a:pt x="855809" y="22781"/>
                </a:lnTo>
                <a:lnTo>
                  <a:pt x="849903" y="6750"/>
                </a:lnTo>
                <a:lnTo>
                  <a:pt x="833871" y="843"/>
                </a:lnTo>
                <a:lnTo>
                  <a:pt x="802652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82"/>
          <p:cNvSpPr txBox="1"/>
          <p:nvPr/>
        </p:nvSpPr>
        <p:spPr>
          <a:xfrm>
            <a:off x="466725" y="7736129"/>
            <a:ext cx="838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fonctionnelle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99" name="object 81"/>
          <p:cNvSpPr/>
          <p:nvPr/>
        </p:nvSpPr>
        <p:spPr>
          <a:xfrm>
            <a:off x="22104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65324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82"/>
          <p:cNvSpPr txBox="1"/>
          <p:nvPr/>
        </p:nvSpPr>
        <p:spPr>
          <a:xfrm>
            <a:off x="2213609" y="8112959"/>
            <a:ext cx="70104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ar projets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01" name="object 83"/>
          <p:cNvSpPr/>
          <p:nvPr/>
        </p:nvSpPr>
        <p:spPr>
          <a:xfrm>
            <a:off x="22104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bject 10"/>
          <p:cNvSpPr/>
          <p:nvPr/>
        </p:nvSpPr>
        <p:spPr>
          <a:xfrm>
            <a:off x="2076056" y="7823117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42744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443363" y="7724257"/>
            <a:ext cx="490855" cy="198120"/>
          </a:xfrm>
          <a:custGeom>
            <a:avLst/>
            <a:gdLst/>
            <a:ahLst/>
            <a:cxnLst/>
            <a:rect l="l" t="t" r="r" b="b"/>
            <a:pathLst>
              <a:path w="490855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436486" y="197726"/>
                </a:lnTo>
                <a:lnTo>
                  <a:pt x="467705" y="196882"/>
                </a:lnTo>
                <a:lnTo>
                  <a:pt x="483736" y="190976"/>
                </a:lnTo>
                <a:lnTo>
                  <a:pt x="489642" y="174944"/>
                </a:lnTo>
                <a:lnTo>
                  <a:pt x="490486" y="143725"/>
                </a:lnTo>
                <a:lnTo>
                  <a:pt x="490486" y="54000"/>
                </a:lnTo>
                <a:lnTo>
                  <a:pt x="489642" y="22781"/>
                </a:lnTo>
                <a:lnTo>
                  <a:pt x="483736" y="6750"/>
                </a:lnTo>
                <a:lnTo>
                  <a:pt x="467705" y="843"/>
                </a:lnTo>
                <a:lnTo>
                  <a:pt x="436486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82"/>
          <p:cNvSpPr txBox="1"/>
          <p:nvPr/>
        </p:nvSpPr>
        <p:spPr>
          <a:xfrm>
            <a:off x="2438499" y="7736128"/>
            <a:ext cx="47615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libérée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7" name="object 14"/>
          <p:cNvSpPr/>
          <p:nvPr/>
        </p:nvSpPr>
        <p:spPr>
          <a:xfrm>
            <a:off x="3898800" y="9720580"/>
            <a:ext cx="0" cy="288000"/>
          </a:xfrm>
          <a:custGeom>
            <a:avLst/>
            <a:gdLst/>
            <a:ahLst/>
            <a:cxnLst/>
            <a:rect l="l" t="t" r="r" b="b"/>
            <a:pathLst>
              <a:path h="875665">
                <a:moveTo>
                  <a:pt x="0" y="0"/>
                </a:moveTo>
                <a:lnTo>
                  <a:pt x="0" y="8754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"/>
          <p:cNvSpPr/>
          <p:nvPr/>
        </p:nvSpPr>
        <p:spPr>
          <a:xfrm>
            <a:off x="3295650" y="9720580"/>
            <a:ext cx="0" cy="288000"/>
          </a:xfrm>
          <a:custGeom>
            <a:avLst/>
            <a:gdLst/>
            <a:ahLst/>
            <a:cxnLst/>
            <a:rect l="l" t="t" r="r" b="b"/>
            <a:pathLst>
              <a:path h="875665">
                <a:moveTo>
                  <a:pt x="0" y="0"/>
                </a:moveTo>
                <a:lnTo>
                  <a:pt x="0" y="8754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18"/>
          <p:cNvSpPr/>
          <p:nvPr/>
        </p:nvSpPr>
        <p:spPr>
          <a:xfrm>
            <a:off x="2609850" y="9949180"/>
            <a:ext cx="727075" cy="198120"/>
          </a:xfrm>
          <a:custGeom>
            <a:avLst/>
            <a:gdLst/>
            <a:ahLst/>
            <a:cxnLst/>
            <a:rect l="l" t="t" r="r" b="b"/>
            <a:pathLst>
              <a:path w="727075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72465" y="197726"/>
                </a:lnTo>
                <a:lnTo>
                  <a:pt x="703683" y="196882"/>
                </a:lnTo>
                <a:lnTo>
                  <a:pt x="719715" y="190976"/>
                </a:lnTo>
                <a:lnTo>
                  <a:pt x="725621" y="174944"/>
                </a:lnTo>
                <a:lnTo>
                  <a:pt x="726465" y="143725"/>
                </a:lnTo>
                <a:lnTo>
                  <a:pt x="726465" y="54000"/>
                </a:lnTo>
                <a:lnTo>
                  <a:pt x="725621" y="22781"/>
                </a:lnTo>
                <a:lnTo>
                  <a:pt x="719715" y="6750"/>
                </a:lnTo>
                <a:lnTo>
                  <a:pt x="703683" y="843"/>
                </a:lnTo>
                <a:lnTo>
                  <a:pt x="672465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17"/>
          <p:cNvSpPr txBox="1"/>
          <p:nvPr/>
        </p:nvSpPr>
        <p:spPr>
          <a:xfrm>
            <a:off x="2630487" y="9958616"/>
            <a:ext cx="6858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Consultatif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459367" y="9505545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50159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15450" y="950554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61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17668" y="8029666"/>
            <a:ext cx="193040" cy="271780"/>
          </a:xfrm>
          <a:custGeom>
            <a:avLst/>
            <a:gdLst/>
            <a:ahLst/>
            <a:cxnLst/>
            <a:rect l="l" t="t" r="r" b="b"/>
            <a:pathLst>
              <a:path w="193039" h="271779">
                <a:moveTo>
                  <a:pt x="192836" y="0"/>
                </a:moveTo>
                <a:lnTo>
                  <a:pt x="0" y="2715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25537" y="8029393"/>
            <a:ext cx="115570" cy="182245"/>
          </a:xfrm>
          <a:custGeom>
            <a:avLst/>
            <a:gdLst/>
            <a:ahLst/>
            <a:cxnLst/>
            <a:rect l="l" t="t" r="r" b="b"/>
            <a:pathLst>
              <a:path w="115570" h="182245">
                <a:moveTo>
                  <a:pt x="0" y="0"/>
                </a:moveTo>
                <a:lnTo>
                  <a:pt x="115150" y="18164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20049" y="8061986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26782" y="8061986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6175" y="7963140"/>
            <a:ext cx="334645" cy="0"/>
          </a:xfrm>
          <a:custGeom>
            <a:avLst/>
            <a:gdLst/>
            <a:ahLst/>
            <a:cxnLst/>
            <a:rect l="l" t="t" r="r" b="b"/>
            <a:pathLst>
              <a:path w="334645">
                <a:moveTo>
                  <a:pt x="0" y="0"/>
                </a:moveTo>
                <a:lnTo>
                  <a:pt x="33413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56513" y="7963140"/>
            <a:ext cx="339725" cy="0"/>
          </a:xfrm>
          <a:custGeom>
            <a:avLst/>
            <a:gdLst/>
            <a:ahLst/>
            <a:cxnLst/>
            <a:rect l="l" t="t" r="r" b="b"/>
            <a:pathLst>
              <a:path w="339725">
                <a:moveTo>
                  <a:pt x="339661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88656" y="7823117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42744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4704" y="7907156"/>
            <a:ext cx="140335" cy="229235"/>
          </a:xfrm>
          <a:custGeom>
            <a:avLst/>
            <a:gdLst/>
            <a:ahLst/>
            <a:cxnLst/>
            <a:rect l="l" t="t" r="r" b="b"/>
            <a:pathLst>
              <a:path w="140334" h="229234">
                <a:moveTo>
                  <a:pt x="139827" y="0"/>
                </a:moveTo>
                <a:lnTo>
                  <a:pt x="0" y="2290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26192" y="7888577"/>
            <a:ext cx="169545" cy="376555"/>
          </a:xfrm>
          <a:custGeom>
            <a:avLst/>
            <a:gdLst/>
            <a:ahLst/>
            <a:cxnLst/>
            <a:rect l="l" t="t" r="r" b="b"/>
            <a:pathLst>
              <a:path w="169544" h="376554">
                <a:moveTo>
                  <a:pt x="0" y="0"/>
                </a:moveTo>
                <a:lnTo>
                  <a:pt x="169062" y="37638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92193" y="7921964"/>
            <a:ext cx="0" cy="583565"/>
          </a:xfrm>
          <a:custGeom>
            <a:avLst/>
            <a:gdLst/>
            <a:ahLst/>
            <a:cxnLst/>
            <a:rect l="l" t="t" r="r" b="b"/>
            <a:pathLst>
              <a:path h="583565">
                <a:moveTo>
                  <a:pt x="0" y="0"/>
                </a:moveTo>
                <a:lnTo>
                  <a:pt x="0" y="58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77801" y="7921964"/>
            <a:ext cx="0" cy="875665"/>
          </a:xfrm>
          <a:custGeom>
            <a:avLst/>
            <a:gdLst/>
            <a:ahLst/>
            <a:cxnLst/>
            <a:rect l="l" t="t" r="r" b="b"/>
            <a:pathLst>
              <a:path h="875665">
                <a:moveTo>
                  <a:pt x="0" y="0"/>
                </a:moveTo>
                <a:lnTo>
                  <a:pt x="0" y="8754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56065" y="600633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12753" y="5011918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3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56065" y="639144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48073" y="5011915"/>
            <a:ext cx="610235" cy="168910"/>
          </a:xfrm>
          <a:custGeom>
            <a:avLst/>
            <a:gdLst/>
            <a:ahLst/>
            <a:cxnLst/>
            <a:rect l="l" t="t" r="r" b="b"/>
            <a:pathLst>
              <a:path w="610235" h="168910">
                <a:moveTo>
                  <a:pt x="0" y="168897"/>
                </a:moveTo>
                <a:lnTo>
                  <a:pt x="609676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15164" y="4698469"/>
            <a:ext cx="615315" cy="320040"/>
          </a:xfrm>
          <a:custGeom>
            <a:avLst/>
            <a:gdLst/>
            <a:ahLst/>
            <a:cxnLst/>
            <a:rect l="l" t="t" r="r" b="b"/>
            <a:pathLst>
              <a:path w="615314" h="320039">
                <a:moveTo>
                  <a:pt x="0" y="319633"/>
                </a:moveTo>
                <a:lnTo>
                  <a:pt x="61498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12237" y="5005569"/>
            <a:ext cx="618490" cy="310515"/>
          </a:xfrm>
          <a:custGeom>
            <a:avLst/>
            <a:gdLst/>
            <a:ahLst/>
            <a:cxnLst/>
            <a:rect l="l" t="t" r="r" b="b"/>
            <a:pathLst>
              <a:path w="618489" h="310514">
                <a:moveTo>
                  <a:pt x="0" y="0"/>
                </a:moveTo>
                <a:lnTo>
                  <a:pt x="617918" y="3100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48073" y="5176117"/>
            <a:ext cx="610235" cy="139065"/>
          </a:xfrm>
          <a:custGeom>
            <a:avLst/>
            <a:gdLst/>
            <a:ahLst/>
            <a:cxnLst/>
            <a:rect l="l" t="t" r="r" b="b"/>
            <a:pathLst>
              <a:path w="610235" h="139064">
                <a:moveTo>
                  <a:pt x="0" y="0"/>
                </a:moveTo>
                <a:lnTo>
                  <a:pt x="609676" y="1386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16070" y="5359694"/>
            <a:ext cx="610870" cy="269240"/>
          </a:xfrm>
          <a:custGeom>
            <a:avLst/>
            <a:gdLst/>
            <a:ahLst/>
            <a:cxnLst/>
            <a:rect l="l" t="t" r="r" b="b"/>
            <a:pathLst>
              <a:path w="610870" h="269239">
                <a:moveTo>
                  <a:pt x="0" y="0"/>
                </a:moveTo>
                <a:lnTo>
                  <a:pt x="610768" y="26888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24065" y="5070467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79971" y="5076924"/>
            <a:ext cx="8630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Ressources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24065" y="5898336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17966" y="5904792"/>
            <a:ext cx="10012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Compétences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1742" y="6283440"/>
            <a:ext cx="1332230" cy="216535"/>
          </a:xfrm>
          <a:custGeom>
            <a:avLst/>
            <a:gdLst/>
            <a:ahLst/>
            <a:cxnLst/>
            <a:rect l="l" t="t" r="r" b="b"/>
            <a:pathLst>
              <a:path w="1332230" h="21653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78001" y="216001"/>
                </a:lnTo>
                <a:lnTo>
                  <a:pt x="1309219" y="215157"/>
                </a:lnTo>
                <a:lnTo>
                  <a:pt x="1325251" y="209251"/>
                </a:lnTo>
                <a:lnTo>
                  <a:pt x="1331157" y="193220"/>
                </a:lnTo>
                <a:lnTo>
                  <a:pt x="1332001" y="162001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49187" y="6289897"/>
            <a:ext cx="129734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Effet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d’expérience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08000" y="7356263"/>
            <a:ext cx="1932827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95200" y="7356263"/>
            <a:ext cx="1978276" cy="216535"/>
          </a:xfrm>
          <a:custGeom>
            <a:avLst/>
            <a:gdLst/>
            <a:ahLst/>
            <a:cxnLst/>
            <a:rect l="l" t="t" r="r" b="b"/>
            <a:pathLst>
              <a:path w="1836420" h="21653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782000" y="216001"/>
                </a:lnTo>
                <a:lnTo>
                  <a:pt x="1813219" y="215157"/>
                </a:lnTo>
                <a:lnTo>
                  <a:pt x="1829250" y="209251"/>
                </a:lnTo>
                <a:lnTo>
                  <a:pt x="1835157" y="193220"/>
                </a:lnTo>
                <a:lnTo>
                  <a:pt x="1836000" y="162001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21759" y="4903915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535382" y="4922488"/>
            <a:ext cx="60786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150066" y="4922488"/>
            <a:ext cx="66958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804620" y="490391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807795" y="4609043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Physiques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804620" y="4590472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21759" y="5201727"/>
            <a:ext cx="936625" cy="216535"/>
          </a:xfrm>
          <a:custGeom>
            <a:avLst/>
            <a:gdLst/>
            <a:ahLst/>
            <a:cxnLst/>
            <a:rect l="l" t="t" r="r" b="b"/>
            <a:pathLst>
              <a:path w="936625" h="21653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882002" y="216001"/>
                </a:lnTo>
                <a:lnTo>
                  <a:pt x="913221" y="215157"/>
                </a:lnTo>
                <a:lnTo>
                  <a:pt x="929252" y="209251"/>
                </a:lnTo>
                <a:lnTo>
                  <a:pt x="935158" y="193220"/>
                </a:lnTo>
                <a:lnTo>
                  <a:pt x="936002" y="162001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488430" y="5220299"/>
            <a:ext cx="65482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intangibles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807795" y="5220299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804620" y="5201727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807795" y="5514378"/>
            <a:ext cx="12541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intellectuel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804620" y="5495805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228850" y="5847057"/>
            <a:ext cx="3886200" cy="31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Capacité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mettre 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ensemble de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connaissance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</a:p>
          <a:p>
            <a:pPr marL="474980" marR="5080" indent="-462915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savoir-faire techniques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relationnels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159758" y="5831270"/>
            <a:ext cx="4031491" cy="350520"/>
          </a:xfrm>
          <a:custGeom>
            <a:avLst/>
            <a:gdLst/>
            <a:ahLst/>
            <a:cxnLst/>
            <a:rect l="l" t="t" r="r" b="b"/>
            <a:pathLst>
              <a:path w="3938904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884523" y="350126"/>
                </a:lnTo>
                <a:lnTo>
                  <a:pt x="3915742" y="349282"/>
                </a:lnTo>
                <a:lnTo>
                  <a:pt x="3931773" y="343376"/>
                </a:lnTo>
                <a:lnTo>
                  <a:pt x="3937680" y="327344"/>
                </a:lnTo>
                <a:lnTo>
                  <a:pt x="3938524" y="296125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152650" y="6302013"/>
            <a:ext cx="4038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Gains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procurés 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mesure de la pratique d’une même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tâche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159758" y="6283440"/>
            <a:ext cx="4031491" cy="216535"/>
          </a:xfrm>
          <a:custGeom>
            <a:avLst/>
            <a:gdLst/>
            <a:ahLst/>
            <a:cxnLst/>
            <a:rect l="l" t="t" r="r" b="b"/>
            <a:pathLst>
              <a:path w="3938904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3884523" y="216001"/>
                </a:lnTo>
                <a:lnTo>
                  <a:pt x="3915742" y="215157"/>
                </a:lnTo>
                <a:lnTo>
                  <a:pt x="3931773" y="209251"/>
                </a:lnTo>
                <a:lnTo>
                  <a:pt x="3937680" y="193220"/>
                </a:lnTo>
                <a:lnTo>
                  <a:pt x="3938524" y="162001"/>
                </a:lnTo>
                <a:lnTo>
                  <a:pt x="3938524" y="54000"/>
                </a:lnTo>
                <a:lnTo>
                  <a:pt x="3937680" y="22781"/>
                </a:lnTo>
                <a:lnTo>
                  <a:pt x="3931773" y="6750"/>
                </a:lnTo>
                <a:lnTo>
                  <a:pt x="3915742" y="843"/>
                </a:lnTo>
                <a:lnTo>
                  <a:pt x="388452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880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65324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791209" y="8112959"/>
            <a:ext cx="70104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matricielle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880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37834" y="8254644"/>
            <a:ext cx="717550" cy="198120"/>
          </a:xfrm>
          <a:custGeom>
            <a:avLst/>
            <a:gdLst/>
            <a:ahLst/>
            <a:cxnLst/>
            <a:rect l="l" t="t" r="r" b="b"/>
            <a:pathLst>
              <a:path w="717550" h="198120">
                <a:moveTo>
                  <a:pt x="66337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63371" y="197726"/>
                </a:lnTo>
                <a:lnTo>
                  <a:pt x="694590" y="196882"/>
                </a:lnTo>
                <a:lnTo>
                  <a:pt x="710622" y="190976"/>
                </a:lnTo>
                <a:lnTo>
                  <a:pt x="716528" y="174944"/>
                </a:lnTo>
                <a:lnTo>
                  <a:pt x="717372" y="143725"/>
                </a:lnTo>
                <a:lnTo>
                  <a:pt x="717372" y="54000"/>
                </a:lnTo>
                <a:lnTo>
                  <a:pt x="716528" y="22781"/>
                </a:lnTo>
                <a:lnTo>
                  <a:pt x="710622" y="6750"/>
                </a:lnTo>
                <a:lnTo>
                  <a:pt x="694590" y="843"/>
                </a:lnTo>
                <a:lnTo>
                  <a:pt x="6633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1015154" y="8514416"/>
            <a:ext cx="78451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divisionnelle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97200" y="8504980"/>
            <a:ext cx="820419" cy="198120"/>
          </a:xfrm>
          <a:custGeom>
            <a:avLst/>
            <a:gdLst/>
            <a:ahLst/>
            <a:cxnLst/>
            <a:rect l="l" t="t" r="r" b="b"/>
            <a:pathLst>
              <a:path w="820419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66419" y="197726"/>
                </a:lnTo>
                <a:lnTo>
                  <a:pt x="797638" y="196882"/>
                </a:lnTo>
                <a:lnTo>
                  <a:pt x="813669" y="190976"/>
                </a:lnTo>
                <a:lnTo>
                  <a:pt x="819576" y="174944"/>
                </a:lnTo>
                <a:lnTo>
                  <a:pt x="820419" y="143725"/>
                </a:lnTo>
                <a:lnTo>
                  <a:pt x="820419" y="54000"/>
                </a:lnTo>
                <a:lnTo>
                  <a:pt x="819576" y="22781"/>
                </a:lnTo>
                <a:lnTo>
                  <a:pt x="813669" y="6750"/>
                </a:lnTo>
                <a:lnTo>
                  <a:pt x="797638" y="843"/>
                </a:lnTo>
                <a:lnTo>
                  <a:pt x="76641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1934113" y="8806839"/>
            <a:ext cx="58991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réseau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899822" y="8797401"/>
            <a:ext cx="658495" cy="198120"/>
          </a:xfrm>
          <a:custGeom>
            <a:avLst/>
            <a:gdLst/>
            <a:ahLst/>
            <a:cxnLst/>
            <a:rect l="l" t="t" r="r" b="b"/>
            <a:pathLst>
              <a:path w="658494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04126" y="197726"/>
                </a:lnTo>
                <a:lnTo>
                  <a:pt x="635345" y="196882"/>
                </a:lnTo>
                <a:lnTo>
                  <a:pt x="651376" y="190976"/>
                </a:lnTo>
                <a:lnTo>
                  <a:pt x="657282" y="174944"/>
                </a:lnTo>
                <a:lnTo>
                  <a:pt x="658126" y="143725"/>
                </a:lnTo>
                <a:lnTo>
                  <a:pt x="658126" y="54000"/>
                </a:lnTo>
                <a:lnTo>
                  <a:pt x="657282" y="22781"/>
                </a:lnTo>
                <a:lnTo>
                  <a:pt x="651376" y="6750"/>
                </a:lnTo>
                <a:lnTo>
                  <a:pt x="635345" y="843"/>
                </a:lnTo>
                <a:lnTo>
                  <a:pt x="60412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533817" y="7724257"/>
            <a:ext cx="644525" cy="198120"/>
          </a:xfrm>
          <a:custGeom>
            <a:avLst/>
            <a:gdLst/>
            <a:ahLst/>
            <a:cxnLst/>
            <a:rect l="l" t="t" r="r" b="b"/>
            <a:pathLst>
              <a:path w="644525" h="198120">
                <a:moveTo>
                  <a:pt x="5901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590181" y="197726"/>
                </a:lnTo>
                <a:lnTo>
                  <a:pt x="621400" y="196882"/>
                </a:lnTo>
                <a:lnTo>
                  <a:pt x="637432" y="190976"/>
                </a:lnTo>
                <a:lnTo>
                  <a:pt x="643338" y="174944"/>
                </a:lnTo>
                <a:lnTo>
                  <a:pt x="644182" y="143725"/>
                </a:lnTo>
                <a:lnTo>
                  <a:pt x="644182" y="54000"/>
                </a:lnTo>
                <a:lnTo>
                  <a:pt x="643338" y="22781"/>
                </a:lnTo>
                <a:lnTo>
                  <a:pt x="637432" y="6750"/>
                </a:lnTo>
                <a:lnTo>
                  <a:pt x="621400" y="843"/>
                </a:lnTo>
                <a:lnTo>
                  <a:pt x="590181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196174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551279" y="7733695"/>
            <a:ext cx="6096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103630" algn="l"/>
                <a:tab pos="1936114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Structure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210050" y="7727667"/>
            <a:ext cx="12192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Mécanismes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coordination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167063" y="7711881"/>
            <a:ext cx="942975" cy="352425"/>
          </a:xfrm>
          <a:custGeom>
            <a:avLst/>
            <a:gdLst/>
            <a:ahLst/>
            <a:cxnLst/>
            <a:rect l="l" t="t" r="r" b="b"/>
            <a:pathLst>
              <a:path w="942975" h="352425">
                <a:moveTo>
                  <a:pt x="88855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929"/>
                </a:lnTo>
                <a:lnTo>
                  <a:pt x="843" y="329148"/>
                </a:lnTo>
                <a:lnTo>
                  <a:pt x="6750" y="345179"/>
                </a:lnTo>
                <a:lnTo>
                  <a:pt x="22781" y="351085"/>
                </a:lnTo>
                <a:lnTo>
                  <a:pt x="54000" y="351929"/>
                </a:lnTo>
                <a:lnTo>
                  <a:pt x="888555" y="351929"/>
                </a:lnTo>
                <a:lnTo>
                  <a:pt x="919774" y="351085"/>
                </a:lnTo>
                <a:lnTo>
                  <a:pt x="935805" y="345179"/>
                </a:lnTo>
                <a:lnTo>
                  <a:pt x="941712" y="329148"/>
                </a:lnTo>
                <a:lnTo>
                  <a:pt x="942555" y="297929"/>
                </a:lnTo>
                <a:lnTo>
                  <a:pt x="942555" y="54000"/>
                </a:lnTo>
                <a:lnTo>
                  <a:pt x="941712" y="22781"/>
                </a:lnTo>
                <a:lnTo>
                  <a:pt x="935805" y="6750"/>
                </a:lnTo>
                <a:lnTo>
                  <a:pt x="919774" y="843"/>
                </a:lnTo>
                <a:lnTo>
                  <a:pt x="8885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167063" y="7711881"/>
            <a:ext cx="942975" cy="352425"/>
          </a:xfrm>
          <a:custGeom>
            <a:avLst/>
            <a:gdLst/>
            <a:ahLst/>
            <a:cxnLst/>
            <a:rect l="l" t="t" r="r" b="b"/>
            <a:pathLst>
              <a:path w="942975" h="35242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929"/>
                </a:lnTo>
                <a:lnTo>
                  <a:pt x="843" y="329148"/>
                </a:lnTo>
                <a:lnTo>
                  <a:pt x="6750" y="345179"/>
                </a:lnTo>
                <a:lnTo>
                  <a:pt x="22781" y="351085"/>
                </a:lnTo>
                <a:lnTo>
                  <a:pt x="54000" y="351929"/>
                </a:lnTo>
                <a:lnTo>
                  <a:pt x="888555" y="351929"/>
                </a:lnTo>
                <a:lnTo>
                  <a:pt x="919774" y="351085"/>
                </a:lnTo>
                <a:lnTo>
                  <a:pt x="935805" y="345179"/>
                </a:lnTo>
                <a:lnTo>
                  <a:pt x="941712" y="329148"/>
                </a:lnTo>
                <a:lnTo>
                  <a:pt x="942555" y="297929"/>
                </a:lnTo>
                <a:lnTo>
                  <a:pt x="942555" y="54000"/>
                </a:lnTo>
                <a:lnTo>
                  <a:pt x="941712" y="22781"/>
                </a:lnTo>
                <a:lnTo>
                  <a:pt x="935805" y="6750"/>
                </a:lnTo>
                <a:lnTo>
                  <a:pt x="919774" y="843"/>
                </a:lnTo>
                <a:lnTo>
                  <a:pt x="888555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25212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550324" y="7727667"/>
            <a:ext cx="121025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17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 processus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525212" y="771188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510048" y="8178444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5680098" y="8194231"/>
            <a:ext cx="920374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200025" indent="-77470" algn="ctr">
              <a:lnSpc>
                <a:spcPts val="1100"/>
              </a:lnSpc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endParaRPr lang="fr-FR" sz="950" dirty="0">
              <a:solidFill>
                <a:srgbClr val="231F20"/>
              </a:solidFill>
              <a:latin typeface="Arial"/>
              <a:cs typeface="Arial"/>
            </a:endParaRPr>
          </a:p>
          <a:p>
            <a:pPr marR="200025" indent="-7747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résultats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510048" y="8178444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3524250" y="8660789"/>
            <a:ext cx="1219199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93980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tandardisation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939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3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476049" y="864500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4895851" y="8660789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Standardisation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compétences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916049" y="864500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416619" y="8040776"/>
            <a:ext cx="819150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7651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477099" y="8044034"/>
            <a:ext cx="69819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H.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Mintzberg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416619" y="8040776"/>
            <a:ext cx="819150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lnTo>
                  <a:pt x="54000" y="0"/>
                </a:lnTo>
                <a:close/>
              </a:path>
            </a:pathLst>
          </a:custGeom>
          <a:ln w="889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60966" y="9254274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2981603" y="9270060"/>
            <a:ext cx="1219200" cy="287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Styles</a:t>
            </a:r>
            <a:endParaRPr sz="950" dirty="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management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048383" y="9416110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Autoritaire-exploiteur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014571" y="9406674"/>
            <a:ext cx="1439222" cy="198120"/>
          </a:xfrm>
          <a:custGeom>
            <a:avLst/>
            <a:gdLst/>
            <a:ahLst/>
            <a:cxnLst/>
            <a:rect l="l" t="t" r="r" b="b"/>
            <a:pathLst>
              <a:path w="1351914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97305" y="197726"/>
                </a:lnTo>
                <a:lnTo>
                  <a:pt x="1328523" y="196882"/>
                </a:lnTo>
                <a:lnTo>
                  <a:pt x="1344555" y="190976"/>
                </a:lnTo>
                <a:lnTo>
                  <a:pt x="1350461" y="174944"/>
                </a:lnTo>
                <a:lnTo>
                  <a:pt x="1351305" y="143725"/>
                </a:lnTo>
                <a:lnTo>
                  <a:pt x="1351305" y="54000"/>
                </a:lnTo>
                <a:lnTo>
                  <a:pt x="1350461" y="22781"/>
                </a:lnTo>
                <a:lnTo>
                  <a:pt x="1344555" y="6750"/>
                </a:lnTo>
                <a:lnTo>
                  <a:pt x="1328523" y="843"/>
                </a:lnTo>
                <a:lnTo>
                  <a:pt x="12973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798303" y="9416110"/>
            <a:ext cx="6858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Participatif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777666" y="9406674"/>
            <a:ext cx="727075" cy="198120"/>
          </a:xfrm>
          <a:custGeom>
            <a:avLst/>
            <a:gdLst/>
            <a:ahLst/>
            <a:cxnLst/>
            <a:rect l="l" t="t" r="r" b="b"/>
            <a:pathLst>
              <a:path w="727075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72465" y="197726"/>
                </a:lnTo>
                <a:lnTo>
                  <a:pt x="703683" y="196882"/>
                </a:lnTo>
                <a:lnTo>
                  <a:pt x="719715" y="190976"/>
                </a:lnTo>
                <a:lnTo>
                  <a:pt x="725621" y="174944"/>
                </a:lnTo>
                <a:lnTo>
                  <a:pt x="726465" y="143725"/>
                </a:lnTo>
                <a:lnTo>
                  <a:pt x="726465" y="54000"/>
                </a:lnTo>
                <a:lnTo>
                  <a:pt x="725621" y="22781"/>
                </a:lnTo>
                <a:lnTo>
                  <a:pt x="719715" y="6750"/>
                </a:lnTo>
                <a:lnTo>
                  <a:pt x="703683" y="843"/>
                </a:lnTo>
                <a:lnTo>
                  <a:pt x="67246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25300" y="6817466"/>
            <a:ext cx="6304150" cy="7393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niveaux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leur impact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l’organisation</a:t>
            </a:r>
            <a:endParaRPr lang="fr-FR" sz="1300" b="1" dirty="0" smtClean="0">
              <a:solidFill>
                <a:srgbClr val="80C342"/>
              </a:solidFill>
              <a:latin typeface="Arial"/>
              <a:cs typeface="Arial"/>
            </a:endParaRPr>
          </a:p>
          <a:p>
            <a:pPr marL="12700" marR="5080">
              <a:lnSpc>
                <a:spcPts val="1400"/>
              </a:lnSpc>
            </a:pPr>
            <a:r>
              <a:rPr sz="1300" b="1" dirty="0" smtClean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5" dirty="0" smtClean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345440">
              <a:lnSpc>
                <a:spcPct val="100000"/>
              </a:lnSpc>
              <a:tabLst>
                <a:tab pos="322961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stratégique	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1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opérationnel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32003" y="680806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494974" y="680021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1" name="object 1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43" name="object 112"/>
          <p:cNvSpPr/>
          <p:nvPr/>
        </p:nvSpPr>
        <p:spPr>
          <a:xfrm>
            <a:off x="3262649" y="9583200"/>
            <a:ext cx="657108" cy="169545"/>
          </a:xfrm>
          <a:custGeom>
            <a:avLst/>
            <a:gdLst/>
            <a:ahLst/>
            <a:cxnLst/>
            <a:rect l="l" t="t" r="r" b="b"/>
            <a:pathLst>
              <a:path w="819150" h="1695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15227"/>
                </a:lnTo>
                <a:lnTo>
                  <a:pt x="843" y="146446"/>
                </a:lnTo>
                <a:lnTo>
                  <a:pt x="6750" y="162477"/>
                </a:lnTo>
                <a:lnTo>
                  <a:pt x="22781" y="168383"/>
                </a:lnTo>
                <a:lnTo>
                  <a:pt x="54000" y="169227"/>
                </a:lnTo>
                <a:lnTo>
                  <a:pt x="765111" y="169227"/>
                </a:lnTo>
                <a:lnTo>
                  <a:pt x="796330" y="168383"/>
                </a:lnTo>
                <a:lnTo>
                  <a:pt x="812361" y="162477"/>
                </a:lnTo>
                <a:lnTo>
                  <a:pt x="818268" y="146446"/>
                </a:lnTo>
                <a:lnTo>
                  <a:pt x="819111" y="115227"/>
                </a:lnTo>
                <a:lnTo>
                  <a:pt x="819111" y="54000"/>
                </a:lnTo>
                <a:lnTo>
                  <a:pt x="818268" y="22781"/>
                </a:lnTo>
                <a:lnTo>
                  <a:pt x="812361" y="6750"/>
                </a:lnTo>
                <a:lnTo>
                  <a:pt x="796330" y="843"/>
                </a:lnTo>
                <a:lnTo>
                  <a:pt x="76511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889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11"/>
          <p:cNvSpPr txBox="1"/>
          <p:nvPr/>
        </p:nvSpPr>
        <p:spPr>
          <a:xfrm>
            <a:off x="3272433" y="9576000"/>
            <a:ext cx="63754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850" i="1" spc="-5" dirty="0" smtClean="0">
                <a:solidFill>
                  <a:srgbClr val="231F20"/>
                </a:solidFill>
                <a:latin typeface="Arial"/>
                <a:cs typeface="Arial"/>
              </a:rPr>
              <a:t>R. </a:t>
            </a:r>
            <a:r>
              <a:rPr lang="fr-FR" sz="850" i="1" spc="-5" dirty="0" err="1" smtClean="0">
                <a:solidFill>
                  <a:srgbClr val="231F20"/>
                </a:solidFill>
                <a:latin typeface="Arial"/>
                <a:cs typeface="Arial"/>
              </a:rPr>
              <a:t>Likert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48" name="object 118"/>
          <p:cNvSpPr/>
          <p:nvPr/>
        </p:nvSpPr>
        <p:spPr>
          <a:xfrm>
            <a:off x="3873500" y="9949180"/>
            <a:ext cx="1555750" cy="198120"/>
          </a:xfrm>
          <a:custGeom>
            <a:avLst/>
            <a:gdLst/>
            <a:ahLst/>
            <a:cxnLst/>
            <a:rect l="l" t="t" r="r" b="b"/>
            <a:pathLst>
              <a:path w="727075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72465" y="197726"/>
                </a:lnTo>
                <a:lnTo>
                  <a:pt x="703683" y="196882"/>
                </a:lnTo>
                <a:lnTo>
                  <a:pt x="719715" y="190976"/>
                </a:lnTo>
                <a:lnTo>
                  <a:pt x="725621" y="174944"/>
                </a:lnTo>
                <a:lnTo>
                  <a:pt x="726465" y="143725"/>
                </a:lnTo>
                <a:lnTo>
                  <a:pt x="726465" y="54000"/>
                </a:lnTo>
                <a:lnTo>
                  <a:pt x="725621" y="22781"/>
                </a:lnTo>
                <a:lnTo>
                  <a:pt x="719715" y="6750"/>
                </a:lnTo>
                <a:lnTo>
                  <a:pt x="703683" y="843"/>
                </a:lnTo>
                <a:lnTo>
                  <a:pt x="672465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17"/>
          <p:cNvSpPr txBox="1"/>
          <p:nvPr/>
        </p:nvSpPr>
        <p:spPr>
          <a:xfrm>
            <a:off x="3894137" y="9958616"/>
            <a:ext cx="1535114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Autoritaire-paternaliste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50" name="object 107"/>
          <p:cNvSpPr/>
          <p:nvPr/>
        </p:nvSpPr>
        <p:spPr>
          <a:xfrm>
            <a:off x="3143251" y="8242300"/>
            <a:ext cx="1219200" cy="22860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3173991" y="8264081"/>
            <a:ext cx="115772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Ajustement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mutuel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224910" y="7728566"/>
            <a:ext cx="82728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134620" algn="ctr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Supervision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directe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57200" y="7716578"/>
            <a:ext cx="857250" cy="198120"/>
          </a:xfrm>
          <a:custGeom>
            <a:avLst/>
            <a:gdLst/>
            <a:ahLst/>
            <a:cxnLst/>
            <a:rect l="l" t="t" r="r" b="b"/>
            <a:pathLst>
              <a:path w="85725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02652" y="197726"/>
                </a:lnTo>
                <a:lnTo>
                  <a:pt x="833871" y="196882"/>
                </a:lnTo>
                <a:lnTo>
                  <a:pt x="849903" y="190976"/>
                </a:lnTo>
                <a:lnTo>
                  <a:pt x="855809" y="174944"/>
                </a:lnTo>
                <a:lnTo>
                  <a:pt x="856653" y="143725"/>
                </a:lnTo>
                <a:lnTo>
                  <a:pt x="856653" y="54000"/>
                </a:lnTo>
                <a:lnTo>
                  <a:pt x="855809" y="22781"/>
                </a:lnTo>
                <a:lnTo>
                  <a:pt x="849903" y="6750"/>
                </a:lnTo>
                <a:lnTo>
                  <a:pt x="833871" y="843"/>
                </a:lnTo>
                <a:lnTo>
                  <a:pt x="802652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82"/>
          <p:cNvSpPr txBox="1"/>
          <p:nvPr/>
        </p:nvSpPr>
        <p:spPr>
          <a:xfrm>
            <a:off x="466725" y="7736129"/>
            <a:ext cx="83820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fonctionnelle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7" name="object 81"/>
          <p:cNvSpPr/>
          <p:nvPr/>
        </p:nvSpPr>
        <p:spPr>
          <a:xfrm>
            <a:off x="22104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65324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82"/>
          <p:cNvSpPr txBox="1"/>
          <p:nvPr/>
        </p:nvSpPr>
        <p:spPr>
          <a:xfrm>
            <a:off x="2213609" y="8112959"/>
            <a:ext cx="70104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ar projets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9" name="object 83"/>
          <p:cNvSpPr/>
          <p:nvPr/>
        </p:nvSpPr>
        <p:spPr>
          <a:xfrm>
            <a:off x="2210434" y="8103522"/>
            <a:ext cx="707390" cy="198120"/>
          </a:xfrm>
          <a:custGeom>
            <a:avLst/>
            <a:gdLst/>
            <a:ahLst/>
            <a:cxnLst/>
            <a:rect l="l" t="t" r="r" b="b"/>
            <a:pathLst>
              <a:path w="707390" h="1981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653249" y="197726"/>
                </a:lnTo>
                <a:lnTo>
                  <a:pt x="684468" y="196882"/>
                </a:lnTo>
                <a:lnTo>
                  <a:pt x="700500" y="190976"/>
                </a:lnTo>
                <a:lnTo>
                  <a:pt x="706406" y="174944"/>
                </a:lnTo>
                <a:lnTo>
                  <a:pt x="707250" y="143725"/>
                </a:lnTo>
                <a:lnTo>
                  <a:pt x="707250" y="54000"/>
                </a:lnTo>
                <a:lnTo>
                  <a:pt x="706406" y="22781"/>
                </a:lnTo>
                <a:lnTo>
                  <a:pt x="700500" y="6750"/>
                </a:lnTo>
                <a:lnTo>
                  <a:pt x="684468" y="843"/>
                </a:lnTo>
                <a:lnTo>
                  <a:pt x="65324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10.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organise-t-elle 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ses ressources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7898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7898" y="3703190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2134" y="3333624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>
                <a:moveTo>
                  <a:pt x="0" y="0"/>
                </a:moveTo>
                <a:lnTo>
                  <a:pt x="41833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83210" y="2342814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2339" y="165645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>
                <a:moveTo>
                  <a:pt x="0" y="0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42339" y="13834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273011"/>
                </a:moveTo>
                <a:lnTo>
                  <a:pt x="4066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2339" y="1652139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0" y="0"/>
                </a:moveTo>
                <a:lnTo>
                  <a:pt x="406654" y="273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2801" y="2253386"/>
            <a:ext cx="99821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999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75464" y="2253386"/>
            <a:ext cx="554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Activité(s)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23215" y="2234814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84090" y="2253386"/>
            <a:ext cx="21043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Éléments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sortie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ajoutée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14432" y="2234814"/>
            <a:ext cx="2646045" cy="216535"/>
          </a:xfrm>
          <a:custGeom>
            <a:avLst/>
            <a:gdLst/>
            <a:ahLst/>
            <a:cxnLst/>
            <a:rect l="l" t="t" r="r" b="b"/>
            <a:pathLst>
              <a:path w="264604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2591435" y="216001"/>
                </a:lnTo>
                <a:lnTo>
                  <a:pt x="2622653" y="215157"/>
                </a:lnTo>
                <a:lnTo>
                  <a:pt x="2638685" y="209251"/>
                </a:lnTo>
                <a:lnTo>
                  <a:pt x="2644591" y="193220"/>
                </a:lnTo>
                <a:lnTo>
                  <a:pt x="2645435" y="162001"/>
                </a:lnTo>
                <a:lnTo>
                  <a:pt x="2645435" y="54000"/>
                </a:lnTo>
                <a:lnTo>
                  <a:pt x="2644591" y="22781"/>
                </a:lnTo>
                <a:lnTo>
                  <a:pt x="2638685" y="6750"/>
                </a:lnTo>
                <a:lnTo>
                  <a:pt x="2622653" y="843"/>
                </a:lnTo>
                <a:lnTo>
                  <a:pt x="259143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80124" y="1538869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40632" y="1545325"/>
            <a:ext cx="7321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1999" y="3581913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02227" y="3588370"/>
            <a:ext cx="3130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40484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7323" y="3218805"/>
            <a:ext cx="4346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4860" algn="l"/>
              </a:tabLst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Partie prenante	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Contre-pouvoir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67944" y="3230920"/>
            <a:ext cx="6959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peut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exercer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86241" y="3212348"/>
            <a:ext cx="1260475" cy="216535"/>
          </a:xfrm>
          <a:custGeom>
            <a:avLst/>
            <a:gdLst/>
            <a:ahLst/>
            <a:cxnLst/>
            <a:rect l="l" t="t" r="r" b="b"/>
            <a:pathLst>
              <a:path w="1260475" h="2165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62001"/>
                </a:lnTo>
                <a:lnTo>
                  <a:pt x="843" y="193220"/>
                </a:lnTo>
                <a:lnTo>
                  <a:pt x="6750" y="209251"/>
                </a:lnTo>
                <a:lnTo>
                  <a:pt x="22781" y="215157"/>
                </a:lnTo>
                <a:lnTo>
                  <a:pt x="54000" y="216001"/>
                </a:lnTo>
                <a:lnTo>
                  <a:pt x="1206004" y="216001"/>
                </a:lnTo>
                <a:lnTo>
                  <a:pt x="1237223" y="215157"/>
                </a:lnTo>
                <a:lnTo>
                  <a:pt x="1253255" y="209251"/>
                </a:lnTo>
                <a:lnTo>
                  <a:pt x="1259161" y="193220"/>
                </a:lnTo>
                <a:lnTo>
                  <a:pt x="1260005" y="162001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168625" y="3606834"/>
            <a:ext cx="313817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3405" marR="5080" indent="-561340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Transparence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l’entreprise envers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parties prenantes  et association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sa 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86241" y="3591047"/>
            <a:ext cx="3308985" cy="350520"/>
          </a:xfrm>
          <a:custGeom>
            <a:avLst/>
            <a:gdLst/>
            <a:ahLst/>
            <a:cxnLst/>
            <a:rect l="l" t="t" r="r" b="b"/>
            <a:pathLst>
              <a:path w="330898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3254629" y="350126"/>
                </a:lnTo>
                <a:lnTo>
                  <a:pt x="3285847" y="349282"/>
                </a:lnTo>
                <a:lnTo>
                  <a:pt x="3301879" y="343376"/>
                </a:lnTo>
                <a:lnTo>
                  <a:pt x="3307785" y="327344"/>
                </a:lnTo>
                <a:lnTo>
                  <a:pt x="3308629" y="296125"/>
                </a:lnTo>
                <a:lnTo>
                  <a:pt x="3308629" y="54000"/>
                </a:lnTo>
                <a:lnTo>
                  <a:pt x="3307785" y="22781"/>
                </a:lnTo>
                <a:lnTo>
                  <a:pt x="3301879" y="6750"/>
                </a:lnTo>
                <a:lnTo>
                  <a:pt x="3285847" y="843"/>
                </a:lnTo>
                <a:lnTo>
                  <a:pt x="325462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68349" y="2115017"/>
            <a:ext cx="4088129" cy="129539"/>
          </a:xfrm>
          <a:custGeom>
            <a:avLst/>
            <a:gdLst/>
            <a:ahLst/>
            <a:cxnLst/>
            <a:rect l="l" t="t" r="r" b="b"/>
            <a:pathLst>
              <a:path w="4088129" h="129539">
                <a:moveTo>
                  <a:pt x="0" y="128930"/>
                </a:moveTo>
                <a:lnTo>
                  <a:pt x="0" y="0"/>
                </a:lnTo>
                <a:lnTo>
                  <a:pt x="4087583" y="0"/>
                </a:lnTo>
                <a:lnTo>
                  <a:pt x="4087583" y="1289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98749" y="1745748"/>
            <a:ext cx="0" cy="363220"/>
          </a:xfrm>
          <a:custGeom>
            <a:avLst/>
            <a:gdLst/>
            <a:ahLst/>
            <a:cxnLst/>
            <a:rect l="l" t="t" r="r" b="b"/>
            <a:pathLst>
              <a:path h="363219">
                <a:moveTo>
                  <a:pt x="0" y="362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545689" y="3291023"/>
            <a:ext cx="1213485" cy="44513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5745" marR="245110" indent="107950">
              <a:lnSpc>
                <a:spcPts val="1000"/>
              </a:lnSpc>
              <a:spcBef>
                <a:spcPts val="150"/>
              </a:spcBef>
            </a:pP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M. Crozier  et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Friedberg</a:t>
            </a:r>
            <a:endParaRPr sz="85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229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8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spc="-5" dirty="0">
                <a:solidFill>
                  <a:srgbClr val="231F20"/>
                </a:solidFill>
                <a:latin typeface="Arial"/>
                <a:cs typeface="Arial"/>
              </a:rPr>
              <a:t>d’incertitude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41245" y="3250424"/>
            <a:ext cx="1222375" cy="534035"/>
          </a:xfrm>
          <a:custGeom>
            <a:avLst/>
            <a:gdLst/>
            <a:ahLst/>
            <a:cxnLst/>
            <a:rect l="l" t="t" r="r" b="b"/>
            <a:pathLst>
              <a:path w="1222375" h="5340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9907"/>
                </a:lnTo>
                <a:lnTo>
                  <a:pt x="843" y="511126"/>
                </a:lnTo>
                <a:lnTo>
                  <a:pt x="6750" y="527157"/>
                </a:lnTo>
                <a:lnTo>
                  <a:pt x="22781" y="533064"/>
                </a:lnTo>
                <a:lnTo>
                  <a:pt x="54000" y="533908"/>
                </a:lnTo>
                <a:lnTo>
                  <a:pt x="1168311" y="533908"/>
                </a:lnTo>
                <a:lnTo>
                  <a:pt x="1199530" y="533064"/>
                </a:lnTo>
                <a:lnTo>
                  <a:pt x="1215561" y="527157"/>
                </a:lnTo>
                <a:lnTo>
                  <a:pt x="1221467" y="511126"/>
                </a:lnTo>
                <a:lnTo>
                  <a:pt x="1222311" y="479907"/>
                </a:lnTo>
                <a:lnTo>
                  <a:pt x="1222311" y="54000"/>
                </a:lnTo>
                <a:lnTo>
                  <a:pt x="1221467" y="22781"/>
                </a:lnTo>
                <a:lnTo>
                  <a:pt x="1215561" y="6750"/>
                </a:lnTo>
                <a:lnTo>
                  <a:pt x="1199530" y="843"/>
                </a:lnTo>
                <a:lnTo>
                  <a:pt x="1168311" y="0"/>
                </a:lnTo>
                <a:lnTo>
                  <a:pt x="54000" y="0"/>
                </a:lnTo>
                <a:close/>
              </a:path>
            </a:pathLst>
          </a:custGeom>
          <a:ln w="888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49744" y="15682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908531" y="1576942"/>
            <a:ext cx="53594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49744" y="1295999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4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29588" y="1304649"/>
            <a:ext cx="4933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productifs</a:t>
            </a:r>
            <a:endParaRPr sz="8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49744" y="1840593"/>
            <a:ext cx="1260475" cy="180340"/>
          </a:xfrm>
          <a:custGeom>
            <a:avLst/>
            <a:gdLst/>
            <a:ahLst/>
            <a:cxnLst/>
            <a:rect l="l" t="t" r="r" b="b"/>
            <a:pathLst>
              <a:path w="1260475" h="18033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5996"/>
                </a:lnTo>
                <a:lnTo>
                  <a:pt x="843" y="157215"/>
                </a:lnTo>
                <a:lnTo>
                  <a:pt x="6750" y="173247"/>
                </a:lnTo>
                <a:lnTo>
                  <a:pt x="22781" y="179153"/>
                </a:lnTo>
                <a:lnTo>
                  <a:pt x="54000" y="179997"/>
                </a:lnTo>
                <a:lnTo>
                  <a:pt x="1206004" y="179997"/>
                </a:lnTo>
                <a:lnTo>
                  <a:pt x="1237223" y="179153"/>
                </a:lnTo>
                <a:lnTo>
                  <a:pt x="1253255" y="173247"/>
                </a:lnTo>
                <a:lnTo>
                  <a:pt x="1259161" y="157215"/>
                </a:lnTo>
                <a:lnTo>
                  <a:pt x="1260005" y="125996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899491" y="1849235"/>
            <a:ext cx="5537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pilotage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5299" y="1088300"/>
            <a:ext cx="31565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différents processus de</a:t>
            </a:r>
            <a:r>
              <a:rPr sz="1300" b="1" spc="-9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25299" y="2853499"/>
            <a:ext cx="350392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parties prenantes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contre-pouvoirs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2003" y="28451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94974" y="283734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82" name="object 135"/>
          <p:cNvSpPr txBox="1"/>
          <p:nvPr/>
        </p:nvSpPr>
        <p:spPr>
          <a:xfrm>
            <a:off x="725298" y="4209996"/>
            <a:ext cx="59993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 au sein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7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3" name="object 136"/>
          <p:cNvSpPr/>
          <p:nvPr/>
        </p:nvSpPr>
        <p:spPr>
          <a:xfrm>
            <a:off x="432003" y="420169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137"/>
          <p:cNvSpPr txBox="1"/>
          <p:nvPr/>
        </p:nvSpPr>
        <p:spPr>
          <a:xfrm>
            <a:off x="494974" y="419383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2031</Words>
  <Application>Microsoft Macintosh PowerPoint</Application>
  <PresentationFormat>Personnalisé</PresentationFormat>
  <Paragraphs>548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8</cp:revision>
  <dcterms:created xsi:type="dcterms:W3CDTF">2018-06-26T17:06:40Z</dcterms:created>
  <dcterms:modified xsi:type="dcterms:W3CDTF">2018-07-12T16:45:06Z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2018-06-26T00:00:00Z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2018-06-26T00:00:00Z</vt:filetime>
  </property>
</Properties>
</file>