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7200900" cy="10693400"/>
  <p:notesSz cx="7200900" cy="106934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8C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-2528" y="-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40067" y="3314954"/>
            <a:ext cx="612076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80135" y="5988304"/>
            <a:ext cx="504063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06/07/18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06/07/18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60045" y="2459482"/>
            <a:ext cx="3132391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708463" y="2459482"/>
            <a:ext cx="3132391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06/07/18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06/07/18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06/07/18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427804" y="10369969"/>
            <a:ext cx="29209" cy="72390"/>
          </a:xfrm>
          <a:custGeom>
            <a:avLst/>
            <a:gdLst/>
            <a:ahLst/>
            <a:cxnLst/>
            <a:rect l="l" t="t" r="r" b="b"/>
            <a:pathLst>
              <a:path w="29210" h="72390">
                <a:moveTo>
                  <a:pt x="0" y="71996"/>
                </a:moveTo>
                <a:lnTo>
                  <a:pt x="28803" y="71996"/>
                </a:lnTo>
                <a:lnTo>
                  <a:pt x="28803" y="0"/>
                </a:lnTo>
                <a:lnTo>
                  <a:pt x="0" y="0"/>
                </a:lnTo>
                <a:lnTo>
                  <a:pt x="0" y="71996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0045" y="427736"/>
            <a:ext cx="648081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0045" y="2459482"/>
            <a:ext cx="648081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72132" y="10337294"/>
            <a:ext cx="2308859" cy="139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60045" y="9944862"/>
            <a:ext cx="1656207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06/07/18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184648" y="9944862"/>
            <a:ext cx="1656207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pic>
        <p:nvPicPr>
          <p:cNvPr id="7" name="Image 6" descr="CEJM-Fond-Droit-reduit.pdf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0" cy="10693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1298" y="248690"/>
            <a:ext cx="4682351" cy="487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5.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activités économiques  </a:t>
            </a:r>
            <a:endParaRPr lang="fr-FR" sz="1500" b="1" spc="-5" dirty="0" smtClean="0">
              <a:solidFill>
                <a:srgbClr val="005AAA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sont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-elles régulées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par le droit</a:t>
            </a:r>
            <a:r>
              <a:rPr sz="1500" b="1" spc="-4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5299" y="1088300"/>
            <a:ext cx="449326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libre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concurrence,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un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fondement européen et</a:t>
            </a:r>
            <a:r>
              <a:rPr sz="1300" b="1" spc="-7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national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696958" y="1641691"/>
            <a:ext cx="828675" cy="464820"/>
          </a:xfrm>
          <a:custGeom>
            <a:avLst/>
            <a:gdLst/>
            <a:ahLst/>
            <a:cxnLst/>
            <a:rect l="l" t="t" r="r" b="b"/>
            <a:pathLst>
              <a:path w="828675" h="464819">
                <a:moveTo>
                  <a:pt x="828421" y="0"/>
                </a:moveTo>
                <a:lnTo>
                  <a:pt x="0" y="46431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21601" y="2091603"/>
            <a:ext cx="702310" cy="392430"/>
          </a:xfrm>
          <a:custGeom>
            <a:avLst/>
            <a:gdLst/>
            <a:ahLst/>
            <a:cxnLst/>
            <a:rect l="l" t="t" r="r" b="b"/>
            <a:pathLst>
              <a:path w="702310" h="392430">
                <a:moveTo>
                  <a:pt x="0" y="0"/>
                </a:moveTo>
                <a:lnTo>
                  <a:pt x="702005" y="39240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38998" y="1461602"/>
            <a:ext cx="1548130" cy="558165"/>
          </a:xfrm>
          <a:custGeom>
            <a:avLst/>
            <a:gdLst/>
            <a:ahLst/>
            <a:cxnLst/>
            <a:rect l="l" t="t" r="r" b="b"/>
            <a:pathLst>
              <a:path w="1548129" h="558164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494002" y="557999"/>
                </a:lnTo>
                <a:lnTo>
                  <a:pt x="1525221" y="557156"/>
                </a:lnTo>
                <a:lnTo>
                  <a:pt x="1541252" y="551249"/>
                </a:lnTo>
                <a:lnTo>
                  <a:pt x="1547159" y="535218"/>
                </a:lnTo>
                <a:lnTo>
                  <a:pt x="1548003" y="503999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380299" y="1511476"/>
            <a:ext cx="144018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fondement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européen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article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3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traité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Rome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(25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1957).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38998" y="2163600"/>
            <a:ext cx="1548130" cy="558165"/>
          </a:xfrm>
          <a:custGeom>
            <a:avLst/>
            <a:gdLst/>
            <a:ahLst/>
            <a:cxnLst/>
            <a:rect l="l" t="t" r="r" b="b"/>
            <a:pathLst>
              <a:path w="1548129" h="558164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494002" y="557999"/>
                </a:lnTo>
                <a:lnTo>
                  <a:pt x="1525221" y="557156"/>
                </a:lnTo>
                <a:lnTo>
                  <a:pt x="1541252" y="551249"/>
                </a:lnTo>
                <a:lnTo>
                  <a:pt x="1547159" y="535218"/>
                </a:lnTo>
                <a:lnTo>
                  <a:pt x="1548003" y="503999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380299" y="2213474"/>
            <a:ext cx="128714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algn="just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fondement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national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décret d’Allarde (loi des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2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17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mars</a:t>
            </a:r>
            <a:r>
              <a:rPr sz="9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1791).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45995" y="2091603"/>
            <a:ext cx="715645" cy="0"/>
          </a:xfrm>
          <a:custGeom>
            <a:avLst/>
            <a:gdLst/>
            <a:ahLst/>
            <a:cxnLst/>
            <a:rect l="l" t="t" r="r" b="b"/>
            <a:pathLst>
              <a:path w="715644">
                <a:moveTo>
                  <a:pt x="0" y="0"/>
                </a:moveTo>
                <a:lnTo>
                  <a:pt x="71550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15999" y="1971003"/>
            <a:ext cx="720090" cy="241300"/>
          </a:xfrm>
          <a:custGeom>
            <a:avLst/>
            <a:gdLst/>
            <a:ahLst/>
            <a:cxnLst/>
            <a:rect l="l" t="t" r="r" b="b"/>
            <a:pathLst>
              <a:path w="720089" h="241300">
                <a:moveTo>
                  <a:pt x="66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666000" y="241198"/>
                </a:lnTo>
                <a:lnTo>
                  <a:pt x="697219" y="240354"/>
                </a:lnTo>
                <a:lnTo>
                  <a:pt x="713251" y="234448"/>
                </a:lnTo>
                <a:lnTo>
                  <a:pt x="719157" y="218416"/>
                </a:lnTo>
                <a:lnTo>
                  <a:pt x="720001" y="187198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073912" y="2002177"/>
            <a:ext cx="5956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repose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015999" y="1971003"/>
            <a:ext cx="720090" cy="241300"/>
          </a:xfrm>
          <a:custGeom>
            <a:avLst/>
            <a:gdLst/>
            <a:ahLst/>
            <a:cxnLst/>
            <a:rect l="l" t="t" r="r" b="b"/>
            <a:pathLst>
              <a:path w="72008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666000" y="241198"/>
                </a:lnTo>
                <a:lnTo>
                  <a:pt x="697219" y="240354"/>
                </a:lnTo>
                <a:lnTo>
                  <a:pt x="713251" y="234448"/>
                </a:lnTo>
                <a:lnTo>
                  <a:pt x="719157" y="218416"/>
                </a:lnTo>
                <a:lnTo>
                  <a:pt x="720001" y="187198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55999" y="1866600"/>
            <a:ext cx="1044575" cy="450215"/>
          </a:xfrm>
          <a:custGeom>
            <a:avLst/>
            <a:gdLst/>
            <a:ahLst/>
            <a:cxnLst/>
            <a:rect l="l" t="t" r="r" b="b"/>
            <a:pathLst>
              <a:path w="1044575" h="4502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990003" y="449999"/>
                </a:lnTo>
                <a:lnTo>
                  <a:pt x="1021222" y="449155"/>
                </a:lnTo>
                <a:lnTo>
                  <a:pt x="1037253" y="443249"/>
                </a:lnTo>
                <a:lnTo>
                  <a:pt x="1043159" y="427217"/>
                </a:lnTo>
                <a:lnTo>
                  <a:pt x="1044003" y="3959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41579" y="1907509"/>
            <a:ext cx="864235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indent="170815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 libre 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concurrence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709727" y="3604972"/>
            <a:ext cx="497205" cy="396240"/>
          </a:xfrm>
          <a:custGeom>
            <a:avLst/>
            <a:gdLst/>
            <a:ahLst/>
            <a:cxnLst/>
            <a:rect l="l" t="t" r="r" b="b"/>
            <a:pathLst>
              <a:path w="497205" h="396239">
                <a:moveTo>
                  <a:pt x="497065" y="0"/>
                </a:moveTo>
                <a:lnTo>
                  <a:pt x="0" y="39599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90213" y="3903773"/>
            <a:ext cx="424180" cy="270510"/>
          </a:xfrm>
          <a:custGeom>
            <a:avLst/>
            <a:gdLst/>
            <a:ahLst/>
            <a:cxnLst/>
            <a:rect l="l" t="t" r="r" b="b"/>
            <a:pathLst>
              <a:path w="424179" h="270510">
                <a:moveTo>
                  <a:pt x="423786" y="0"/>
                </a:moveTo>
                <a:lnTo>
                  <a:pt x="0" y="27000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63988" y="3928969"/>
            <a:ext cx="461009" cy="203835"/>
          </a:xfrm>
          <a:custGeom>
            <a:avLst/>
            <a:gdLst/>
            <a:ahLst/>
            <a:cxnLst/>
            <a:rect l="l" t="t" r="r" b="b"/>
            <a:pathLst>
              <a:path w="461010" h="203835">
                <a:moveTo>
                  <a:pt x="460806" y="20340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17998" y="4132378"/>
            <a:ext cx="428625" cy="347980"/>
          </a:xfrm>
          <a:custGeom>
            <a:avLst/>
            <a:gdLst/>
            <a:ahLst/>
            <a:cxnLst/>
            <a:rect l="l" t="t" r="r" b="b"/>
            <a:pathLst>
              <a:path w="428625" h="347979">
                <a:moveTo>
                  <a:pt x="428396" y="347395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967170" y="3810748"/>
            <a:ext cx="612140" cy="252095"/>
          </a:xfrm>
          <a:custGeom>
            <a:avLst/>
            <a:gdLst/>
            <a:ahLst/>
            <a:cxnLst/>
            <a:rect l="l" t="t" r="r" b="b"/>
            <a:pathLst>
              <a:path w="612139" h="252095">
                <a:moveTo>
                  <a:pt x="55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557999" y="252006"/>
                </a:lnTo>
                <a:lnTo>
                  <a:pt x="589218" y="251162"/>
                </a:lnTo>
                <a:lnTo>
                  <a:pt x="605250" y="245256"/>
                </a:lnTo>
                <a:lnTo>
                  <a:pt x="611156" y="229224"/>
                </a:lnTo>
                <a:lnTo>
                  <a:pt x="612000" y="198005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008470" y="3847323"/>
            <a:ext cx="4413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Entente</a:t>
            </a:r>
            <a:endParaRPr sz="95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967170" y="4206749"/>
            <a:ext cx="1080135" cy="407034"/>
          </a:xfrm>
          <a:custGeom>
            <a:avLst/>
            <a:gdLst/>
            <a:ahLst/>
            <a:cxnLst/>
            <a:rect l="l" t="t" r="r" b="b"/>
            <a:pathLst>
              <a:path w="1080135" h="407035">
                <a:moveTo>
                  <a:pt x="1025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52806"/>
                </a:lnTo>
                <a:lnTo>
                  <a:pt x="843" y="384024"/>
                </a:lnTo>
                <a:lnTo>
                  <a:pt x="6750" y="400056"/>
                </a:lnTo>
                <a:lnTo>
                  <a:pt x="22781" y="405962"/>
                </a:lnTo>
                <a:lnTo>
                  <a:pt x="54000" y="406806"/>
                </a:lnTo>
                <a:lnTo>
                  <a:pt x="1025994" y="406806"/>
                </a:lnTo>
                <a:lnTo>
                  <a:pt x="1057213" y="405962"/>
                </a:lnTo>
                <a:lnTo>
                  <a:pt x="1073245" y="400056"/>
                </a:lnTo>
                <a:lnTo>
                  <a:pt x="1079151" y="384024"/>
                </a:lnTo>
                <a:lnTo>
                  <a:pt x="1079995" y="352806"/>
                </a:lnTo>
                <a:lnTo>
                  <a:pt x="1079995" y="54000"/>
                </a:lnTo>
                <a:lnTo>
                  <a:pt x="1079151" y="22781"/>
                </a:lnTo>
                <a:lnTo>
                  <a:pt x="1073245" y="6750"/>
                </a:lnTo>
                <a:lnTo>
                  <a:pt x="1057213" y="843"/>
                </a:lnTo>
                <a:lnTo>
                  <a:pt x="1025994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008470" y="4250874"/>
            <a:ext cx="91757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Abus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position  dominante</a:t>
            </a:r>
            <a:endParaRPr sz="95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132215" y="3532973"/>
            <a:ext cx="1332230" cy="252095"/>
          </a:xfrm>
          <a:custGeom>
            <a:avLst/>
            <a:gdLst/>
            <a:ahLst/>
            <a:cxnLst/>
            <a:rect l="l" t="t" r="r" b="b"/>
            <a:pathLst>
              <a:path w="1332229" h="252095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1278001" y="252006"/>
                </a:lnTo>
                <a:lnTo>
                  <a:pt x="1309219" y="251162"/>
                </a:lnTo>
                <a:lnTo>
                  <a:pt x="1325251" y="245256"/>
                </a:lnTo>
                <a:lnTo>
                  <a:pt x="1331157" y="229224"/>
                </a:lnTo>
                <a:lnTo>
                  <a:pt x="1332001" y="198005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173516" y="3569548"/>
            <a:ext cx="10382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concentrations</a:t>
            </a:r>
            <a:endParaRPr sz="95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132215" y="3928967"/>
            <a:ext cx="1512570" cy="407034"/>
          </a:xfrm>
          <a:custGeom>
            <a:avLst/>
            <a:gdLst/>
            <a:ahLst/>
            <a:cxnLst/>
            <a:rect l="l" t="t" r="r" b="b"/>
            <a:pathLst>
              <a:path w="1512570" h="407035">
                <a:moveTo>
                  <a:pt x="145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52806"/>
                </a:lnTo>
                <a:lnTo>
                  <a:pt x="843" y="384024"/>
                </a:lnTo>
                <a:lnTo>
                  <a:pt x="6750" y="400056"/>
                </a:lnTo>
                <a:lnTo>
                  <a:pt x="22781" y="405962"/>
                </a:lnTo>
                <a:lnTo>
                  <a:pt x="54000" y="406806"/>
                </a:lnTo>
                <a:lnTo>
                  <a:pt x="1457998" y="406806"/>
                </a:lnTo>
                <a:lnTo>
                  <a:pt x="1489217" y="405962"/>
                </a:lnTo>
                <a:lnTo>
                  <a:pt x="1505248" y="400056"/>
                </a:lnTo>
                <a:lnTo>
                  <a:pt x="1511154" y="384024"/>
                </a:lnTo>
                <a:lnTo>
                  <a:pt x="1511998" y="352806"/>
                </a:lnTo>
                <a:lnTo>
                  <a:pt x="1511998" y="54000"/>
                </a:lnTo>
                <a:lnTo>
                  <a:pt x="1511154" y="22781"/>
                </a:lnTo>
                <a:lnTo>
                  <a:pt x="1505248" y="6750"/>
                </a:lnTo>
                <a:lnTo>
                  <a:pt x="1489217" y="843"/>
                </a:lnTo>
                <a:lnTo>
                  <a:pt x="1457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173516" y="3973092"/>
            <a:ext cx="132588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dysfonctionnements  des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marchés</a:t>
            </a:r>
            <a:endParaRPr sz="95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55999" y="3709371"/>
            <a:ext cx="1044575" cy="450215"/>
          </a:xfrm>
          <a:custGeom>
            <a:avLst/>
            <a:gdLst/>
            <a:ahLst/>
            <a:cxnLst/>
            <a:rect l="l" t="t" r="r" b="b"/>
            <a:pathLst>
              <a:path w="1044575" h="4502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990003" y="449999"/>
                </a:lnTo>
                <a:lnTo>
                  <a:pt x="1021222" y="449155"/>
                </a:lnTo>
                <a:lnTo>
                  <a:pt x="1037253" y="443249"/>
                </a:lnTo>
                <a:lnTo>
                  <a:pt x="1043159" y="427217"/>
                </a:lnTo>
                <a:lnTo>
                  <a:pt x="1044003" y="3959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818285" y="3750281"/>
            <a:ext cx="911225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78105" marR="5080" indent="-66040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abus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des 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entreprises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755999" y="5717819"/>
            <a:ext cx="1188085" cy="450215"/>
          </a:xfrm>
          <a:custGeom>
            <a:avLst/>
            <a:gdLst/>
            <a:ahLst/>
            <a:cxnLst/>
            <a:rect l="l" t="t" r="r" b="b"/>
            <a:pathLst>
              <a:path w="1188085" h="450214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1133995" y="449999"/>
                </a:lnTo>
                <a:lnTo>
                  <a:pt x="1165214" y="449155"/>
                </a:lnTo>
                <a:lnTo>
                  <a:pt x="1181246" y="443249"/>
                </a:lnTo>
                <a:lnTo>
                  <a:pt x="1187152" y="427217"/>
                </a:lnTo>
                <a:lnTo>
                  <a:pt x="1187996" y="395998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840118" y="5758728"/>
            <a:ext cx="1019175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indent="69850">
              <a:lnSpc>
                <a:spcPts val="1300"/>
              </a:lnSpc>
              <a:spcBef>
                <a:spcPts val="160"/>
              </a:spcBef>
            </a:pP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L’Autorité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  la</a:t>
            </a:r>
            <a:r>
              <a:rPr sz="11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concurrence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25299" y="1088300"/>
            <a:ext cx="449326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libre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concurrence,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un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fondement européen et</a:t>
            </a:r>
            <a:r>
              <a:rPr sz="1300" b="1" spc="-7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national</a:t>
            </a:r>
            <a:endParaRPr sz="13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25299" y="3159671"/>
            <a:ext cx="3072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Une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liberté qui peut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faire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l’objet</a:t>
            </a:r>
            <a:r>
              <a:rPr sz="1300" b="1" spc="-8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d’abus</a:t>
            </a:r>
            <a:endParaRPr sz="13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32003" y="315136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494974" y="3143516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32003" y="5007318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94974" y="5024865"/>
            <a:ext cx="477901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Le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rôle 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des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autorités administratives 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indépendantes</a:t>
            </a:r>
            <a:r>
              <a:rPr sz="1950" b="1" spc="-112" baseline="2136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(AAI)</a:t>
            </a:r>
            <a:endParaRPr sz="1950" baseline="2136">
              <a:latin typeface="Arial"/>
              <a:cs typeface="Arial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41" name="object 2"/>
          <p:cNvSpPr txBox="1"/>
          <p:nvPr/>
        </p:nvSpPr>
        <p:spPr>
          <a:xfrm>
            <a:off x="1661298" y="248690"/>
            <a:ext cx="4682351" cy="487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5.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activités économiques  </a:t>
            </a:r>
            <a:endParaRPr lang="fr-FR" sz="1500" b="1" spc="-5" dirty="0" smtClean="0">
              <a:solidFill>
                <a:srgbClr val="005AAA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sont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-elles régulées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par le droit</a:t>
            </a:r>
            <a:r>
              <a:rPr sz="1500" b="1" spc="-4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696958" y="1641691"/>
            <a:ext cx="828675" cy="464820"/>
          </a:xfrm>
          <a:custGeom>
            <a:avLst/>
            <a:gdLst/>
            <a:ahLst/>
            <a:cxnLst/>
            <a:rect l="l" t="t" r="r" b="b"/>
            <a:pathLst>
              <a:path w="828675" h="464819">
                <a:moveTo>
                  <a:pt x="828421" y="0"/>
                </a:moveTo>
                <a:lnTo>
                  <a:pt x="0" y="46431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21601" y="2091603"/>
            <a:ext cx="702310" cy="392430"/>
          </a:xfrm>
          <a:custGeom>
            <a:avLst/>
            <a:gdLst/>
            <a:ahLst/>
            <a:cxnLst/>
            <a:rect l="l" t="t" r="r" b="b"/>
            <a:pathLst>
              <a:path w="702310" h="392430">
                <a:moveTo>
                  <a:pt x="0" y="0"/>
                </a:moveTo>
                <a:lnTo>
                  <a:pt x="702005" y="39240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38998" y="1461602"/>
            <a:ext cx="1548130" cy="558165"/>
          </a:xfrm>
          <a:custGeom>
            <a:avLst/>
            <a:gdLst/>
            <a:ahLst/>
            <a:cxnLst/>
            <a:rect l="l" t="t" r="r" b="b"/>
            <a:pathLst>
              <a:path w="1548129" h="558164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494002" y="557999"/>
                </a:lnTo>
                <a:lnTo>
                  <a:pt x="1525221" y="557156"/>
                </a:lnTo>
                <a:lnTo>
                  <a:pt x="1541252" y="551249"/>
                </a:lnTo>
                <a:lnTo>
                  <a:pt x="1547159" y="535218"/>
                </a:lnTo>
                <a:lnTo>
                  <a:pt x="1548003" y="503999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380299" y="1511476"/>
            <a:ext cx="144018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fondement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européen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article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3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traité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Rome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(25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1957).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38998" y="2163600"/>
            <a:ext cx="1548130" cy="558165"/>
          </a:xfrm>
          <a:custGeom>
            <a:avLst/>
            <a:gdLst/>
            <a:ahLst/>
            <a:cxnLst/>
            <a:rect l="l" t="t" r="r" b="b"/>
            <a:pathLst>
              <a:path w="1548129" h="558164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494002" y="557999"/>
                </a:lnTo>
                <a:lnTo>
                  <a:pt x="1525221" y="557156"/>
                </a:lnTo>
                <a:lnTo>
                  <a:pt x="1541252" y="551249"/>
                </a:lnTo>
                <a:lnTo>
                  <a:pt x="1547159" y="535218"/>
                </a:lnTo>
                <a:lnTo>
                  <a:pt x="1548003" y="503999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380299" y="2213474"/>
            <a:ext cx="128714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algn="just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fondement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national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décret d’Allarde (loi des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2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17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mars</a:t>
            </a:r>
            <a:r>
              <a:rPr sz="9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1791).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45995" y="2091603"/>
            <a:ext cx="715645" cy="0"/>
          </a:xfrm>
          <a:custGeom>
            <a:avLst/>
            <a:gdLst/>
            <a:ahLst/>
            <a:cxnLst/>
            <a:rect l="l" t="t" r="r" b="b"/>
            <a:pathLst>
              <a:path w="715644">
                <a:moveTo>
                  <a:pt x="0" y="0"/>
                </a:moveTo>
                <a:lnTo>
                  <a:pt x="71550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15999" y="1971003"/>
            <a:ext cx="720090" cy="241300"/>
          </a:xfrm>
          <a:custGeom>
            <a:avLst/>
            <a:gdLst/>
            <a:ahLst/>
            <a:cxnLst/>
            <a:rect l="l" t="t" r="r" b="b"/>
            <a:pathLst>
              <a:path w="720089" h="241300">
                <a:moveTo>
                  <a:pt x="66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666000" y="241198"/>
                </a:lnTo>
                <a:lnTo>
                  <a:pt x="697219" y="240354"/>
                </a:lnTo>
                <a:lnTo>
                  <a:pt x="713251" y="234448"/>
                </a:lnTo>
                <a:lnTo>
                  <a:pt x="719157" y="218416"/>
                </a:lnTo>
                <a:lnTo>
                  <a:pt x="720001" y="187198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073912" y="2002177"/>
            <a:ext cx="5956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repose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015999" y="1971003"/>
            <a:ext cx="720090" cy="241300"/>
          </a:xfrm>
          <a:custGeom>
            <a:avLst/>
            <a:gdLst/>
            <a:ahLst/>
            <a:cxnLst/>
            <a:rect l="l" t="t" r="r" b="b"/>
            <a:pathLst>
              <a:path w="72008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666000" y="241198"/>
                </a:lnTo>
                <a:lnTo>
                  <a:pt x="697219" y="240354"/>
                </a:lnTo>
                <a:lnTo>
                  <a:pt x="713251" y="234448"/>
                </a:lnTo>
                <a:lnTo>
                  <a:pt x="719157" y="218416"/>
                </a:lnTo>
                <a:lnTo>
                  <a:pt x="720001" y="187198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55999" y="1866600"/>
            <a:ext cx="1044575" cy="450215"/>
          </a:xfrm>
          <a:custGeom>
            <a:avLst/>
            <a:gdLst/>
            <a:ahLst/>
            <a:cxnLst/>
            <a:rect l="l" t="t" r="r" b="b"/>
            <a:pathLst>
              <a:path w="1044575" h="4502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990003" y="449999"/>
                </a:lnTo>
                <a:lnTo>
                  <a:pt x="1021222" y="449155"/>
                </a:lnTo>
                <a:lnTo>
                  <a:pt x="1037253" y="443249"/>
                </a:lnTo>
                <a:lnTo>
                  <a:pt x="1043159" y="427217"/>
                </a:lnTo>
                <a:lnTo>
                  <a:pt x="1044003" y="3959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41579" y="1907509"/>
            <a:ext cx="864235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indent="170815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 libre 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concurrence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709727" y="3604972"/>
            <a:ext cx="497205" cy="396240"/>
          </a:xfrm>
          <a:custGeom>
            <a:avLst/>
            <a:gdLst/>
            <a:ahLst/>
            <a:cxnLst/>
            <a:rect l="l" t="t" r="r" b="b"/>
            <a:pathLst>
              <a:path w="497205" h="396239">
                <a:moveTo>
                  <a:pt x="497065" y="0"/>
                </a:moveTo>
                <a:lnTo>
                  <a:pt x="0" y="39599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90213" y="3903773"/>
            <a:ext cx="424180" cy="270510"/>
          </a:xfrm>
          <a:custGeom>
            <a:avLst/>
            <a:gdLst/>
            <a:ahLst/>
            <a:cxnLst/>
            <a:rect l="l" t="t" r="r" b="b"/>
            <a:pathLst>
              <a:path w="424179" h="270510">
                <a:moveTo>
                  <a:pt x="423786" y="0"/>
                </a:moveTo>
                <a:lnTo>
                  <a:pt x="0" y="27000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63988" y="3928969"/>
            <a:ext cx="461009" cy="203835"/>
          </a:xfrm>
          <a:custGeom>
            <a:avLst/>
            <a:gdLst/>
            <a:ahLst/>
            <a:cxnLst/>
            <a:rect l="l" t="t" r="r" b="b"/>
            <a:pathLst>
              <a:path w="461010" h="203835">
                <a:moveTo>
                  <a:pt x="460806" y="20340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17998" y="4132378"/>
            <a:ext cx="428625" cy="347980"/>
          </a:xfrm>
          <a:custGeom>
            <a:avLst/>
            <a:gdLst/>
            <a:ahLst/>
            <a:cxnLst/>
            <a:rect l="l" t="t" r="r" b="b"/>
            <a:pathLst>
              <a:path w="428625" h="347979">
                <a:moveTo>
                  <a:pt x="428396" y="347395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967170" y="3810748"/>
            <a:ext cx="612140" cy="252095"/>
          </a:xfrm>
          <a:custGeom>
            <a:avLst/>
            <a:gdLst/>
            <a:ahLst/>
            <a:cxnLst/>
            <a:rect l="l" t="t" r="r" b="b"/>
            <a:pathLst>
              <a:path w="612139" h="252095">
                <a:moveTo>
                  <a:pt x="55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557999" y="252006"/>
                </a:lnTo>
                <a:lnTo>
                  <a:pt x="589218" y="251162"/>
                </a:lnTo>
                <a:lnTo>
                  <a:pt x="605250" y="245256"/>
                </a:lnTo>
                <a:lnTo>
                  <a:pt x="611156" y="229224"/>
                </a:lnTo>
                <a:lnTo>
                  <a:pt x="612000" y="198005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008470" y="3847323"/>
            <a:ext cx="4413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Entente</a:t>
            </a:r>
            <a:endParaRPr sz="95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967170" y="4206749"/>
            <a:ext cx="1080135" cy="407034"/>
          </a:xfrm>
          <a:custGeom>
            <a:avLst/>
            <a:gdLst/>
            <a:ahLst/>
            <a:cxnLst/>
            <a:rect l="l" t="t" r="r" b="b"/>
            <a:pathLst>
              <a:path w="1080135" h="407035">
                <a:moveTo>
                  <a:pt x="1025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52806"/>
                </a:lnTo>
                <a:lnTo>
                  <a:pt x="843" y="384024"/>
                </a:lnTo>
                <a:lnTo>
                  <a:pt x="6750" y="400056"/>
                </a:lnTo>
                <a:lnTo>
                  <a:pt x="22781" y="405962"/>
                </a:lnTo>
                <a:lnTo>
                  <a:pt x="54000" y="406806"/>
                </a:lnTo>
                <a:lnTo>
                  <a:pt x="1025994" y="406806"/>
                </a:lnTo>
                <a:lnTo>
                  <a:pt x="1057213" y="405962"/>
                </a:lnTo>
                <a:lnTo>
                  <a:pt x="1073245" y="400056"/>
                </a:lnTo>
                <a:lnTo>
                  <a:pt x="1079151" y="384024"/>
                </a:lnTo>
                <a:lnTo>
                  <a:pt x="1079995" y="352806"/>
                </a:lnTo>
                <a:lnTo>
                  <a:pt x="1079995" y="54000"/>
                </a:lnTo>
                <a:lnTo>
                  <a:pt x="1079151" y="22781"/>
                </a:lnTo>
                <a:lnTo>
                  <a:pt x="1073245" y="6750"/>
                </a:lnTo>
                <a:lnTo>
                  <a:pt x="1057213" y="843"/>
                </a:lnTo>
                <a:lnTo>
                  <a:pt x="1025994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008470" y="4250874"/>
            <a:ext cx="91757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Abus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position  dominante</a:t>
            </a:r>
            <a:endParaRPr sz="95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132215" y="3532973"/>
            <a:ext cx="1332230" cy="252095"/>
          </a:xfrm>
          <a:custGeom>
            <a:avLst/>
            <a:gdLst/>
            <a:ahLst/>
            <a:cxnLst/>
            <a:rect l="l" t="t" r="r" b="b"/>
            <a:pathLst>
              <a:path w="1332229" h="252095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1278001" y="252006"/>
                </a:lnTo>
                <a:lnTo>
                  <a:pt x="1309219" y="251162"/>
                </a:lnTo>
                <a:lnTo>
                  <a:pt x="1325251" y="245256"/>
                </a:lnTo>
                <a:lnTo>
                  <a:pt x="1331157" y="229224"/>
                </a:lnTo>
                <a:lnTo>
                  <a:pt x="1332001" y="198005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173516" y="3569548"/>
            <a:ext cx="10382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concentrations</a:t>
            </a:r>
            <a:endParaRPr sz="95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132215" y="3928967"/>
            <a:ext cx="1512570" cy="407034"/>
          </a:xfrm>
          <a:custGeom>
            <a:avLst/>
            <a:gdLst/>
            <a:ahLst/>
            <a:cxnLst/>
            <a:rect l="l" t="t" r="r" b="b"/>
            <a:pathLst>
              <a:path w="1512570" h="407035">
                <a:moveTo>
                  <a:pt x="145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52806"/>
                </a:lnTo>
                <a:lnTo>
                  <a:pt x="843" y="384024"/>
                </a:lnTo>
                <a:lnTo>
                  <a:pt x="6750" y="400056"/>
                </a:lnTo>
                <a:lnTo>
                  <a:pt x="22781" y="405962"/>
                </a:lnTo>
                <a:lnTo>
                  <a:pt x="54000" y="406806"/>
                </a:lnTo>
                <a:lnTo>
                  <a:pt x="1457998" y="406806"/>
                </a:lnTo>
                <a:lnTo>
                  <a:pt x="1489217" y="405962"/>
                </a:lnTo>
                <a:lnTo>
                  <a:pt x="1505248" y="400056"/>
                </a:lnTo>
                <a:lnTo>
                  <a:pt x="1511154" y="384024"/>
                </a:lnTo>
                <a:lnTo>
                  <a:pt x="1511998" y="352806"/>
                </a:lnTo>
                <a:lnTo>
                  <a:pt x="1511998" y="54000"/>
                </a:lnTo>
                <a:lnTo>
                  <a:pt x="1511154" y="22781"/>
                </a:lnTo>
                <a:lnTo>
                  <a:pt x="1505248" y="6750"/>
                </a:lnTo>
                <a:lnTo>
                  <a:pt x="1489217" y="843"/>
                </a:lnTo>
                <a:lnTo>
                  <a:pt x="1457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173516" y="3973092"/>
            <a:ext cx="132588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dysfonctionnements  des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marchés</a:t>
            </a:r>
            <a:endParaRPr sz="95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55999" y="3709371"/>
            <a:ext cx="1044575" cy="450215"/>
          </a:xfrm>
          <a:custGeom>
            <a:avLst/>
            <a:gdLst/>
            <a:ahLst/>
            <a:cxnLst/>
            <a:rect l="l" t="t" r="r" b="b"/>
            <a:pathLst>
              <a:path w="1044575" h="4502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990003" y="449999"/>
                </a:lnTo>
                <a:lnTo>
                  <a:pt x="1021222" y="449155"/>
                </a:lnTo>
                <a:lnTo>
                  <a:pt x="1037253" y="443249"/>
                </a:lnTo>
                <a:lnTo>
                  <a:pt x="1043159" y="427217"/>
                </a:lnTo>
                <a:lnTo>
                  <a:pt x="1044003" y="3959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818285" y="3750281"/>
            <a:ext cx="911225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78105" marR="5080" indent="-66040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abus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des 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entreprises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407499" y="5604313"/>
            <a:ext cx="677545" cy="272415"/>
          </a:xfrm>
          <a:custGeom>
            <a:avLst/>
            <a:gdLst/>
            <a:ahLst/>
            <a:cxnLst/>
            <a:rect l="l" t="t" r="r" b="b"/>
            <a:pathLst>
              <a:path w="677544" h="272414">
                <a:moveTo>
                  <a:pt x="0" y="271907"/>
                </a:moveTo>
                <a:lnTo>
                  <a:pt x="67754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379600" y="5983213"/>
            <a:ext cx="662940" cy="327025"/>
          </a:xfrm>
          <a:custGeom>
            <a:avLst/>
            <a:gdLst/>
            <a:ahLst/>
            <a:cxnLst/>
            <a:rect l="l" t="t" r="r" b="b"/>
            <a:pathLst>
              <a:path w="662939" h="327025">
                <a:moveTo>
                  <a:pt x="0" y="0"/>
                </a:moveTo>
                <a:lnTo>
                  <a:pt x="662393" y="32680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99995" y="5942820"/>
            <a:ext cx="432434" cy="0"/>
          </a:xfrm>
          <a:custGeom>
            <a:avLst/>
            <a:gdLst/>
            <a:ahLst/>
            <a:cxnLst/>
            <a:rect l="l" t="t" r="r" b="b"/>
            <a:pathLst>
              <a:path w="432435">
                <a:moveTo>
                  <a:pt x="0" y="0"/>
                </a:moveTo>
                <a:lnTo>
                  <a:pt x="43201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55999" y="5717819"/>
            <a:ext cx="1188085" cy="450215"/>
          </a:xfrm>
          <a:custGeom>
            <a:avLst/>
            <a:gdLst/>
            <a:ahLst/>
            <a:cxnLst/>
            <a:rect l="l" t="t" r="r" b="b"/>
            <a:pathLst>
              <a:path w="1188085" h="450214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1133995" y="449999"/>
                </a:lnTo>
                <a:lnTo>
                  <a:pt x="1165214" y="449155"/>
                </a:lnTo>
                <a:lnTo>
                  <a:pt x="1181246" y="443249"/>
                </a:lnTo>
                <a:lnTo>
                  <a:pt x="1187152" y="427217"/>
                </a:lnTo>
                <a:lnTo>
                  <a:pt x="1187996" y="395998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910173" y="5758728"/>
            <a:ext cx="88011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L’Autorité</a:t>
            </a:r>
            <a:r>
              <a:rPr sz="11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40118" y="5923828"/>
            <a:ext cx="101917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11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concurrence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822318" y="5425211"/>
            <a:ext cx="1116330" cy="558165"/>
          </a:xfrm>
          <a:custGeom>
            <a:avLst/>
            <a:gdLst/>
            <a:ahLst/>
            <a:cxnLst/>
            <a:rect l="l" t="t" r="r" b="b"/>
            <a:pathLst>
              <a:path w="1116329" h="558164">
                <a:moveTo>
                  <a:pt x="1061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061999" y="557999"/>
                </a:lnTo>
                <a:lnTo>
                  <a:pt x="1093218" y="557156"/>
                </a:lnTo>
                <a:lnTo>
                  <a:pt x="1109249" y="551249"/>
                </a:lnTo>
                <a:lnTo>
                  <a:pt x="1115156" y="535218"/>
                </a:lnTo>
                <a:lnTo>
                  <a:pt x="1115999" y="503999"/>
                </a:lnTo>
                <a:lnTo>
                  <a:pt x="1115999" y="54000"/>
                </a:lnTo>
                <a:lnTo>
                  <a:pt x="1115156" y="22781"/>
                </a:lnTo>
                <a:lnTo>
                  <a:pt x="1109249" y="6750"/>
                </a:lnTo>
                <a:lnTo>
                  <a:pt x="1093218" y="843"/>
                </a:lnTo>
                <a:lnTo>
                  <a:pt x="1061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2863618" y="5475085"/>
            <a:ext cx="95123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garante d’une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concurrence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libre  et non</a:t>
            </a:r>
            <a:r>
              <a:rPr sz="9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faussée.</a:t>
            </a:r>
            <a:endParaRPr sz="95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843999" y="6184017"/>
            <a:ext cx="612140" cy="252095"/>
          </a:xfrm>
          <a:custGeom>
            <a:avLst/>
            <a:gdLst/>
            <a:ahLst/>
            <a:cxnLst/>
            <a:rect l="l" t="t" r="r" b="b"/>
            <a:pathLst>
              <a:path w="612139" h="252095">
                <a:moveTo>
                  <a:pt x="55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557999" y="252006"/>
                </a:lnTo>
                <a:lnTo>
                  <a:pt x="589218" y="251162"/>
                </a:lnTo>
                <a:lnTo>
                  <a:pt x="605250" y="245256"/>
                </a:lnTo>
                <a:lnTo>
                  <a:pt x="611156" y="229224"/>
                </a:lnTo>
                <a:lnTo>
                  <a:pt x="612000" y="198005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2885300" y="6220592"/>
            <a:ext cx="4819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une</a:t>
            </a:r>
            <a:r>
              <a:rPr sz="950" spc="-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AAI.</a:t>
            </a:r>
            <a:endParaRPr sz="95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132215" y="5822215"/>
            <a:ext cx="360045" cy="241300"/>
          </a:xfrm>
          <a:custGeom>
            <a:avLst/>
            <a:gdLst/>
            <a:ahLst/>
            <a:cxnLst/>
            <a:rect l="l" t="t" r="r" b="b"/>
            <a:pathLst>
              <a:path w="360044" h="241300">
                <a:moveTo>
                  <a:pt x="306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306006" y="241198"/>
                </a:lnTo>
                <a:lnTo>
                  <a:pt x="337218" y="240354"/>
                </a:lnTo>
                <a:lnTo>
                  <a:pt x="353245" y="234448"/>
                </a:lnTo>
                <a:lnTo>
                  <a:pt x="359150" y="218416"/>
                </a:lnTo>
                <a:lnTo>
                  <a:pt x="359994" y="187198"/>
                </a:lnTo>
                <a:lnTo>
                  <a:pt x="359994" y="54000"/>
                </a:lnTo>
                <a:lnTo>
                  <a:pt x="359150" y="22781"/>
                </a:lnTo>
                <a:lnTo>
                  <a:pt x="353245" y="6750"/>
                </a:lnTo>
                <a:lnTo>
                  <a:pt x="337218" y="843"/>
                </a:lnTo>
                <a:lnTo>
                  <a:pt x="3060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216867" y="5853390"/>
            <a:ext cx="1866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est</a:t>
            </a:r>
            <a:endParaRPr sz="95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132215" y="5822215"/>
            <a:ext cx="360045" cy="241300"/>
          </a:xfrm>
          <a:custGeom>
            <a:avLst/>
            <a:gdLst/>
            <a:ahLst/>
            <a:cxnLst/>
            <a:rect l="l" t="t" r="r" b="b"/>
            <a:pathLst>
              <a:path w="360044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306006" y="241198"/>
                </a:lnTo>
                <a:lnTo>
                  <a:pt x="337218" y="240354"/>
                </a:lnTo>
                <a:lnTo>
                  <a:pt x="353245" y="234448"/>
                </a:lnTo>
                <a:lnTo>
                  <a:pt x="359150" y="218416"/>
                </a:lnTo>
                <a:lnTo>
                  <a:pt x="359994" y="187198"/>
                </a:lnTo>
                <a:lnTo>
                  <a:pt x="359994" y="54000"/>
                </a:lnTo>
                <a:lnTo>
                  <a:pt x="359150" y="22781"/>
                </a:lnTo>
                <a:lnTo>
                  <a:pt x="353245" y="6750"/>
                </a:lnTo>
                <a:lnTo>
                  <a:pt x="337218" y="843"/>
                </a:lnTo>
                <a:lnTo>
                  <a:pt x="306006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725299" y="1088300"/>
            <a:ext cx="449326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libre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concurrence,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un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fondement européen et</a:t>
            </a:r>
            <a:r>
              <a:rPr sz="1300" b="1" spc="-7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national</a:t>
            </a:r>
            <a:endParaRPr sz="13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25299" y="3159671"/>
            <a:ext cx="3072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Une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liberté qui peut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faire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l’objet</a:t>
            </a:r>
            <a:r>
              <a:rPr sz="1300" b="1" spc="-8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d’abus</a:t>
            </a:r>
            <a:endParaRPr sz="13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432003" y="315136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494974" y="3143516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32003" y="5007318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494974" y="5024865"/>
            <a:ext cx="477901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Le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rôle 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des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autorités administratives 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indépendantes</a:t>
            </a:r>
            <a:r>
              <a:rPr sz="1950" b="1" spc="-112" baseline="2136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(AAI)</a:t>
            </a:r>
            <a:endParaRPr sz="1950" baseline="2136">
              <a:latin typeface="Arial"/>
              <a:cs typeface="Arial"/>
            </a:endParaRPr>
          </a:p>
        </p:txBody>
      </p:sp>
      <p:sp>
        <p:nvSpPr>
          <p:cNvPr id="51" name="object 5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52" name="object 2"/>
          <p:cNvSpPr txBox="1"/>
          <p:nvPr/>
        </p:nvSpPr>
        <p:spPr>
          <a:xfrm>
            <a:off x="1661298" y="248690"/>
            <a:ext cx="4682351" cy="487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5.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activités économiques  </a:t>
            </a:r>
            <a:endParaRPr lang="fr-FR" sz="1500" b="1" spc="-5" dirty="0" smtClean="0">
              <a:solidFill>
                <a:srgbClr val="005AAA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sont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-elles régulées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par le droit</a:t>
            </a:r>
            <a:r>
              <a:rPr sz="1500" b="1" spc="-4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696958" y="1641691"/>
            <a:ext cx="828675" cy="464820"/>
          </a:xfrm>
          <a:custGeom>
            <a:avLst/>
            <a:gdLst/>
            <a:ahLst/>
            <a:cxnLst/>
            <a:rect l="l" t="t" r="r" b="b"/>
            <a:pathLst>
              <a:path w="828675" h="464819">
                <a:moveTo>
                  <a:pt x="828421" y="0"/>
                </a:moveTo>
                <a:lnTo>
                  <a:pt x="0" y="46431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21601" y="2091603"/>
            <a:ext cx="702310" cy="392430"/>
          </a:xfrm>
          <a:custGeom>
            <a:avLst/>
            <a:gdLst/>
            <a:ahLst/>
            <a:cxnLst/>
            <a:rect l="l" t="t" r="r" b="b"/>
            <a:pathLst>
              <a:path w="702310" h="392430">
                <a:moveTo>
                  <a:pt x="0" y="0"/>
                </a:moveTo>
                <a:lnTo>
                  <a:pt x="702005" y="39240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38998" y="1461602"/>
            <a:ext cx="1548130" cy="558165"/>
          </a:xfrm>
          <a:custGeom>
            <a:avLst/>
            <a:gdLst/>
            <a:ahLst/>
            <a:cxnLst/>
            <a:rect l="l" t="t" r="r" b="b"/>
            <a:pathLst>
              <a:path w="1548129" h="558164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494002" y="557999"/>
                </a:lnTo>
                <a:lnTo>
                  <a:pt x="1525221" y="557156"/>
                </a:lnTo>
                <a:lnTo>
                  <a:pt x="1541252" y="551249"/>
                </a:lnTo>
                <a:lnTo>
                  <a:pt x="1547159" y="535218"/>
                </a:lnTo>
                <a:lnTo>
                  <a:pt x="1548003" y="503999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380299" y="1511476"/>
            <a:ext cx="144018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fondement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européen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article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3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traité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Rome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(25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1957).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38998" y="2163600"/>
            <a:ext cx="1548130" cy="558165"/>
          </a:xfrm>
          <a:custGeom>
            <a:avLst/>
            <a:gdLst/>
            <a:ahLst/>
            <a:cxnLst/>
            <a:rect l="l" t="t" r="r" b="b"/>
            <a:pathLst>
              <a:path w="1548129" h="558164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494002" y="557999"/>
                </a:lnTo>
                <a:lnTo>
                  <a:pt x="1525221" y="557156"/>
                </a:lnTo>
                <a:lnTo>
                  <a:pt x="1541252" y="551249"/>
                </a:lnTo>
                <a:lnTo>
                  <a:pt x="1547159" y="535218"/>
                </a:lnTo>
                <a:lnTo>
                  <a:pt x="1548003" y="503999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380299" y="2213474"/>
            <a:ext cx="128714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algn="just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fondement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national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décret d’Allarde (loi des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2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17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mars</a:t>
            </a:r>
            <a:r>
              <a:rPr sz="9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1791).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45995" y="2091603"/>
            <a:ext cx="715645" cy="0"/>
          </a:xfrm>
          <a:custGeom>
            <a:avLst/>
            <a:gdLst/>
            <a:ahLst/>
            <a:cxnLst/>
            <a:rect l="l" t="t" r="r" b="b"/>
            <a:pathLst>
              <a:path w="715644">
                <a:moveTo>
                  <a:pt x="0" y="0"/>
                </a:moveTo>
                <a:lnTo>
                  <a:pt x="71550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15999" y="1971003"/>
            <a:ext cx="720090" cy="241300"/>
          </a:xfrm>
          <a:custGeom>
            <a:avLst/>
            <a:gdLst/>
            <a:ahLst/>
            <a:cxnLst/>
            <a:rect l="l" t="t" r="r" b="b"/>
            <a:pathLst>
              <a:path w="720089" h="241300">
                <a:moveTo>
                  <a:pt x="66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666000" y="241198"/>
                </a:lnTo>
                <a:lnTo>
                  <a:pt x="697219" y="240354"/>
                </a:lnTo>
                <a:lnTo>
                  <a:pt x="713251" y="234448"/>
                </a:lnTo>
                <a:lnTo>
                  <a:pt x="719157" y="218416"/>
                </a:lnTo>
                <a:lnTo>
                  <a:pt x="720001" y="187198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073912" y="2002177"/>
            <a:ext cx="5956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repose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015999" y="1971003"/>
            <a:ext cx="720090" cy="241300"/>
          </a:xfrm>
          <a:custGeom>
            <a:avLst/>
            <a:gdLst/>
            <a:ahLst/>
            <a:cxnLst/>
            <a:rect l="l" t="t" r="r" b="b"/>
            <a:pathLst>
              <a:path w="72008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666000" y="241198"/>
                </a:lnTo>
                <a:lnTo>
                  <a:pt x="697219" y="240354"/>
                </a:lnTo>
                <a:lnTo>
                  <a:pt x="713251" y="234448"/>
                </a:lnTo>
                <a:lnTo>
                  <a:pt x="719157" y="218416"/>
                </a:lnTo>
                <a:lnTo>
                  <a:pt x="720001" y="187198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55999" y="1866600"/>
            <a:ext cx="1044575" cy="450215"/>
          </a:xfrm>
          <a:custGeom>
            <a:avLst/>
            <a:gdLst/>
            <a:ahLst/>
            <a:cxnLst/>
            <a:rect l="l" t="t" r="r" b="b"/>
            <a:pathLst>
              <a:path w="1044575" h="4502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990003" y="449999"/>
                </a:lnTo>
                <a:lnTo>
                  <a:pt x="1021222" y="449155"/>
                </a:lnTo>
                <a:lnTo>
                  <a:pt x="1037253" y="443249"/>
                </a:lnTo>
                <a:lnTo>
                  <a:pt x="1043159" y="427217"/>
                </a:lnTo>
                <a:lnTo>
                  <a:pt x="1044003" y="3959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41579" y="1907509"/>
            <a:ext cx="864235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indent="170815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 libre 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concurrence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709727" y="3604972"/>
            <a:ext cx="497205" cy="396240"/>
          </a:xfrm>
          <a:custGeom>
            <a:avLst/>
            <a:gdLst/>
            <a:ahLst/>
            <a:cxnLst/>
            <a:rect l="l" t="t" r="r" b="b"/>
            <a:pathLst>
              <a:path w="497205" h="396239">
                <a:moveTo>
                  <a:pt x="497065" y="0"/>
                </a:moveTo>
                <a:lnTo>
                  <a:pt x="0" y="39599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90213" y="3903773"/>
            <a:ext cx="424180" cy="270510"/>
          </a:xfrm>
          <a:custGeom>
            <a:avLst/>
            <a:gdLst/>
            <a:ahLst/>
            <a:cxnLst/>
            <a:rect l="l" t="t" r="r" b="b"/>
            <a:pathLst>
              <a:path w="424179" h="270510">
                <a:moveTo>
                  <a:pt x="423786" y="0"/>
                </a:moveTo>
                <a:lnTo>
                  <a:pt x="0" y="27000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63988" y="3928969"/>
            <a:ext cx="461009" cy="203835"/>
          </a:xfrm>
          <a:custGeom>
            <a:avLst/>
            <a:gdLst/>
            <a:ahLst/>
            <a:cxnLst/>
            <a:rect l="l" t="t" r="r" b="b"/>
            <a:pathLst>
              <a:path w="461010" h="203835">
                <a:moveTo>
                  <a:pt x="460806" y="20340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17998" y="4132378"/>
            <a:ext cx="428625" cy="347980"/>
          </a:xfrm>
          <a:custGeom>
            <a:avLst/>
            <a:gdLst/>
            <a:ahLst/>
            <a:cxnLst/>
            <a:rect l="l" t="t" r="r" b="b"/>
            <a:pathLst>
              <a:path w="428625" h="347979">
                <a:moveTo>
                  <a:pt x="428396" y="347395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967170" y="3810748"/>
            <a:ext cx="612140" cy="252095"/>
          </a:xfrm>
          <a:custGeom>
            <a:avLst/>
            <a:gdLst/>
            <a:ahLst/>
            <a:cxnLst/>
            <a:rect l="l" t="t" r="r" b="b"/>
            <a:pathLst>
              <a:path w="612139" h="252095">
                <a:moveTo>
                  <a:pt x="55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557999" y="252006"/>
                </a:lnTo>
                <a:lnTo>
                  <a:pt x="589218" y="251162"/>
                </a:lnTo>
                <a:lnTo>
                  <a:pt x="605250" y="245256"/>
                </a:lnTo>
                <a:lnTo>
                  <a:pt x="611156" y="229224"/>
                </a:lnTo>
                <a:lnTo>
                  <a:pt x="612000" y="198005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008470" y="3847323"/>
            <a:ext cx="4413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Entente</a:t>
            </a:r>
            <a:endParaRPr sz="95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967170" y="4206749"/>
            <a:ext cx="1080135" cy="407034"/>
          </a:xfrm>
          <a:custGeom>
            <a:avLst/>
            <a:gdLst/>
            <a:ahLst/>
            <a:cxnLst/>
            <a:rect l="l" t="t" r="r" b="b"/>
            <a:pathLst>
              <a:path w="1080135" h="407035">
                <a:moveTo>
                  <a:pt x="1025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52806"/>
                </a:lnTo>
                <a:lnTo>
                  <a:pt x="843" y="384024"/>
                </a:lnTo>
                <a:lnTo>
                  <a:pt x="6750" y="400056"/>
                </a:lnTo>
                <a:lnTo>
                  <a:pt x="22781" y="405962"/>
                </a:lnTo>
                <a:lnTo>
                  <a:pt x="54000" y="406806"/>
                </a:lnTo>
                <a:lnTo>
                  <a:pt x="1025994" y="406806"/>
                </a:lnTo>
                <a:lnTo>
                  <a:pt x="1057213" y="405962"/>
                </a:lnTo>
                <a:lnTo>
                  <a:pt x="1073245" y="400056"/>
                </a:lnTo>
                <a:lnTo>
                  <a:pt x="1079151" y="384024"/>
                </a:lnTo>
                <a:lnTo>
                  <a:pt x="1079995" y="352806"/>
                </a:lnTo>
                <a:lnTo>
                  <a:pt x="1079995" y="54000"/>
                </a:lnTo>
                <a:lnTo>
                  <a:pt x="1079151" y="22781"/>
                </a:lnTo>
                <a:lnTo>
                  <a:pt x="1073245" y="6750"/>
                </a:lnTo>
                <a:lnTo>
                  <a:pt x="1057213" y="843"/>
                </a:lnTo>
                <a:lnTo>
                  <a:pt x="1025994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008470" y="4250874"/>
            <a:ext cx="91757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Abus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position  dominante</a:t>
            </a:r>
            <a:endParaRPr sz="95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132215" y="3532973"/>
            <a:ext cx="1332230" cy="252095"/>
          </a:xfrm>
          <a:custGeom>
            <a:avLst/>
            <a:gdLst/>
            <a:ahLst/>
            <a:cxnLst/>
            <a:rect l="l" t="t" r="r" b="b"/>
            <a:pathLst>
              <a:path w="1332229" h="252095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1278001" y="252006"/>
                </a:lnTo>
                <a:lnTo>
                  <a:pt x="1309219" y="251162"/>
                </a:lnTo>
                <a:lnTo>
                  <a:pt x="1325251" y="245256"/>
                </a:lnTo>
                <a:lnTo>
                  <a:pt x="1331157" y="229224"/>
                </a:lnTo>
                <a:lnTo>
                  <a:pt x="1332001" y="198005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173516" y="3569548"/>
            <a:ext cx="10382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concentrations</a:t>
            </a:r>
            <a:endParaRPr sz="95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132215" y="3928967"/>
            <a:ext cx="1512570" cy="407034"/>
          </a:xfrm>
          <a:custGeom>
            <a:avLst/>
            <a:gdLst/>
            <a:ahLst/>
            <a:cxnLst/>
            <a:rect l="l" t="t" r="r" b="b"/>
            <a:pathLst>
              <a:path w="1512570" h="407035">
                <a:moveTo>
                  <a:pt x="145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52806"/>
                </a:lnTo>
                <a:lnTo>
                  <a:pt x="843" y="384024"/>
                </a:lnTo>
                <a:lnTo>
                  <a:pt x="6750" y="400056"/>
                </a:lnTo>
                <a:lnTo>
                  <a:pt x="22781" y="405962"/>
                </a:lnTo>
                <a:lnTo>
                  <a:pt x="54000" y="406806"/>
                </a:lnTo>
                <a:lnTo>
                  <a:pt x="1457998" y="406806"/>
                </a:lnTo>
                <a:lnTo>
                  <a:pt x="1489217" y="405962"/>
                </a:lnTo>
                <a:lnTo>
                  <a:pt x="1505248" y="400056"/>
                </a:lnTo>
                <a:lnTo>
                  <a:pt x="1511154" y="384024"/>
                </a:lnTo>
                <a:lnTo>
                  <a:pt x="1511998" y="352806"/>
                </a:lnTo>
                <a:lnTo>
                  <a:pt x="1511998" y="54000"/>
                </a:lnTo>
                <a:lnTo>
                  <a:pt x="1511154" y="22781"/>
                </a:lnTo>
                <a:lnTo>
                  <a:pt x="1505248" y="6750"/>
                </a:lnTo>
                <a:lnTo>
                  <a:pt x="1489217" y="843"/>
                </a:lnTo>
                <a:lnTo>
                  <a:pt x="1457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173516" y="3973092"/>
            <a:ext cx="132588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dysfonctionnements  des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marchés</a:t>
            </a:r>
            <a:endParaRPr sz="95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55999" y="3709371"/>
            <a:ext cx="1044575" cy="450215"/>
          </a:xfrm>
          <a:custGeom>
            <a:avLst/>
            <a:gdLst/>
            <a:ahLst/>
            <a:cxnLst/>
            <a:rect l="l" t="t" r="r" b="b"/>
            <a:pathLst>
              <a:path w="1044575" h="4502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990003" y="449999"/>
                </a:lnTo>
                <a:lnTo>
                  <a:pt x="1021222" y="449155"/>
                </a:lnTo>
                <a:lnTo>
                  <a:pt x="1037253" y="443249"/>
                </a:lnTo>
                <a:lnTo>
                  <a:pt x="1043159" y="427217"/>
                </a:lnTo>
                <a:lnTo>
                  <a:pt x="1044003" y="3959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818285" y="3750281"/>
            <a:ext cx="911225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78105" marR="5080" indent="-66040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abus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des 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entreprises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767148" y="5479213"/>
            <a:ext cx="436880" cy="250190"/>
          </a:xfrm>
          <a:custGeom>
            <a:avLst/>
            <a:gdLst/>
            <a:ahLst/>
            <a:cxnLst/>
            <a:rect l="l" t="t" r="r" b="b"/>
            <a:pathLst>
              <a:path w="436879" h="250189">
                <a:moveTo>
                  <a:pt x="0" y="250189"/>
                </a:moveTo>
                <a:lnTo>
                  <a:pt x="43657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821104" y="5704214"/>
            <a:ext cx="386080" cy="225425"/>
          </a:xfrm>
          <a:custGeom>
            <a:avLst/>
            <a:gdLst/>
            <a:ahLst/>
            <a:cxnLst/>
            <a:rect l="l" t="t" r="r" b="b"/>
            <a:pathLst>
              <a:path w="386079" h="225425">
                <a:moveTo>
                  <a:pt x="0" y="0"/>
                </a:moveTo>
                <a:lnTo>
                  <a:pt x="386003" y="2250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07499" y="5604313"/>
            <a:ext cx="677545" cy="272415"/>
          </a:xfrm>
          <a:custGeom>
            <a:avLst/>
            <a:gdLst/>
            <a:ahLst/>
            <a:cxnLst/>
            <a:rect l="l" t="t" r="r" b="b"/>
            <a:pathLst>
              <a:path w="677544" h="272414">
                <a:moveTo>
                  <a:pt x="0" y="271907"/>
                </a:moveTo>
                <a:lnTo>
                  <a:pt x="67754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379600" y="5983213"/>
            <a:ext cx="662940" cy="327025"/>
          </a:xfrm>
          <a:custGeom>
            <a:avLst/>
            <a:gdLst/>
            <a:ahLst/>
            <a:cxnLst/>
            <a:rect l="l" t="t" r="r" b="b"/>
            <a:pathLst>
              <a:path w="662939" h="327025">
                <a:moveTo>
                  <a:pt x="0" y="0"/>
                </a:moveTo>
                <a:lnTo>
                  <a:pt x="662393" y="32680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859193" y="5701463"/>
            <a:ext cx="828040" cy="0"/>
          </a:xfrm>
          <a:custGeom>
            <a:avLst/>
            <a:gdLst/>
            <a:ahLst/>
            <a:cxnLst/>
            <a:rect l="l" t="t" r="r" b="b"/>
            <a:pathLst>
              <a:path w="828039">
                <a:moveTo>
                  <a:pt x="0" y="0"/>
                </a:moveTo>
                <a:lnTo>
                  <a:pt x="828001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799995" y="5942820"/>
            <a:ext cx="432434" cy="0"/>
          </a:xfrm>
          <a:custGeom>
            <a:avLst/>
            <a:gdLst/>
            <a:ahLst/>
            <a:cxnLst/>
            <a:rect l="l" t="t" r="r" b="b"/>
            <a:pathLst>
              <a:path w="432435">
                <a:moveTo>
                  <a:pt x="0" y="0"/>
                </a:moveTo>
                <a:lnTo>
                  <a:pt x="43201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55999" y="5717819"/>
            <a:ext cx="1188085" cy="450215"/>
          </a:xfrm>
          <a:custGeom>
            <a:avLst/>
            <a:gdLst/>
            <a:ahLst/>
            <a:cxnLst/>
            <a:rect l="l" t="t" r="r" b="b"/>
            <a:pathLst>
              <a:path w="1188085" h="450214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1133995" y="449999"/>
                </a:lnTo>
                <a:lnTo>
                  <a:pt x="1165214" y="449155"/>
                </a:lnTo>
                <a:lnTo>
                  <a:pt x="1181246" y="443249"/>
                </a:lnTo>
                <a:lnTo>
                  <a:pt x="1187152" y="427217"/>
                </a:lnTo>
                <a:lnTo>
                  <a:pt x="1187996" y="395998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910173" y="5758728"/>
            <a:ext cx="88011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L’Autorité</a:t>
            </a:r>
            <a:r>
              <a:rPr sz="11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40118" y="5923828"/>
            <a:ext cx="101917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11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concurrence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822318" y="5425211"/>
            <a:ext cx="1116330" cy="558165"/>
          </a:xfrm>
          <a:custGeom>
            <a:avLst/>
            <a:gdLst/>
            <a:ahLst/>
            <a:cxnLst/>
            <a:rect l="l" t="t" r="r" b="b"/>
            <a:pathLst>
              <a:path w="1116329" h="558164">
                <a:moveTo>
                  <a:pt x="1061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061999" y="557999"/>
                </a:lnTo>
                <a:lnTo>
                  <a:pt x="1093218" y="557156"/>
                </a:lnTo>
                <a:lnTo>
                  <a:pt x="1109249" y="551249"/>
                </a:lnTo>
                <a:lnTo>
                  <a:pt x="1115156" y="535218"/>
                </a:lnTo>
                <a:lnTo>
                  <a:pt x="1115999" y="503999"/>
                </a:lnTo>
                <a:lnTo>
                  <a:pt x="1115999" y="54000"/>
                </a:lnTo>
                <a:lnTo>
                  <a:pt x="1115156" y="22781"/>
                </a:lnTo>
                <a:lnTo>
                  <a:pt x="1109249" y="6750"/>
                </a:lnTo>
                <a:lnTo>
                  <a:pt x="1093218" y="843"/>
                </a:lnTo>
                <a:lnTo>
                  <a:pt x="1061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2863618" y="5475085"/>
            <a:ext cx="95123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garante d’une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concurrence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libre  et non</a:t>
            </a:r>
            <a:r>
              <a:rPr sz="9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faussée.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146498" y="5377462"/>
            <a:ext cx="828040" cy="252095"/>
          </a:xfrm>
          <a:custGeom>
            <a:avLst/>
            <a:gdLst/>
            <a:ahLst/>
            <a:cxnLst/>
            <a:rect l="l" t="t" r="r" b="b"/>
            <a:pathLst>
              <a:path w="828039" h="252095">
                <a:moveTo>
                  <a:pt x="774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774001" y="252006"/>
                </a:lnTo>
                <a:lnTo>
                  <a:pt x="805220" y="251162"/>
                </a:lnTo>
                <a:lnTo>
                  <a:pt x="821251" y="245256"/>
                </a:lnTo>
                <a:lnTo>
                  <a:pt x="827158" y="229224"/>
                </a:lnTo>
                <a:lnTo>
                  <a:pt x="828001" y="198005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5187798" y="5414036"/>
            <a:ext cx="70929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ententes.</a:t>
            </a:r>
            <a:endParaRPr sz="95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5146498" y="5773463"/>
            <a:ext cx="1188085" cy="252095"/>
          </a:xfrm>
          <a:custGeom>
            <a:avLst/>
            <a:gdLst/>
            <a:ahLst/>
            <a:cxnLst/>
            <a:rect l="l" t="t" r="r" b="b"/>
            <a:pathLst>
              <a:path w="1188085" h="25209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1133995" y="252006"/>
                </a:lnTo>
                <a:lnTo>
                  <a:pt x="1165214" y="251162"/>
                </a:lnTo>
                <a:lnTo>
                  <a:pt x="1181246" y="245256"/>
                </a:lnTo>
                <a:lnTo>
                  <a:pt x="1187152" y="229224"/>
                </a:lnTo>
                <a:lnTo>
                  <a:pt x="1187996" y="198005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5187798" y="5810036"/>
            <a:ext cx="10318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concentrations.</a:t>
            </a:r>
            <a:endParaRPr sz="95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2843999" y="6184017"/>
            <a:ext cx="612140" cy="252095"/>
          </a:xfrm>
          <a:custGeom>
            <a:avLst/>
            <a:gdLst/>
            <a:ahLst/>
            <a:cxnLst/>
            <a:rect l="l" t="t" r="r" b="b"/>
            <a:pathLst>
              <a:path w="612139" h="252095">
                <a:moveTo>
                  <a:pt x="55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557999" y="252006"/>
                </a:lnTo>
                <a:lnTo>
                  <a:pt x="589218" y="251162"/>
                </a:lnTo>
                <a:lnTo>
                  <a:pt x="605250" y="245256"/>
                </a:lnTo>
                <a:lnTo>
                  <a:pt x="611156" y="229224"/>
                </a:lnTo>
                <a:lnTo>
                  <a:pt x="612000" y="198005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2885300" y="6220592"/>
            <a:ext cx="4819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une</a:t>
            </a:r>
            <a:r>
              <a:rPr sz="950" spc="-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AAI.</a:t>
            </a:r>
            <a:endParaRPr sz="95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2132215" y="5822215"/>
            <a:ext cx="360045" cy="241300"/>
          </a:xfrm>
          <a:custGeom>
            <a:avLst/>
            <a:gdLst/>
            <a:ahLst/>
            <a:cxnLst/>
            <a:rect l="l" t="t" r="r" b="b"/>
            <a:pathLst>
              <a:path w="360044" h="241300">
                <a:moveTo>
                  <a:pt x="306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306006" y="241198"/>
                </a:lnTo>
                <a:lnTo>
                  <a:pt x="337218" y="240354"/>
                </a:lnTo>
                <a:lnTo>
                  <a:pt x="353245" y="234448"/>
                </a:lnTo>
                <a:lnTo>
                  <a:pt x="359150" y="218416"/>
                </a:lnTo>
                <a:lnTo>
                  <a:pt x="359994" y="187198"/>
                </a:lnTo>
                <a:lnTo>
                  <a:pt x="359994" y="54000"/>
                </a:lnTo>
                <a:lnTo>
                  <a:pt x="359150" y="22781"/>
                </a:lnTo>
                <a:lnTo>
                  <a:pt x="353245" y="6750"/>
                </a:lnTo>
                <a:lnTo>
                  <a:pt x="337218" y="843"/>
                </a:lnTo>
                <a:lnTo>
                  <a:pt x="3060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2216867" y="5853390"/>
            <a:ext cx="1866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est</a:t>
            </a:r>
            <a:endParaRPr sz="95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2132215" y="5822215"/>
            <a:ext cx="360045" cy="241300"/>
          </a:xfrm>
          <a:custGeom>
            <a:avLst/>
            <a:gdLst/>
            <a:ahLst/>
            <a:cxnLst/>
            <a:rect l="l" t="t" r="r" b="b"/>
            <a:pathLst>
              <a:path w="360044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306006" y="241198"/>
                </a:lnTo>
                <a:lnTo>
                  <a:pt x="337218" y="240354"/>
                </a:lnTo>
                <a:lnTo>
                  <a:pt x="353245" y="234448"/>
                </a:lnTo>
                <a:lnTo>
                  <a:pt x="359150" y="218416"/>
                </a:lnTo>
                <a:lnTo>
                  <a:pt x="359994" y="187198"/>
                </a:lnTo>
                <a:lnTo>
                  <a:pt x="359994" y="54000"/>
                </a:lnTo>
                <a:lnTo>
                  <a:pt x="359150" y="22781"/>
                </a:lnTo>
                <a:lnTo>
                  <a:pt x="353245" y="6750"/>
                </a:lnTo>
                <a:lnTo>
                  <a:pt x="337218" y="843"/>
                </a:lnTo>
                <a:lnTo>
                  <a:pt x="306006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128408" y="5580861"/>
            <a:ext cx="828040" cy="241300"/>
          </a:xfrm>
          <a:custGeom>
            <a:avLst/>
            <a:gdLst/>
            <a:ahLst/>
            <a:cxnLst/>
            <a:rect l="l" t="t" r="r" b="b"/>
            <a:pathLst>
              <a:path w="828039" h="241300">
                <a:moveTo>
                  <a:pt x="774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774001" y="241198"/>
                </a:lnTo>
                <a:lnTo>
                  <a:pt x="805220" y="240354"/>
                </a:lnTo>
                <a:lnTo>
                  <a:pt x="821251" y="234448"/>
                </a:lnTo>
                <a:lnTo>
                  <a:pt x="827158" y="218416"/>
                </a:lnTo>
                <a:lnTo>
                  <a:pt x="828001" y="187198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4196519" y="5612034"/>
            <a:ext cx="68961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Elle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contrôle</a:t>
            </a:r>
            <a:endParaRPr sz="95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128408" y="5580861"/>
            <a:ext cx="828040" cy="241300"/>
          </a:xfrm>
          <a:custGeom>
            <a:avLst/>
            <a:gdLst/>
            <a:ahLst/>
            <a:cxnLst/>
            <a:rect l="l" t="t" r="r" b="b"/>
            <a:pathLst>
              <a:path w="82803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774001" y="241198"/>
                </a:lnTo>
                <a:lnTo>
                  <a:pt x="805220" y="240354"/>
                </a:lnTo>
                <a:lnTo>
                  <a:pt x="821251" y="234448"/>
                </a:lnTo>
                <a:lnTo>
                  <a:pt x="827158" y="218416"/>
                </a:lnTo>
                <a:lnTo>
                  <a:pt x="828001" y="187198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725299" y="1088300"/>
            <a:ext cx="449326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libre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concurrence,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un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fondement européen et</a:t>
            </a:r>
            <a:r>
              <a:rPr sz="1300" b="1" spc="-7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national</a:t>
            </a:r>
            <a:endParaRPr sz="13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25299" y="3159671"/>
            <a:ext cx="3072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Une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liberté qui peut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faire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l’objet</a:t>
            </a:r>
            <a:r>
              <a:rPr sz="1300" b="1" spc="-8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d’abus</a:t>
            </a:r>
            <a:endParaRPr sz="130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432003" y="315136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494974" y="3143516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32003" y="5007318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494974" y="5024865"/>
            <a:ext cx="477901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Le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rôle 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des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autorités administratives 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indépendantes</a:t>
            </a:r>
            <a:r>
              <a:rPr sz="1950" b="1" spc="-112" baseline="2136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(AAI)</a:t>
            </a:r>
            <a:endParaRPr sz="1950" baseline="2136">
              <a:latin typeface="Arial"/>
              <a:cs typeface="Arial"/>
            </a:endParaRPr>
          </a:p>
        </p:txBody>
      </p:sp>
      <p:sp>
        <p:nvSpPr>
          <p:cNvPr id="61" name="object 6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62" name="object 2"/>
          <p:cNvSpPr txBox="1"/>
          <p:nvPr/>
        </p:nvSpPr>
        <p:spPr>
          <a:xfrm>
            <a:off x="1661298" y="248690"/>
            <a:ext cx="4682351" cy="487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5.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activités économiques  </a:t>
            </a:r>
            <a:endParaRPr lang="fr-FR" sz="1500" b="1" spc="-5" dirty="0" smtClean="0">
              <a:solidFill>
                <a:srgbClr val="005AAA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sont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-elles régulées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par le droit</a:t>
            </a:r>
            <a:r>
              <a:rPr sz="1500" b="1" spc="-4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696958" y="1641691"/>
            <a:ext cx="828675" cy="464820"/>
          </a:xfrm>
          <a:custGeom>
            <a:avLst/>
            <a:gdLst/>
            <a:ahLst/>
            <a:cxnLst/>
            <a:rect l="l" t="t" r="r" b="b"/>
            <a:pathLst>
              <a:path w="828675" h="464819">
                <a:moveTo>
                  <a:pt x="828421" y="0"/>
                </a:moveTo>
                <a:lnTo>
                  <a:pt x="0" y="46431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21601" y="2091603"/>
            <a:ext cx="702310" cy="392430"/>
          </a:xfrm>
          <a:custGeom>
            <a:avLst/>
            <a:gdLst/>
            <a:ahLst/>
            <a:cxnLst/>
            <a:rect l="l" t="t" r="r" b="b"/>
            <a:pathLst>
              <a:path w="702310" h="392430">
                <a:moveTo>
                  <a:pt x="0" y="0"/>
                </a:moveTo>
                <a:lnTo>
                  <a:pt x="702005" y="39240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38998" y="1461602"/>
            <a:ext cx="1548130" cy="558165"/>
          </a:xfrm>
          <a:custGeom>
            <a:avLst/>
            <a:gdLst/>
            <a:ahLst/>
            <a:cxnLst/>
            <a:rect l="l" t="t" r="r" b="b"/>
            <a:pathLst>
              <a:path w="1548129" h="558164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494002" y="557999"/>
                </a:lnTo>
                <a:lnTo>
                  <a:pt x="1525221" y="557156"/>
                </a:lnTo>
                <a:lnTo>
                  <a:pt x="1541252" y="551249"/>
                </a:lnTo>
                <a:lnTo>
                  <a:pt x="1547159" y="535218"/>
                </a:lnTo>
                <a:lnTo>
                  <a:pt x="1548003" y="503999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380299" y="1511476"/>
            <a:ext cx="144018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fondement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européen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article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3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traité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Rome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(25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1957).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38998" y="2163600"/>
            <a:ext cx="1548130" cy="558165"/>
          </a:xfrm>
          <a:custGeom>
            <a:avLst/>
            <a:gdLst/>
            <a:ahLst/>
            <a:cxnLst/>
            <a:rect l="l" t="t" r="r" b="b"/>
            <a:pathLst>
              <a:path w="1548129" h="558164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494002" y="557999"/>
                </a:lnTo>
                <a:lnTo>
                  <a:pt x="1525221" y="557156"/>
                </a:lnTo>
                <a:lnTo>
                  <a:pt x="1541252" y="551249"/>
                </a:lnTo>
                <a:lnTo>
                  <a:pt x="1547159" y="535218"/>
                </a:lnTo>
                <a:lnTo>
                  <a:pt x="1548003" y="503999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380299" y="2213474"/>
            <a:ext cx="128714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algn="just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fondement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national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décret d’Allarde (loi des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2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17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mars</a:t>
            </a:r>
            <a:r>
              <a:rPr sz="9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1791).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45995" y="2091603"/>
            <a:ext cx="715645" cy="0"/>
          </a:xfrm>
          <a:custGeom>
            <a:avLst/>
            <a:gdLst/>
            <a:ahLst/>
            <a:cxnLst/>
            <a:rect l="l" t="t" r="r" b="b"/>
            <a:pathLst>
              <a:path w="715644">
                <a:moveTo>
                  <a:pt x="0" y="0"/>
                </a:moveTo>
                <a:lnTo>
                  <a:pt x="71550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15999" y="1971003"/>
            <a:ext cx="720090" cy="241300"/>
          </a:xfrm>
          <a:custGeom>
            <a:avLst/>
            <a:gdLst/>
            <a:ahLst/>
            <a:cxnLst/>
            <a:rect l="l" t="t" r="r" b="b"/>
            <a:pathLst>
              <a:path w="720089" h="241300">
                <a:moveTo>
                  <a:pt x="66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666000" y="241198"/>
                </a:lnTo>
                <a:lnTo>
                  <a:pt x="697219" y="240354"/>
                </a:lnTo>
                <a:lnTo>
                  <a:pt x="713251" y="234448"/>
                </a:lnTo>
                <a:lnTo>
                  <a:pt x="719157" y="218416"/>
                </a:lnTo>
                <a:lnTo>
                  <a:pt x="720001" y="187198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073912" y="2002177"/>
            <a:ext cx="5956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repose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015999" y="1971003"/>
            <a:ext cx="720090" cy="241300"/>
          </a:xfrm>
          <a:custGeom>
            <a:avLst/>
            <a:gdLst/>
            <a:ahLst/>
            <a:cxnLst/>
            <a:rect l="l" t="t" r="r" b="b"/>
            <a:pathLst>
              <a:path w="72008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666000" y="241198"/>
                </a:lnTo>
                <a:lnTo>
                  <a:pt x="697219" y="240354"/>
                </a:lnTo>
                <a:lnTo>
                  <a:pt x="713251" y="234448"/>
                </a:lnTo>
                <a:lnTo>
                  <a:pt x="719157" y="218416"/>
                </a:lnTo>
                <a:lnTo>
                  <a:pt x="720001" y="187198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55999" y="1866600"/>
            <a:ext cx="1044575" cy="450215"/>
          </a:xfrm>
          <a:custGeom>
            <a:avLst/>
            <a:gdLst/>
            <a:ahLst/>
            <a:cxnLst/>
            <a:rect l="l" t="t" r="r" b="b"/>
            <a:pathLst>
              <a:path w="1044575" h="4502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990003" y="449999"/>
                </a:lnTo>
                <a:lnTo>
                  <a:pt x="1021222" y="449155"/>
                </a:lnTo>
                <a:lnTo>
                  <a:pt x="1037253" y="443249"/>
                </a:lnTo>
                <a:lnTo>
                  <a:pt x="1043159" y="427217"/>
                </a:lnTo>
                <a:lnTo>
                  <a:pt x="1044003" y="3959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41579" y="1907509"/>
            <a:ext cx="864235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indent="170815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 libre 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concurrence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709727" y="3604972"/>
            <a:ext cx="497205" cy="396240"/>
          </a:xfrm>
          <a:custGeom>
            <a:avLst/>
            <a:gdLst/>
            <a:ahLst/>
            <a:cxnLst/>
            <a:rect l="l" t="t" r="r" b="b"/>
            <a:pathLst>
              <a:path w="497205" h="396239">
                <a:moveTo>
                  <a:pt x="497065" y="0"/>
                </a:moveTo>
                <a:lnTo>
                  <a:pt x="0" y="39599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90213" y="3903773"/>
            <a:ext cx="424180" cy="270510"/>
          </a:xfrm>
          <a:custGeom>
            <a:avLst/>
            <a:gdLst/>
            <a:ahLst/>
            <a:cxnLst/>
            <a:rect l="l" t="t" r="r" b="b"/>
            <a:pathLst>
              <a:path w="424179" h="270510">
                <a:moveTo>
                  <a:pt x="423786" y="0"/>
                </a:moveTo>
                <a:lnTo>
                  <a:pt x="0" y="27000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63988" y="3928969"/>
            <a:ext cx="461009" cy="203835"/>
          </a:xfrm>
          <a:custGeom>
            <a:avLst/>
            <a:gdLst/>
            <a:ahLst/>
            <a:cxnLst/>
            <a:rect l="l" t="t" r="r" b="b"/>
            <a:pathLst>
              <a:path w="461010" h="203835">
                <a:moveTo>
                  <a:pt x="460806" y="20340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17998" y="4132378"/>
            <a:ext cx="428625" cy="347980"/>
          </a:xfrm>
          <a:custGeom>
            <a:avLst/>
            <a:gdLst/>
            <a:ahLst/>
            <a:cxnLst/>
            <a:rect l="l" t="t" r="r" b="b"/>
            <a:pathLst>
              <a:path w="428625" h="347979">
                <a:moveTo>
                  <a:pt x="428396" y="347395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967170" y="3810748"/>
            <a:ext cx="612140" cy="252095"/>
          </a:xfrm>
          <a:custGeom>
            <a:avLst/>
            <a:gdLst/>
            <a:ahLst/>
            <a:cxnLst/>
            <a:rect l="l" t="t" r="r" b="b"/>
            <a:pathLst>
              <a:path w="612139" h="252095">
                <a:moveTo>
                  <a:pt x="55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557999" y="252006"/>
                </a:lnTo>
                <a:lnTo>
                  <a:pt x="589218" y="251162"/>
                </a:lnTo>
                <a:lnTo>
                  <a:pt x="605250" y="245256"/>
                </a:lnTo>
                <a:lnTo>
                  <a:pt x="611156" y="229224"/>
                </a:lnTo>
                <a:lnTo>
                  <a:pt x="612000" y="198005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008470" y="3847323"/>
            <a:ext cx="4413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Entente</a:t>
            </a:r>
            <a:endParaRPr sz="95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967170" y="4206749"/>
            <a:ext cx="1080135" cy="407034"/>
          </a:xfrm>
          <a:custGeom>
            <a:avLst/>
            <a:gdLst/>
            <a:ahLst/>
            <a:cxnLst/>
            <a:rect l="l" t="t" r="r" b="b"/>
            <a:pathLst>
              <a:path w="1080135" h="407035">
                <a:moveTo>
                  <a:pt x="1025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52806"/>
                </a:lnTo>
                <a:lnTo>
                  <a:pt x="843" y="384024"/>
                </a:lnTo>
                <a:lnTo>
                  <a:pt x="6750" y="400056"/>
                </a:lnTo>
                <a:lnTo>
                  <a:pt x="22781" y="405962"/>
                </a:lnTo>
                <a:lnTo>
                  <a:pt x="54000" y="406806"/>
                </a:lnTo>
                <a:lnTo>
                  <a:pt x="1025994" y="406806"/>
                </a:lnTo>
                <a:lnTo>
                  <a:pt x="1057213" y="405962"/>
                </a:lnTo>
                <a:lnTo>
                  <a:pt x="1073245" y="400056"/>
                </a:lnTo>
                <a:lnTo>
                  <a:pt x="1079151" y="384024"/>
                </a:lnTo>
                <a:lnTo>
                  <a:pt x="1079995" y="352806"/>
                </a:lnTo>
                <a:lnTo>
                  <a:pt x="1079995" y="54000"/>
                </a:lnTo>
                <a:lnTo>
                  <a:pt x="1079151" y="22781"/>
                </a:lnTo>
                <a:lnTo>
                  <a:pt x="1073245" y="6750"/>
                </a:lnTo>
                <a:lnTo>
                  <a:pt x="1057213" y="843"/>
                </a:lnTo>
                <a:lnTo>
                  <a:pt x="1025994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008470" y="4250874"/>
            <a:ext cx="91757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Abus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position  dominante</a:t>
            </a:r>
            <a:endParaRPr sz="95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132215" y="3532973"/>
            <a:ext cx="1332230" cy="252095"/>
          </a:xfrm>
          <a:custGeom>
            <a:avLst/>
            <a:gdLst/>
            <a:ahLst/>
            <a:cxnLst/>
            <a:rect l="l" t="t" r="r" b="b"/>
            <a:pathLst>
              <a:path w="1332229" h="252095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1278001" y="252006"/>
                </a:lnTo>
                <a:lnTo>
                  <a:pt x="1309219" y="251162"/>
                </a:lnTo>
                <a:lnTo>
                  <a:pt x="1325251" y="245256"/>
                </a:lnTo>
                <a:lnTo>
                  <a:pt x="1331157" y="229224"/>
                </a:lnTo>
                <a:lnTo>
                  <a:pt x="1332001" y="198005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173516" y="3569548"/>
            <a:ext cx="10382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concentrations</a:t>
            </a:r>
            <a:endParaRPr sz="95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132215" y="3928967"/>
            <a:ext cx="1512570" cy="407034"/>
          </a:xfrm>
          <a:custGeom>
            <a:avLst/>
            <a:gdLst/>
            <a:ahLst/>
            <a:cxnLst/>
            <a:rect l="l" t="t" r="r" b="b"/>
            <a:pathLst>
              <a:path w="1512570" h="407035">
                <a:moveTo>
                  <a:pt x="145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52806"/>
                </a:lnTo>
                <a:lnTo>
                  <a:pt x="843" y="384024"/>
                </a:lnTo>
                <a:lnTo>
                  <a:pt x="6750" y="400056"/>
                </a:lnTo>
                <a:lnTo>
                  <a:pt x="22781" y="405962"/>
                </a:lnTo>
                <a:lnTo>
                  <a:pt x="54000" y="406806"/>
                </a:lnTo>
                <a:lnTo>
                  <a:pt x="1457998" y="406806"/>
                </a:lnTo>
                <a:lnTo>
                  <a:pt x="1489217" y="405962"/>
                </a:lnTo>
                <a:lnTo>
                  <a:pt x="1505248" y="400056"/>
                </a:lnTo>
                <a:lnTo>
                  <a:pt x="1511154" y="384024"/>
                </a:lnTo>
                <a:lnTo>
                  <a:pt x="1511998" y="352806"/>
                </a:lnTo>
                <a:lnTo>
                  <a:pt x="1511998" y="54000"/>
                </a:lnTo>
                <a:lnTo>
                  <a:pt x="1511154" y="22781"/>
                </a:lnTo>
                <a:lnTo>
                  <a:pt x="1505248" y="6750"/>
                </a:lnTo>
                <a:lnTo>
                  <a:pt x="1489217" y="843"/>
                </a:lnTo>
                <a:lnTo>
                  <a:pt x="1457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173516" y="3973092"/>
            <a:ext cx="132588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dysfonctionnements  des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marchés</a:t>
            </a:r>
            <a:endParaRPr sz="95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55999" y="3709371"/>
            <a:ext cx="1044575" cy="450215"/>
          </a:xfrm>
          <a:custGeom>
            <a:avLst/>
            <a:gdLst/>
            <a:ahLst/>
            <a:cxnLst/>
            <a:rect l="l" t="t" r="r" b="b"/>
            <a:pathLst>
              <a:path w="1044575" h="4502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990003" y="449999"/>
                </a:lnTo>
                <a:lnTo>
                  <a:pt x="1021222" y="449155"/>
                </a:lnTo>
                <a:lnTo>
                  <a:pt x="1037253" y="443249"/>
                </a:lnTo>
                <a:lnTo>
                  <a:pt x="1043159" y="427217"/>
                </a:lnTo>
                <a:lnTo>
                  <a:pt x="1044003" y="3959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818285" y="3750281"/>
            <a:ext cx="911225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78105" marR="5080" indent="-66040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abus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des 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entreprises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767148" y="5479213"/>
            <a:ext cx="436880" cy="250190"/>
          </a:xfrm>
          <a:custGeom>
            <a:avLst/>
            <a:gdLst/>
            <a:ahLst/>
            <a:cxnLst/>
            <a:rect l="l" t="t" r="r" b="b"/>
            <a:pathLst>
              <a:path w="436879" h="250189">
                <a:moveTo>
                  <a:pt x="0" y="250189"/>
                </a:moveTo>
                <a:lnTo>
                  <a:pt x="43657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821104" y="5704214"/>
            <a:ext cx="386080" cy="225425"/>
          </a:xfrm>
          <a:custGeom>
            <a:avLst/>
            <a:gdLst/>
            <a:ahLst/>
            <a:cxnLst/>
            <a:rect l="l" t="t" r="r" b="b"/>
            <a:pathLst>
              <a:path w="386079" h="225425">
                <a:moveTo>
                  <a:pt x="0" y="0"/>
                </a:moveTo>
                <a:lnTo>
                  <a:pt x="386003" y="2250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884309" y="5822065"/>
            <a:ext cx="1360170" cy="586105"/>
          </a:xfrm>
          <a:custGeom>
            <a:avLst/>
            <a:gdLst/>
            <a:ahLst/>
            <a:cxnLst/>
            <a:rect l="l" t="t" r="r" b="b"/>
            <a:pathLst>
              <a:path w="1360170" h="586104">
                <a:moveTo>
                  <a:pt x="0" y="0"/>
                </a:moveTo>
                <a:lnTo>
                  <a:pt x="1360081" y="58593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407499" y="5604313"/>
            <a:ext cx="677545" cy="272415"/>
          </a:xfrm>
          <a:custGeom>
            <a:avLst/>
            <a:gdLst/>
            <a:ahLst/>
            <a:cxnLst/>
            <a:rect l="l" t="t" r="r" b="b"/>
            <a:pathLst>
              <a:path w="677544" h="272414">
                <a:moveTo>
                  <a:pt x="0" y="271907"/>
                </a:moveTo>
                <a:lnTo>
                  <a:pt x="67754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79600" y="5983213"/>
            <a:ext cx="662940" cy="327025"/>
          </a:xfrm>
          <a:custGeom>
            <a:avLst/>
            <a:gdLst/>
            <a:ahLst/>
            <a:cxnLst/>
            <a:rect l="l" t="t" r="r" b="b"/>
            <a:pathLst>
              <a:path w="662939" h="327025">
                <a:moveTo>
                  <a:pt x="0" y="0"/>
                </a:moveTo>
                <a:lnTo>
                  <a:pt x="662393" y="32680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859193" y="5701463"/>
            <a:ext cx="828040" cy="0"/>
          </a:xfrm>
          <a:custGeom>
            <a:avLst/>
            <a:gdLst/>
            <a:ahLst/>
            <a:cxnLst/>
            <a:rect l="l" t="t" r="r" b="b"/>
            <a:pathLst>
              <a:path w="828039">
                <a:moveTo>
                  <a:pt x="0" y="0"/>
                </a:moveTo>
                <a:lnTo>
                  <a:pt x="828001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799995" y="5942820"/>
            <a:ext cx="432434" cy="0"/>
          </a:xfrm>
          <a:custGeom>
            <a:avLst/>
            <a:gdLst/>
            <a:ahLst/>
            <a:cxnLst/>
            <a:rect l="l" t="t" r="r" b="b"/>
            <a:pathLst>
              <a:path w="432435">
                <a:moveTo>
                  <a:pt x="0" y="0"/>
                </a:moveTo>
                <a:lnTo>
                  <a:pt x="43201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55999" y="5717819"/>
            <a:ext cx="1188085" cy="450215"/>
          </a:xfrm>
          <a:custGeom>
            <a:avLst/>
            <a:gdLst/>
            <a:ahLst/>
            <a:cxnLst/>
            <a:rect l="l" t="t" r="r" b="b"/>
            <a:pathLst>
              <a:path w="1188085" h="450214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1133995" y="449999"/>
                </a:lnTo>
                <a:lnTo>
                  <a:pt x="1165214" y="449155"/>
                </a:lnTo>
                <a:lnTo>
                  <a:pt x="1181246" y="443249"/>
                </a:lnTo>
                <a:lnTo>
                  <a:pt x="1187152" y="427217"/>
                </a:lnTo>
                <a:lnTo>
                  <a:pt x="1187996" y="395998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910173" y="5758728"/>
            <a:ext cx="88011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L’Autorité</a:t>
            </a:r>
            <a:r>
              <a:rPr sz="11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40118" y="5923828"/>
            <a:ext cx="101917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11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concurrence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822318" y="5425211"/>
            <a:ext cx="1116330" cy="558165"/>
          </a:xfrm>
          <a:custGeom>
            <a:avLst/>
            <a:gdLst/>
            <a:ahLst/>
            <a:cxnLst/>
            <a:rect l="l" t="t" r="r" b="b"/>
            <a:pathLst>
              <a:path w="1116329" h="558164">
                <a:moveTo>
                  <a:pt x="1061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061999" y="557999"/>
                </a:lnTo>
                <a:lnTo>
                  <a:pt x="1093218" y="557156"/>
                </a:lnTo>
                <a:lnTo>
                  <a:pt x="1109249" y="551249"/>
                </a:lnTo>
                <a:lnTo>
                  <a:pt x="1115156" y="535218"/>
                </a:lnTo>
                <a:lnTo>
                  <a:pt x="1115999" y="503999"/>
                </a:lnTo>
                <a:lnTo>
                  <a:pt x="1115999" y="54000"/>
                </a:lnTo>
                <a:lnTo>
                  <a:pt x="1115156" y="22781"/>
                </a:lnTo>
                <a:lnTo>
                  <a:pt x="1109249" y="6750"/>
                </a:lnTo>
                <a:lnTo>
                  <a:pt x="1093218" y="843"/>
                </a:lnTo>
                <a:lnTo>
                  <a:pt x="1061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863618" y="5475085"/>
            <a:ext cx="95123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garante d’une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concurrence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libre  et non</a:t>
            </a:r>
            <a:r>
              <a:rPr sz="9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faussée.</a:t>
            </a:r>
            <a:endParaRPr sz="95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5146498" y="5377462"/>
            <a:ext cx="828040" cy="252095"/>
          </a:xfrm>
          <a:custGeom>
            <a:avLst/>
            <a:gdLst/>
            <a:ahLst/>
            <a:cxnLst/>
            <a:rect l="l" t="t" r="r" b="b"/>
            <a:pathLst>
              <a:path w="828039" h="252095">
                <a:moveTo>
                  <a:pt x="774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774001" y="252006"/>
                </a:lnTo>
                <a:lnTo>
                  <a:pt x="805220" y="251162"/>
                </a:lnTo>
                <a:lnTo>
                  <a:pt x="821251" y="245256"/>
                </a:lnTo>
                <a:lnTo>
                  <a:pt x="827158" y="229224"/>
                </a:lnTo>
                <a:lnTo>
                  <a:pt x="828001" y="198005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5187798" y="5414036"/>
            <a:ext cx="70929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ententes.</a:t>
            </a:r>
            <a:endParaRPr sz="95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146498" y="5773463"/>
            <a:ext cx="1188085" cy="252095"/>
          </a:xfrm>
          <a:custGeom>
            <a:avLst/>
            <a:gdLst/>
            <a:ahLst/>
            <a:cxnLst/>
            <a:rect l="l" t="t" r="r" b="b"/>
            <a:pathLst>
              <a:path w="1188085" h="25209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1133995" y="252006"/>
                </a:lnTo>
                <a:lnTo>
                  <a:pt x="1165214" y="251162"/>
                </a:lnTo>
                <a:lnTo>
                  <a:pt x="1181246" y="245256"/>
                </a:lnTo>
                <a:lnTo>
                  <a:pt x="1187152" y="229224"/>
                </a:lnTo>
                <a:lnTo>
                  <a:pt x="1187996" y="198005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5187798" y="5810036"/>
            <a:ext cx="10318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concentrations.</a:t>
            </a:r>
            <a:endParaRPr sz="95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5146498" y="6169463"/>
            <a:ext cx="1224280" cy="407034"/>
          </a:xfrm>
          <a:custGeom>
            <a:avLst/>
            <a:gdLst/>
            <a:ahLst/>
            <a:cxnLst/>
            <a:rect l="l" t="t" r="r" b="b"/>
            <a:pathLst>
              <a:path w="1224279" h="407034">
                <a:moveTo>
                  <a:pt x="1170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52806"/>
                </a:lnTo>
                <a:lnTo>
                  <a:pt x="843" y="384024"/>
                </a:lnTo>
                <a:lnTo>
                  <a:pt x="6750" y="400056"/>
                </a:lnTo>
                <a:lnTo>
                  <a:pt x="22781" y="405962"/>
                </a:lnTo>
                <a:lnTo>
                  <a:pt x="54000" y="406806"/>
                </a:lnTo>
                <a:lnTo>
                  <a:pt x="1170000" y="406806"/>
                </a:lnTo>
                <a:lnTo>
                  <a:pt x="1201219" y="405962"/>
                </a:lnTo>
                <a:lnTo>
                  <a:pt x="1217250" y="400056"/>
                </a:lnTo>
                <a:lnTo>
                  <a:pt x="1223156" y="384024"/>
                </a:lnTo>
                <a:lnTo>
                  <a:pt x="1224000" y="352806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5187798" y="6213588"/>
            <a:ext cx="109156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abus 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position  dominante.</a:t>
            </a:r>
            <a:endParaRPr sz="95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843999" y="6184017"/>
            <a:ext cx="612140" cy="252095"/>
          </a:xfrm>
          <a:custGeom>
            <a:avLst/>
            <a:gdLst/>
            <a:ahLst/>
            <a:cxnLst/>
            <a:rect l="l" t="t" r="r" b="b"/>
            <a:pathLst>
              <a:path w="612139" h="252095">
                <a:moveTo>
                  <a:pt x="55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557999" y="252006"/>
                </a:lnTo>
                <a:lnTo>
                  <a:pt x="589218" y="251162"/>
                </a:lnTo>
                <a:lnTo>
                  <a:pt x="605250" y="245256"/>
                </a:lnTo>
                <a:lnTo>
                  <a:pt x="611156" y="229224"/>
                </a:lnTo>
                <a:lnTo>
                  <a:pt x="612000" y="198005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2885300" y="6220592"/>
            <a:ext cx="4819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une</a:t>
            </a:r>
            <a:r>
              <a:rPr sz="950" spc="-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AAI.</a:t>
            </a:r>
            <a:endParaRPr sz="95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2132215" y="5822215"/>
            <a:ext cx="360045" cy="241300"/>
          </a:xfrm>
          <a:custGeom>
            <a:avLst/>
            <a:gdLst/>
            <a:ahLst/>
            <a:cxnLst/>
            <a:rect l="l" t="t" r="r" b="b"/>
            <a:pathLst>
              <a:path w="360044" h="241300">
                <a:moveTo>
                  <a:pt x="306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306006" y="241198"/>
                </a:lnTo>
                <a:lnTo>
                  <a:pt x="337218" y="240354"/>
                </a:lnTo>
                <a:lnTo>
                  <a:pt x="353245" y="234448"/>
                </a:lnTo>
                <a:lnTo>
                  <a:pt x="359150" y="218416"/>
                </a:lnTo>
                <a:lnTo>
                  <a:pt x="359994" y="187198"/>
                </a:lnTo>
                <a:lnTo>
                  <a:pt x="359994" y="54000"/>
                </a:lnTo>
                <a:lnTo>
                  <a:pt x="359150" y="22781"/>
                </a:lnTo>
                <a:lnTo>
                  <a:pt x="353245" y="6750"/>
                </a:lnTo>
                <a:lnTo>
                  <a:pt x="337218" y="843"/>
                </a:lnTo>
                <a:lnTo>
                  <a:pt x="3060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16867" y="5853390"/>
            <a:ext cx="1866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est</a:t>
            </a:r>
            <a:endParaRPr sz="95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2132215" y="5822215"/>
            <a:ext cx="360045" cy="241300"/>
          </a:xfrm>
          <a:custGeom>
            <a:avLst/>
            <a:gdLst/>
            <a:ahLst/>
            <a:cxnLst/>
            <a:rect l="l" t="t" r="r" b="b"/>
            <a:pathLst>
              <a:path w="360044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306006" y="241198"/>
                </a:lnTo>
                <a:lnTo>
                  <a:pt x="337218" y="240354"/>
                </a:lnTo>
                <a:lnTo>
                  <a:pt x="353245" y="234448"/>
                </a:lnTo>
                <a:lnTo>
                  <a:pt x="359150" y="218416"/>
                </a:lnTo>
                <a:lnTo>
                  <a:pt x="359994" y="187198"/>
                </a:lnTo>
                <a:lnTo>
                  <a:pt x="359994" y="54000"/>
                </a:lnTo>
                <a:lnTo>
                  <a:pt x="359150" y="22781"/>
                </a:lnTo>
                <a:lnTo>
                  <a:pt x="353245" y="6750"/>
                </a:lnTo>
                <a:lnTo>
                  <a:pt x="337218" y="843"/>
                </a:lnTo>
                <a:lnTo>
                  <a:pt x="306006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128408" y="5580861"/>
            <a:ext cx="828040" cy="241300"/>
          </a:xfrm>
          <a:custGeom>
            <a:avLst/>
            <a:gdLst/>
            <a:ahLst/>
            <a:cxnLst/>
            <a:rect l="l" t="t" r="r" b="b"/>
            <a:pathLst>
              <a:path w="828039" h="241300">
                <a:moveTo>
                  <a:pt x="774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774001" y="241198"/>
                </a:lnTo>
                <a:lnTo>
                  <a:pt x="805220" y="240354"/>
                </a:lnTo>
                <a:lnTo>
                  <a:pt x="821251" y="234448"/>
                </a:lnTo>
                <a:lnTo>
                  <a:pt x="827158" y="218416"/>
                </a:lnTo>
                <a:lnTo>
                  <a:pt x="828001" y="187198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4196519" y="5612034"/>
            <a:ext cx="68961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Elle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contrôle</a:t>
            </a:r>
            <a:endParaRPr sz="95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4128408" y="5580861"/>
            <a:ext cx="828040" cy="241300"/>
          </a:xfrm>
          <a:custGeom>
            <a:avLst/>
            <a:gdLst/>
            <a:ahLst/>
            <a:cxnLst/>
            <a:rect l="l" t="t" r="r" b="b"/>
            <a:pathLst>
              <a:path w="82803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774001" y="241198"/>
                </a:lnTo>
                <a:lnTo>
                  <a:pt x="805220" y="240354"/>
                </a:lnTo>
                <a:lnTo>
                  <a:pt x="821251" y="234448"/>
                </a:lnTo>
                <a:lnTo>
                  <a:pt x="827158" y="218416"/>
                </a:lnTo>
                <a:lnTo>
                  <a:pt x="828001" y="187198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725299" y="1088300"/>
            <a:ext cx="449326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libre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concurrence,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un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fondement européen et</a:t>
            </a:r>
            <a:r>
              <a:rPr sz="1300" b="1" spc="-7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national</a:t>
            </a:r>
            <a:endParaRPr sz="13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25299" y="3159671"/>
            <a:ext cx="3072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Une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liberté qui peut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faire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l’objet</a:t>
            </a:r>
            <a:r>
              <a:rPr sz="1300" b="1" spc="-8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d’abus</a:t>
            </a:r>
            <a:endParaRPr sz="130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432003" y="315136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494974" y="3143516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432003" y="5007318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494974" y="5024865"/>
            <a:ext cx="477901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Le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rôle 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des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autorités administratives 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indépendantes</a:t>
            </a:r>
            <a:r>
              <a:rPr sz="1950" b="1" spc="-112" baseline="2136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(AAI)</a:t>
            </a:r>
            <a:endParaRPr sz="1950" baseline="2136">
              <a:latin typeface="Arial"/>
              <a:cs typeface="Arial"/>
            </a:endParaRPr>
          </a:p>
        </p:txBody>
      </p:sp>
      <p:sp>
        <p:nvSpPr>
          <p:cNvPr id="66" name="object 6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67" name="object 86"/>
          <p:cNvSpPr/>
          <p:nvPr/>
        </p:nvSpPr>
        <p:spPr>
          <a:xfrm>
            <a:off x="4128408" y="6012661"/>
            <a:ext cx="828040" cy="241300"/>
          </a:xfrm>
          <a:custGeom>
            <a:avLst/>
            <a:gdLst/>
            <a:ahLst/>
            <a:cxnLst/>
            <a:rect l="l" t="t" r="r" b="b"/>
            <a:pathLst>
              <a:path w="82803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774001" y="241198"/>
                </a:lnTo>
                <a:lnTo>
                  <a:pt x="805220" y="240354"/>
                </a:lnTo>
                <a:lnTo>
                  <a:pt x="821251" y="234448"/>
                </a:lnTo>
                <a:lnTo>
                  <a:pt x="827158" y="218416"/>
                </a:lnTo>
                <a:lnTo>
                  <a:pt x="828001" y="187198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lnTo>
                  <a:pt x="54000" y="0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85"/>
          <p:cNvSpPr txBox="1"/>
          <p:nvPr/>
        </p:nvSpPr>
        <p:spPr>
          <a:xfrm>
            <a:off x="4196519" y="6043834"/>
            <a:ext cx="689610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Elle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réprime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69" name="object 2"/>
          <p:cNvSpPr txBox="1"/>
          <p:nvPr/>
        </p:nvSpPr>
        <p:spPr>
          <a:xfrm>
            <a:off x="1661298" y="248690"/>
            <a:ext cx="4682351" cy="487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5.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activités économiques  </a:t>
            </a:r>
            <a:endParaRPr lang="fr-FR" sz="1500" b="1" spc="-5" dirty="0" smtClean="0">
              <a:solidFill>
                <a:srgbClr val="005AAA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sont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-elles régulées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par le droit</a:t>
            </a:r>
            <a:r>
              <a:rPr sz="1500" b="1" spc="-4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696958" y="1641691"/>
            <a:ext cx="828675" cy="464820"/>
          </a:xfrm>
          <a:custGeom>
            <a:avLst/>
            <a:gdLst/>
            <a:ahLst/>
            <a:cxnLst/>
            <a:rect l="l" t="t" r="r" b="b"/>
            <a:pathLst>
              <a:path w="828675" h="464819">
                <a:moveTo>
                  <a:pt x="828421" y="0"/>
                </a:moveTo>
                <a:lnTo>
                  <a:pt x="0" y="46431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21601" y="2091603"/>
            <a:ext cx="702310" cy="392430"/>
          </a:xfrm>
          <a:custGeom>
            <a:avLst/>
            <a:gdLst/>
            <a:ahLst/>
            <a:cxnLst/>
            <a:rect l="l" t="t" r="r" b="b"/>
            <a:pathLst>
              <a:path w="702310" h="392430">
                <a:moveTo>
                  <a:pt x="0" y="0"/>
                </a:moveTo>
                <a:lnTo>
                  <a:pt x="702005" y="39240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38998" y="1461602"/>
            <a:ext cx="1548130" cy="558165"/>
          </a:xfrm>
          <a:custGeom>
            <a:avLst/>
            <a:gdLst/>
            <a:ahLst/>
            <a:cxnLst/>
            <a:rect l="l" t="t" r="r" b="b"/>
            <a:pathLst>
              <a:path w="1548129" h="558164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494002" y="557999"/>
                </a:lnTo>
                <a:lnTo>
                  <a:pt x="1525221" y="557156"/>
                </a:lnTo>
                <a:lnTo>
                  <a:pt x="1541252" y="551249"/>
                </a:lnTo>
                <a:lnTo>
                  <a:pt x="1547159" y="535218"/>
                </a:lnTo>
                <a:lnTo>
                  <a:pt x="1548003" y="503999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380299" y="1511476"/>
            <a:ext cx="144018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fondement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européen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article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3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traité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Rome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(25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1957).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38998" y="2163600"/>
            <a:ext cx="1548130" cy="558165"/>
          </a:xfrm>
          <a:custGeom>
            <a:avLst/>
            <a:gdLst/>
            <a:ahLst/>
            <a:cxnLst/>
            <a:rect l="l" t="t" r="r" b="b"/>
            <a:pathLst>
              <a:path w="1548129" h="558164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494002" y="557999"/>
                </a:lnTo>
                <a:lnTo>
                  <a:pt x="1525221" y="557156"/>
                </a:lnTo>
                <a:lnTo>
                  <a:pt x="1541252" y="551249"/>
                </a:lnTo>
                <a:lnTo>
                  <a:pt x="1547159" y="535218"/>
                </a:lnTo>
                <a:lnTo>
                  <a:pt x="1548003" y="503999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380299" y="2213474"/>
            <a:ext cx="128714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algn="just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fondement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national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décret d’Allarde (loi des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2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17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mars</a:t>
            </a:r>
            <a:r>
              <a:rPr sz="9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1791).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45995" y="2091603"/>
            <a:ext cx="715645" cy="0"/>
          </a:xfrm>
          <a:custGeom>
            <a:avLst/>
            <a:gdLst/>
            <a:ahLst/>
            <a:cxnLst/>
            <a:rect l="l" t="t" r="r" b="b"/>
            <a:pathLst>
              <a:path w="715644">
                <a:moveTo>
                  <a:pt x="0" y="0"/>
                </a:moveTo>
                <a:lnTo>
                  <a:pt x="71550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15999" y="1971003"/>
            <a:ext cx="720090" cy="241300"/>
          </a:xfrm>
          <a:custGeom>
            <a:avLst/>
            <a:gdLst/>
            <a:ahLst/>
            <a:cxnLst/>
            <a:rect l="l" t="t" r="r" b="b"/>
            <a:pathLst>
              <a:path w="720089" h="241300">
                <a:moveTo>
                  <a:pt x="66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666000" y="241198"/>
                </a:lnTo>
                <a:lnTo>
                  <a:pt x="697219" y="240354"/>
                </a:lnTo>
                <a:lnTo>
                  <a:pt x="713251" y="234448"/>
                </a:lnTo>
                <a:lnTo>
                  <a:pt x="719157" y="218416"/>
                </a:lnTo>
                <a:lnTo>
                  <a:pt x="720001" y="187198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073912" y="2002177"/>
            <a:ext cx="5956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repose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015999" y="1971003"/>
            <a:ext cx="720090" cy="241300"/>
          </a:xfrm>
          <a:custGeom>
            <a:avLst/>
            <a:gdLst/>
            <a:ahLst/>
            <a:cxnLst/>
            <a:rect l="l" t="t" r="r" b="b"/>
            <a:pathLst>
              <a:path w="72008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666000" y="241198"/>
                </a:lnTo>
                <a:lnTo>
                  <a:pt x="697219" y="240354"/>
                </a:lnTo>
                <a:lnTo>
                  <a:pt x="713251" y="234448"/>
                </a:lnTo>
                <a:lnTo>
                  <a:pt x="719157" y="218416"/>
                </a:lnTo>
                <a:lnTo>
                  <a:pt x="720001" y="187198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55999" y="1866600"/>
            <a:ext cx="1044575" cy="450215"/>
          </a:xfrm>
          <a:custGeom>
            <a:avLst/>
            <a:gdLst/>
            <a:ahLst/>
            <a:cxnLst/>
            <a:rect l="l" t="t" r="r" b="b"/>
            <a:pathLst>
              <a:path w="1044575" h="4502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990003" y="449999"/>
                </a:lnTo>
                <a:lnTo>
                  <a:pt x="1021222" y="449155"/>
                </a:lnTo>
                <a:lnTo>
                  <a:pt x="1037253" y="443249"/>
                </a:lnTo>
                <a:lnTo>
                  <a:pt x="1043159" y="427217"/>
                </a:lnTo>
                <a:lnTo>
                  <a:pt x="1044003" y="3959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41579" y="1907509"/>
            <a:ext cx="864235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indent="170815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 libre 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concurrence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709727" y="3604972"/>
            <a:ext cx="497205" cy="396240"/>
          </a:xfrm>
          <a:custGeom>
            <a:avLst/>
            <a:gdLst/>
            <a:ahLst/>
            <a:cxnLst/>
            <a:rect l="l" t="t" r="r" b="b"/>
            <a:pathLst>
              <a:path w="497205" h="396239">
                <a:moveTo>
                  <a:pt x="497065" y="0"/>
                </a:moveTo>
                <a:lnTo>
                  <a:pt x="0" y="39599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90213" y="3903773"/>
            <a:ext cx="424180" cy="270510"/>
          </a:xfrm>
          <a:custGeom>
            <a:avLst/>
            <a:gdLst/>
            <a:ahLst/>
            <a:cxnLst/>
            <a:rect l="l" t="t" r="r" b="b"/>
            <a:pathLst>
              <a:path w="424179" h="270510">
                <a:moveTo>
                  <a:pt x="423786" y="0"/>
                </a:moveTo>
                <a:lnTo>
                  <a:pt x="0" y="27000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63988" y="3928969"/>
            <a:ext cx="461009" cy="203835"/>
          </a:xfrm>
          <a:custGeom>
            <a:avLst/>
            <a:gdLst/>
            <a:ahLst/>
            <a:cxnLst/>
            <a:rect l="l" t="t" r="r" b="b"/>
            <a:pathLst>
              <a:path w="461010" h="203835">
                <a:moveTo>
                  <a:pt x="460806" y="20340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17998" y="4132378"/>
            <a:ext cx="428625" cy="347980"/>
          </a:xfrm>
          <a:custGeom>
            <a:avLst/>
            <a:gdLst/>
            <a:ahLst/>
            <a:cxnLst/>
            <a:rect l="l" t="t" r="r" b="b"/>
            <a:pathLst>
              <a:path w="428625" h="347979">
                <a:moveTo>
                  <a:pt x="428396" y="347395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967170" y="3810748"/>
            <a:ext cx="612140" cy="252095"/>
          </a:xfrm>
          <a:custGeom>
            <a:avLst/>
            <a:gdLst/>
            <a:ahLst/>
            <a:cxnLst/>
            <a:rect l="l" t="t" r="r" b="b"/>
            <a:pathLst>
              <a:path w="612139" h="252095">
                <a:moveTo>
                  <a:pt x="55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557999" y="252006"/>
                </a:lnTo>
                <a:lnTo>
                  <a:pt x="589218" y="251162"/>
                </a:lnTo>
                <a:lnTo>
                  <a:pt x="605250" y="245256"/>
                </a:lnTo>
                <a:lnTo>
                  <a:pt x="611156" y="229224"/>
                </a:lnTo>
                <a:lnTo>
                  <a:pt x="612000" y="198005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008470" y="3847323"/>
            <a:ext cx="4413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Entente</a:t>
            </a:r>
            <a:endParaRPr sz="95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967170" y="4206749"/>
            <a:ext cx="1080135" cy="407034"/>
          </a:xfrm>
          <a:custGeom>
            <a:avLst/>
            <a:gdLst/>
            <a:ahLst/>
            <a:cxnLst/>
            <a:rect l="l" t="t" r="r" b="b"/>
            <a:pathLst>
              <a:path w="1080135" h="407035">
                <a:moveTo>
                  <a:pt x="1025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52806"/>
                </a:lnTo>
                <a:lnTo>
                  <a:pt x="843" y="384024"/>
                </a:lnTo>
                <a:lnTo>
                  <a:pt x="6750" y="400056"/>
                </a:lnTo>
                <a:lnTo>
                  <a:pt x="22781" y="405962"/>
                </a:lnTo>
                <a:lnTo>
                  <a:pt x="54000" y="406806"/>
                </a:lnTo>
                <a:lnTo>
                  <a:pt x="1025994" y="406806"/>
                </a:lnTo>
                <a:lnTo>
                  <a:pt x="1057213" y="405962"/>
                </a:lnTo>
                <a:lnTo>
                  <a:pt x="1073245" y="400056"/>
                </a:lnTo>
                <a:lnTo>
                  <a:pt x="1079151" y="384024"/>
                </a:lnTo>
                <a:lnTo>
                  <a:pt x="1079995" y="352806"/>
                </a:lnTo>
                <a:lnTo>
                  <a:pt x="1079995" y="54000"/>
                </a:lnTo>
                <a:lnTo>
                  <a:pt x="1079151" y="22781"/>
                </a:lnTo>
                <a:lnTo>
                  <a:pt x="1073245" y="6750"/>
                </a:lnTo>
                <a:lnTo>
                  <a:pt x="1057213" y="843"/>
                </a:lnTo>
                <a:lnTo>
                  <a:pt x="1025994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008470" y="4250874"/>
            <a:ext cx="91757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Abus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position  dominante</a:t>
            </a:r>
            <a:endParaRPr sz="95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132215" y="3532973"/>
            <a:ext cx="1332230" cy="252095"/>
          </a:xfrm>
          <a:custGeom>
            <a:avLst/>
            <a:gdLst/>
            <a:ahLst/>
            <a:cxnLst/>
            <a:rect l="l" t="t" r="r" b="b"/>
            <a:pathLst>
              <a:path w="1332229" h="252095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1278001" y="252006"/>
                </a:lnTo>
                <a:lnTo>
                  <a:pt x="1309219" y="251162"/>
                </a:lnTo>
                <a:lnTo>
                  <a:pt x="1325251" y="245256"/>
                </a:lnTo>
                <a:lnTo>
                  <a:pt x="1331157" y="229224"/>
                </a:lnTo>
                <a:lnTo>
                  <a:pt x="1332001" y="198005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173516" y="3569548"/>
            <a:ext cx="10382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concentrations</a:t>
            </a:r>
            <a:endParaRPr sz="95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132215" y="3928967"/>
            <a:ext cx="1512570" cy="407034"/>
          </a:xfrm>
          <a:custGeom>
            <a:avLst/>
            <a:gdLst/>
            <a:ahLst/>
            <a:cxnLst/>
            <a:rect l="l" t="t" r="r" b="b"/>
            <a:pathLst>
              <a:path w="1512570" h="407035">
                <a:moveTo>
                  <a:pt x="145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52806"/>
                </a:lnTo>
                <a:lnTo>
                  <a:pt x="843" y="384024"/>
                </a:lnTo>
                <a:lnTo>
                  <a:pt x="6750" y="400056"/>
                </a:lnTo>
                <a:lnTo>
                  <a:pt x="22781" y="405962"/>
                </a:lnTo>
                <a:lnTo>
                  <a:pt x="54000" y="406806"/>
                </a:lnTo>
                <a:lnTo>
                  <a:pt x="1457998" y="406806"/>
                </a:lnTo>
                <a:lnTo>
                  <a:pt x="1489217" y="405962"/>
                </a:lnTo>
                <a:lnTo>
                  <a:pt x="1505248" y="400056"/>
                </a:lnTo>
                <a:lnTo>
                  <a:pt x="1511154" y="384024"/>
                </a:lnTo>
                <a:lnTo>
                  <a:pt x="1511998" y="352806"/>
                </a:lnTo>
                <a:lnTo>
                  <a:pt x="1511998" y="54000"/>
                </a:lnTo>
                <a:lnTo>
                  <a:pt x="1511154" y="22781"/>
                </a:lnTo>
                <a:lnTo>
                  <a:pt x="1505248" y="6750"/>
                </a:lnTo>
                <a:lnTo>
                  <a:pt x="1489217" y="843"/>
                </a:lnTo>
                <a:lnTo>
                  <a:pt x="1457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173516" y="3973092"/>
            <a:ext cx="132588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dysfonctionnements  des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marchés</a:t>
            </a:r>
            <a:endParaRPr sz="95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55999" y="3709371"/>
            <a:ext cx="1044575" cy="450215"/>
          </a:xfrm>
          <a:custGeom>
            <a:avLst/>
            <a:gdLst/>
            <a:ahLst/>
            <a:cxnLst/>
            <a:rect l="l" t="t" r="r" b="b"/>
            <a:pathLst>
              <a:path w="1044575" h="4502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990003" y="449999"/>
                </a:lnTo>
                <a:lnTo>
                  <a:pt x="1021222" y="449155"/>
                </a:lnTo>
                <a:lnTo>
                  <a:pt x="1037253" y="443249"/>
                </a:lnTo>
                <a:lnTo>
                  <a:pt x="1043159" y="427217"/>
                </a:lnTo>
                <a:lnTo>
                  <a:pt x="1044003" y="3959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818285" y="3750281"/>
            <a:ext cx="911225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78105" marR="5080" indent="-66040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abus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des 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entreprises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767148" y="5479213"/>
            <a:ext cx="436880" cy="250190"/>
          </a:xfrm>
          <a:custGeom>
            <a:avLst/>
            <a:gdLst/>
            <a:ahLst/>
            <a:cxnLst/>
            <a:rect l="l" t="t" r="r" b="b"/>
            <a:pathLst>
              <a:path w="436879" h="250189">
                <a:moveTo>
                  <a:pt x="0" y="250189"/>
                </a:moveTo>
                <a:lnTo>
                  <a:pt x="43657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821104" y="5704214"/>
            <a:ext cx="386080" cy="225425"/>
          </a:xfrm>
          <a:custGeom>
            <a:avLst/>
            <a:gdLst/>
            <a:ahLst/>
            <a:cxnLst/>
            <a:rect l="l" t="t" r="r" b="b"/>
            <a:pathLst>
              <a:path w="386079" h="225425">
                <a:moveTo>
                  <a:pt x="0" y="0"/>
                </a:moveTo>
                <a:lnTo>
                  <a:pt x="386003" y="2250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884309" y="5822065"/>
            <a:ext cx="1360170" cy="586105"/>
          </a:xfrm>
          <a:custGeom>
            <a:avLst/>
            <a:gdLst/>
            <a:ahLst/>
            <a:cxnLst/>
            <a:rect l="l" t="t" r="r" b="b"/>
            <a:pathLst>
              <a:path w="1360170" h="586104">
                <a:moveTo>
                  <a:pt x="0" y="0"/>
                </a:moveTo>
                <a:lnTo>
                  <a:pt x="1360081" y="58593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407499" y="5604313"/>
            <a:ext cx="677545" cy="272415"/>
          </a:xfrm>
          <a:custGeom>
            <a:avLst/>
            <a:gdLst/>
            <a:ahLst/>
            <a:cxnLst/>
            <a:rect l="l" t="t" r="r" b="b"/>
            <a:pathLst>
              <a:path w="677544" h="272414">
                <a:moveTo>
                  <a:pt x="0" y="271907"/>
                </a:moveTo>
                <a:lnTo>
                  <a:pt x="67754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79600" y="5983213"/>
            <a:ext cx="662940" cy="327025"/>
          </a:xfrm>
          <a:custGeom>
            <a:avLst/>
            <a:gdLst/>
            <a:ahLst/>
            <a:cxnLst/>
            <a:rect l="l" t="t" r="r" b="b"/>
            <a:pathLst>
              <a:path w="662939" h="327025">
                <a:moveTo>
                  <a:pt x="0" y="0"/>
                </a:moveTo>
                <a:lnTo>
                  <a:pt x="662393" y="32680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859193" y="5701463"/>
            <a:ext cx="828040" cy="0"/>
          </a:xfrm>
          <a:custGeom>
            <a:avLst/>
            <a:gdLst/>
            <a:ahLst/>
            <a:cxnLst/>
            <a:rect l="l" t="t" r="r" b="b"/>
            <a:pathLst>
              <a:path w="828039">
                <a:moveTo>
                  <a:pt x="0" y="0"/>
                </a:moveTo>
                <a:lnTo>
                  <a:pt x="828001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799995" y="5942820"/>
            <a:ext cx="432434" cy="0"/>
          </a:xfrm>
          <a:custGeom>
            <a:avLst/>
            <a:gdLst/>
            <a:ahLst/>
            <a:cxnLst/>
            <a:rect l="l" t="t" r="r" b="b"/>
            <a:pathLst>
              <a:path w="432435">
                <a:moveTo>
                  <a:pt x="0" y="0"/>
                </a:moveTo>
                <a:lnTo>
                  <a:pt x="43201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55999" y="5717819"/>
            <a:ext cx="1188085" cy="450215"/>
          </a:xfrm>
          <a:custGeom>
            <a:avLst/>
            <a:gdLst/>
            <a:ahLst/>
            <a:cxnLst/>
            <a:rect l="l" t="t" r="r" b="b"/>
            <a:pathLst>
              <a:path w="1188085" h="450214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1133995" y="449999"/>
                </a:lnTo>
                <a:lnTo>
                  <a:pt x="1165214" y="449155"/>
                </a:lnTo>
                <a:lnTo>
                  <a:pt x="1181246" y="443249"/>
                </a:lnTo>
                <a:lnTo>
                  <a:pt x="1187152" y="427217"/>
                </a:lnTo>
                <a:lnTo>
                  <a:pt x="1187996" y="395998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910173" y="5758728"/>
            <a:ext cx="88011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L’Autorité</a:t>
            </a:r>
            <a:r>
              <a:rPr sz="11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40118" y="5923828"/>
            <a:ext cx="101917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11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concurrence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822318" y="5425211"/>
            <a:ext cx="1116330" cy="558165"/>
          </a:xfrm>
          <a:custGeom>
            <a:avLst/>
            <a:gdLst/>
            <a:ahLst/>
            <a:cxnLst/>
            <a:rect l="l" t="t" r="r" b="b"/>
            <a:pathLst>
              <a:path w="1116329" h="558164">
                <a:moveTo>
                  <a:pt x="1061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061999" y="557999"/>
                </a:lnTo>
                <a:lnTo>
                  <a:pt x="1093218" y="557156"/>
                </a:lnTo>
                <a:lnTo>
                  <a:pt x="1109249" y="551249"/>
                </a:lnTo>
                <a:lnTo>
                  <a:pt x="1115156" y="535218"/>
                </a:lnTo>
                <a:lnTo>
                  <a:pt x="1115999" y="503999"/>
                </a:lnTo>
                <a:lnTo>
                  <a:pt x="1115999" y="54000"/>
                </a:lnTo>
                <a:lnTo>
                  <a:pt x="1115156" y="22781"/>
                </a:lnTo>
                <a:lnTo>
                  <a:pt x="1109249" y="6750"/>
                </a:lnTo>
                <a:lnTo>
                  <a:pt x="1093218" y="843"/>
                </a:lnTo>
                <a:lnTo>
                  <a:pt x="1061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863618" y="5475085"/>
            <a:ext cx="95123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garante d’une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concurrence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libre  et non</a:t>
            </a:r>
            <a:r>
              <a:rPr sz="9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faussée.</a:t>
            </a:r>
            <a:endParaRPr sz="95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5146498" y="5377462"/>
            <a:ext cx="828040" cy="252095"/>
          </a:xfrm>
          <a:custGeom>
            <a:avLst/>
            <a:gdLst/>
            <a:ahLst/>
            <a:cxnLst/>
            <a:rect l="l" t="t" r="r" b="b"/>
            <a:pathLst>
              <a:path w="828039" h="252095">
                <a:moveTo>
                  <a:pt x="774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774001" y="252006"/>
                </a:lnTo>
                <a:lnTo>
                  <a:pt x="805220" y="251162"/>
                </a:lnTo>
                <a:lnTo>
                  <a:pt x="821251" y="245256"/>
                </a:lnTo>
                <a:lnTo>
                  <a:pt x="827158" y="229224"/>
                </a:lnTo>
                <a:lnTo>
                  <a:pt x="828001" y="198005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5187798" y="5414036"/>
            <a:ext cx="70929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ententes.</a:t>
            </a:r>
            <a:endParaRPr sz="95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146498" y="5773463"/>
            <a:ext cx="1188085" cy="252095"/>
          </a:xfrm>
          <a:custGeom>
            <a:avLst/>
            <a:gdLst/>
            <a:ahLst/>
            <a:cxnLst/>
            <a:rect l="l" t="t" r="r" b="b"/>
            <a:pathLst>
              <a:path w="1188085" h="25209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1133995" y="252006"/>
                </a:lnTo>
                <a:lnTo>
                  <a:pt x="1165214" y="251162"/>
                </a:lnTo>
                <a:lnTo>
                  <a:pt x="1181246" y="245256"/>
                </a:lnTo>
                <a:lnTo>
                  <a:pt x="1187152" y="229224"/>
                </a:lnTo>
                <a:lnTo>
                  <a:pt x="1187996" y="198005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5187798" y="5810036"/>
            <a:ext cx="10318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concentrations.</a:t>
            </a:r>
            <a:endParaRPr sz="95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5146498" y="6169463"/>
            <a:ext cx="1224280" cy="407034"/>
          </a:xfrm>
          <a:custGeom>
            <a:avLst/>
            <a:gdLst/>
            <a:ahLst/>
            <a:cxnLst/>
            <a:rect l="l" t="t" r="r" b="b"/>
            <a:pathLst>
              <a:path w="1224279" h="407034">
                <a:moveTo>
                  <a:pt x="1170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52806"/>
                </a:lnTo>
                <a:lnTo>
                  <a:pt x="843" y="384024"/>
                </a:lnTo>
                <a:lnTo>
                  <a:pt x="6750" y="400056"/>
                </a:lnTo>
                <a:lnTo>
                  <a:pt x="22781" y="405962"/>
                </a:lnTo>
                <a:lnTo>
                  <a:pt x="54000" y="406806"/>
                </a:lnTo>
                <a:lnTo>
                  <a:pt x="1170000" y="406806"/>
                </a:lnTo>
                <a:lnTo>
                  <a:pt x="1201219" y="405962"/>
                </a:lnTo>
                <a:lnTo>
                  <a:pt x="1217250" y="400056"/>
                </a:lnTo>
                <a:lnTo>
                  <a:pt x="1223156" y="384024"/>
                </a:lnTo>
                <a:lnTo>
                  <a:pt x="1224000" y="352806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5187798" y="6213588"/>
            <a:ext cx="109156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abus 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position  dominante.</a:t>
            </a:r>
            <a:endParaRPr sz="95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843999" y="6184017"/>
            <a:ext cx="612140" cy="252095"/>
          </a:xfrm>
          <a:custGeom>
            <a:avLst/>
            <a:gdLst/>
            <a:ahLst/>
            <a:cxnLst/>
            <a:rect l="l" t="t" r="r" b="b"/>
            <a:pathLst>
              <a:path w="612139" h="252095">
                <a:moveTo>
                  <a:pt x="55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557999" y="252006"/>
                </a:lnTo>
                <a:lnTo>
                  <a:pt x="589218" y="251162"/>
                </a:lnTo>
                <a:lnTo>
                  <a:pt x="605250" y="245256"/>
                </a:lnTo>
                <a:lnTo>
                  <a:pt x="611156" y="229224"/>
                </a:lnTo>
                <a:lnTo>
                  <a:pt x="612000" y="198005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2885300" y="6220592"/>
            <a:ext cx="4819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une</a:t>
            </a:r>
            <a:r>
              <a:rPr sz="950" spc="-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AAI.</a:t>
            </a:r>
            <a:endParaRPr sz="95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2132215" y="5822215"/>
            <a:ext cx="360045" cy="241300"/>
          </a:xfrm>
          <a:custGeom>
            <a:avLst/>
            <a:gdLst/>
            <a:ahLst/>
            <a:cxnLst/>
            <a:rect l="l" t="t" r="r" b="b"/>
            <a:pathLst>
              <a:path w="360044" h="241300">
                <a:moveTo>
                  <a:pt x="306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306006" y="241198"/>
                </a:lnTo>
                <a:lnTo>
                  <a:pt x="337218" y="240354"/>
                </a:lnTo>
                <a:lnTo>
                  <a:pt x="353245" y="234448"/>
                </a:lnTo>
                <a:lnTo>
                  <a:pt x="359150" y="218416"/>
                </a:lnTo>
                <a:lnTo>
                  <a:pt x="359994" y="187198"/>
                </a:lnTo>
                <a:lnTo>
                  <a:pt x="359994" y="54000"/>
                </a:lnTo>
                <a:lnTo>
                  <a:pt x="359150" y="22781"/>
                </a:lnTo>
                <a:lnTo>
                  <a:pt x="353245" y="6750"/>
                </a:lnTo>
                <a:lnTo>
                  <a:pt x="337218" y="843"/>
                </a:lnTo>
                <a:lnTo>
                  <a:pt x="3060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216867" y="5853390"/>
            <a:ext cx="1866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est</a:t>
            </a:r>
            <a:endParaRPr sz="95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2132215" y="5822215"/>
            <a:ext cx="360045" cy="241300"/>
          </a:xfrm>
          <a:custGeom>
            <a:avLst/>
            <a:gdLst/>
            <a:ahLst/>
            <a:cxnLst/>
            <a:rect l="l" t="t" r="r" b="b"/>
            <a:pathLst>
              <a:path w="360044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306006" y="241198"/>
                </a:lnTo>
                <a:lnTo>
                  <a:pt x="337218" y="240354"/>
                </a:lnTo>
                <a:lnTo>
                  <a:pt x="353245" y="234448"/>
                </a:lnTo>
                <a:lnTo>
                  <a:pt x="359150" y="218416"/>
                </a:lnTo>
                <a:lnTo>
                  <a:pt x="359994" y="187198"/>
                </a:lnTo>
                <a:lnTo>
                  <a:pt x="359994" y="54000"/>
                </a:lnTo>
                <a:lnTo>
                  <a:pt x="359150" y="22781"/>
                </a:lnTo>
                <a:lnTo>
                  <a:pt x="353245" y="6750"/>
                </a:lnTo>
                <a:lnTo>
                  <a:pt x="337218" y="843"/>
                </a:lnTo>
                <a:lnTo>
                  <a:pt x="306006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128408" y="5580861"/>
            <a:ext cx="828040" cy="241300"/>
          </a:xfrm>
          <a:custGeom>
            <a:avLst/>
            <a:gdLst/>
            <a:ahLst/>
            <a:cxnLst/>
            <a:rect l="l" t="t" r="r" b="b"/>
            <a:pathLst>
              <a:path w="828039" h="241300">
                <a:moveTo>
                  <a:pt x="774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774001" y="241198"/>
                </a:lnTo>
                <a:lnTo>
                  <a:pt x="805220" y="240354"/>
                </a:lnTo>
                <a:lnTo>
                  <a:pt x="821251" y="234448"/>
                </a:lnTo>
                <a:lnTo>
                  <a:pt x="827158" y="218416"/>
                </a:lnTo>
                <a:lnTo>
                  <a:pt x="828001" y="187198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4196519" y="5612034"/>
            <a:ext cx="68961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Elle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contrôle</a:t>
            </a:r>
            <a:endParaRPr sz="95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4128408" y="5580861"/>
            <a:ext cx="828040" cy="241300"/>
          </a:xfrm>
          <a:custGeom>
            <a:avLst/>
            <a:gdLst/>
            <a:ahLst/>
            <a:cxnLst/>
            <a:rect l="l" t="t" r="r" b="b"/>
            <a:pathLst>
              <a:path w="82803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774001" y="241198"/>
                </a:lnTo>
                <a:lnTo>
                  <a:pt x="805220" y="240354"/>
                </a:lnTo>
                <a:lnTo>
                  <a:pt x="821251" y="234448"/>
                </a:lnTo>
                <a:lnTo>
                  <a:pt x="827158" y="218416"/>
                </a:lnTo>
                <a:lnTo>
                  <a:pt x="828001" y="187198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725299" y="1088300"/>
            <a:ext cx="449326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libre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concurrence,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un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fondement européen et</a:t>
            </a:r>
            <a:r>
              <a:rPr sz="1300" b="1" spc="-7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national</a:t>
            </a:r>
            <a:endParaRPr sz="13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25299" y="3159671"/>
            <a:ext cx="3072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Une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liberté qui peut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faire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l’objet</a:t>
            </a:r>
            <a:r>
              <a:rPr sz="1300" b="1" spc="-8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d’abus</a:t>
            </a:r>
            <a:endParaRPr sz="130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432003" y="315136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494974" y="3143516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432003" y="5007318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494974" y="5024865"/>
            <a:ext cx="477901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Le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rôle 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des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autorités administratives 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indépendantes</a:t>
            </a:r>
            <a:r>
              <a:rPr sz="1950" b="1" spc="-112" baseline="2136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(AAI)</a:t>
            </a:r>
            <a:endParaRPr sz="1950" baseline="2136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432003" y="6862032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494974" y="6879580"/>
            <a:ext cx="2320925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4	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Le droit de la</a:t>
            </a:r>
            <a:r>
              <a:rPr sz="1950" b="1" spc="-135" baseline="2136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concurrence</a:t>
            </a:r>
            <a:endParaRPr sz="1950" baseline="2136">
              <a:latin typeface="Arial"/>
              <a:cs typeface="Arial"/>
            </a:endParaRPr>
          </a:p>
        </p:txBody>
      </p:sp>
      <p:sp>
        <p:nvSpPr>
          <p:cNvPr id="68" name="object 6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69" name="object 86"/>
          <p:cNvSpPr/>
          <p:nvPr/>
        </p:nvSpPr>
        <p:spPr>
          <a:xfrm>
            <a:off x="4128408" y="6012661"/>
            <a:ext cx="828040" cy="241300"/>
          </a:xfrm>
          <a:custGeom>
            <a:avLst/>
            <a:gdLst/>
            <a:ahLst/>
            <a:cxnLst/>
            <a:rect l="l" t="t" r="r" b="b"/>
            <a:pathLst>
              <a:path w="82803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774001" y="241198"/>
                </a:lnTo>
                <a:lnTo>
                  <a:pt x="805220" y="240354"/>
                </a:lnTo>
                <a:lnTo>
                  <a:pt x="821251" y="234448"/>
                </a:lnTo>
                <a:lnTo>
                  <a:pt x="827158" y="218416"/>
                </a:lnTo>
                <a:lnTo>
                  <a:pt x="828001" y="187198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lnTo>
                  <a:pt x="54000" y="0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85"/>
          <p:cNvSpPr txBox="1"/>
          <p:nvPr/>
        </p:nvSpPr>
        <p:spPr>
          <a:xfrm>
            <a:off x="4196519" y="6043834"/>
            <a:ext cx="689610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Elle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réprime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71" name="object 2"/>
          <p:cNvSpPr txBox="1"/>
          <p:nvPr/>
        </p:nvSpPr>
        <p:spPr>
          <a:xfrm>
            <a:off x="1661298" y="248690"/>
            <a:ext cx="4682351" cy="487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5.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activités économiques  </a:t>
            </a:r>
            <a:endParaRPr lang="fr-FR" sz="1500" b="1" spc="-5" dirty="0" smtClean="0">
              <a:solidFill>
                <a:srgbClr val="005AAA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sont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-elles régulées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par le droit</a:t>
            </a:r>
            <a:r>
              <a:rPr sz="1500" b="1" spc="-4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696958" y="1641691"/>
            <a:ext cx="828675" cy="464820"/>
          </a:xfrm>
          <a:custGeom>
            <a:avLst/>
            <a:gdLst/>
            <a:ahLst/>
            <a:cxnLst/>
            <a:rect l="l" t="t" r="r" b="b"/>
            <a:pathLst>
              <a:path w="828675" h="464819">
                <a:moveTo>
                  <a:pt x="828421" y="0"/>
                </a:moveTo>
                <a:lnTo>
                  <a:pt x="0" y="46431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21601" y="2091603"/>
            <a:ext cx="702310" cy="392430"/>
          </a:xfrm>
          <a:custGeom>
            <a:avLst/>
            <a:gdLst/>
            <a:ahLst/>
            <a:cxnLst/>
            <a:rect l="l" t="t" r="r" b="b"/>
            <a:pathLst>
              <a:path w="702310" h="392430">
                <a:moveTo>
                  <a:pt x="0" y="0"/>
                </a:moveTo>
                <a:lnTo>
                  <a:pt x="702005" y="39240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38998" y="1461602"/>
            <a:ext cx="1548130" cy="558165"/>
          </a:xfrm>
          <a:custGeom>
            <a:avLst/>
            <a:gdLst/>
            <a:ahLst/>
            <a:cxnLst/>
            <a:rect l="l" t="t" r="r" b="b"/>
            <a:pathLst>
              <a:path w="1548129" h="558164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494002" y="557999"/>
                </a:lnTo>
                <a:lnTo>
                  <a:pt x="1525221" y="557156"/>
                </a:lnTo>
                <a:lnTo>
                  <a:pt x="1541252" y="551249"/>
                </a:lnTo>
                <a:lnTo>
                  <a:pt x="1547159" y="535218"/>
                </a:lnTo>
                <a:lnTo>
                  <a:pt x="1548003" y="503999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380299" y="1511476"/>
            <a:ext cx="144018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fondement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européen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article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3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traité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Rome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(25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1957).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38998" y="2163600"/>
            <a:ext cx="1548130" cy="558165"/>
          </a:xfrm>
          <a:custGeom>
            <a:avLst/>
            <a:gdLst/>
            <a:ahLst/>
            <a:cxnLst/>
            <a:rect l="l" t="t" r="r" b="b"/>
            <a:pathLst>
              <a:path w="1548129" h="558164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494002" y="557999"/>
                </a:lnTo>
                <a:lnTo>
                  <a:pt x="1525221" y="557156"/>
                </a:lnTo>
                <a:lnTo>
                  <a:pt x="1541252" y="551249"/>
                </a:lnTo>
                <a:lnTo>
                  <a:pt x="1547159" y="535218"/>
                </a:lnTo>
                <a:lnTo>
                  <a:pt x="1548003" y="503999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380299" y="2213474"/>
            <a:ext cx="128714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algn="just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fondement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national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décret d’Allarde (loi des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2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17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mars</a:t>
            </a:r>
            <a:r>
              <a:rPr sz="9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1791).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45995" y="2091603"/>
            <a:ext cx="715645" cy="0"/>
          </a:xfrm>
          <a:custGeom>
            <a:avLst/>
            <a:gdLst/>
            <a:ahLst/>
            <a:cxnLst/>
            <a:rect l="l" t="t" r="r" b="b"/>
            <a:pathLst>
              <a:path w="715644">
                <a:moveTo>
                  <a:pt x="0" y="0"/>
                </a:moveTo>
                <a:lnTo>
                  <a:pt x="71550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15999" y="1971003"/>
            <a:ext cx="720090" cy="241300"/>
          </a:xfrm>
          <a:custGeom>
            <a:avLst/>
            <a:gdLst/>
            <a:ahLst/>
            <a:cxnLst/>
            <a:rect l="l" t="t" r="r" b="b"/>
            <a:pathLst>
              <a:path w="720089" h="241300">
                <a:moveTo>
                  <a:pt x="66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666000" y="241198"/>
                </a:lnTo>
                <a:lnTo>
                  <a:pt x="697219" y="240354"/>
                </a:lnTo>
                <a:lnTo>
                  <a:pt x="713251" y="234448"/>
                </a:lnTo>
                <a:lnTo>
                  <a:pt x="719157" y="218416"/>
                </a:lnTo>
                <a:lnTo>
                  <a:pt x="720001" y="187198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073912" y="2002177"/>
            <a:ext cx="5956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repose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015999" y="1971003"/>
            <a:ext cx="720090" cy="241300"/>
          </a:xfrm>
          <a:custGeom>
            <a:avLst/>
            <a:gdLst/>
            <a:ahLst/>
            <a:cxnLst/>
            <a:rect l="l" t="t" r="r" b="b"/>
            <a:pathLst>
              <a:path w="72008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666000" y="241198"/>
                </a:lnTo>
                <a:lnTo>
                  <a:pt x="697219" y="240354"/>
                </a:lnTo>
                <a:lnTo>
                  <a:pt x="713251" y="234448"/>
                </a:lnTo>
                <a:lnTo>
                  <a:pt x="719157" y="218416"/>
                </a:lnTo>
                <a:lnTo>
                  <a:pt x="720001" y="187198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55999" y="1866600"/>
            <a:ext cx="1044575" cy="450215"/>
          </a:xfrm>
          <a:custGeom>
            <a:avLst/>
            <a:gdLst/>
            <a:ahLst/>
            <a:cxnLst/>
            <a:rect l="l" t="t" r="r" b="b"/>
            <a:pathLst>
              <a:path w="1044575" h="4502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990003" y="449999"/>
                </a:lnTo>
                <a:lnTo>
                  <a:pt x="1021222" y="449155"/>
                </a:lnTo>
                <a:lnTo>
                  <a:pt x="1037253" y="443249"/>
                </a:lnTo>
                <a:lnTo>
                  <a:pt x="1043159" y="427217"/>
                </a:lnTo>
                <a:lnTo>
                  <a:pt x="1044003" y="3959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41579" y="1907509"/>
            <a:ext cx="864235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indent="170815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 libre 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concurrence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709727" y="3604972"/>
            <a:ext cx="497205" cy="396240"/>
          </a:xfrm>
          <a:custGeom>
            <a:avLst/>
            <a:gdLst/>
            <a:ahLst/>
            <a:cxnLst/>
            <a:rect l="l" t="t" r="r" b="b"/>
            <a:pathLst>
              <a:path w="497205" h="396239">
                <a:moveTo>
                  <a:pt x="497065" y="0"/>
                </a:moveTo>
                <a:lnTo>
                  <a:pt x="0" y="39599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90213" y="3903773"/>
            <a:ext cx="424180" cy="270510"/>
          </a:xfrm>
          <a:custGeom>
            <a:avLst/>
            <a:gdLst/>
            <a:ahLst/>
            <a:cxnLst/>
            <a:rect l="l" t="t" r="r" b="b"/>
            <a:pathLst>
              <a:path w="424179" h="270510">
                <a:moveTo>
                  <a:pt x="423786" y="0"/>
                </a:moveTo>
                <a:lnTo>
                  <a:pt x="0" y="27000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63988" y="3928969"/>
            <a:ext cx="461009" cy="203835"/>
          </a:xfrm>
          <a:custGeom>
            <a:avLst/>
            <a:gdLst/>
            <a:ahLst/>
            <a:cxnLst/>
            <a:rect l="l" t="t" r="r" b="b"/>
            <a:pathLst>
              <a:path w="461010" h="203835">
                <a:moveTo>
                  <a:pt x="460806" y="20340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17998" y="4132378"/>
            <a:ext cx="428625" cy="347980"/>
          </a:xfrm>
          <a:custGeom>
            <a:avLst/>
            <a:gdLst/>
            <a:ahLst/>
            <a:cxnLst/>
            <a:rect l="l" t="t" r="r" b="b"/>
            <a:pathLst>
              <a:path w="428625" h="347979">
                <a:moveTo>
                  <a:pt x="428396" y="347395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967170" y="3810748"/>
            <a:ext cx="612140" cy="252095"/>
          </a:xfrm>
          <a:custGeom>
            <a:avLst/>
            <a:gdLst/>
            <a:ahLst/>
            <a:cxnLst/>
            <a:rect l="l" t="t" r="r" b="b"/>
            <a:pathLst>
              <a:path w="612139" h="252095">
                <a:moveTo>
                  <a:pt x="55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557999" y="252006"/>
                </a:lnTo>
                <a:lnTo>
                  <a:pt x="589218" y="251162"/>
                </a:lnTo>
                <a:lnTo>
                  <a:pt x="605250" y="245256"/>
                </a:lnTo>
                <a:lnTo>
                  <a:pt x="611156" y="229224"/>
                </a:lnTo>
                <a:lnTo>
                  <a:pt x="612000" y="198005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008470" y="3847323"/>
            <a:ext cx="4413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Entente</a:t>
            </a:r>
            <a:endParaRPr sz="95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967170" y="4206749"/>
            <a:ext cx="1080135" cy="407034"/>
          </a:xfrm>
          <a:custGeom>
            <a:avLst/>
            <a:gdLst/>
            <a:ahLst/>
            <a:cxnLst/>
            <a:rect l="l" t="t" r="r" b="b"/>
            <a:pathLst>
              <a:path w="1080135" h="407035">
                <a:moveTo>
                  <a:pt x="1025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52806"/>
                </a:lnTo>
                <a:lnTo>
                  <a:pt x="843" y="384024"/>
                </a:lnTo>
                <a:lnTo>
                  <a:pt x="6750" y="400056"/>
                </a:lnTo>
                <a:lnTo>
                  <a:pt x="22781" y="405962"/>
                </a:lnTo>
                <a:lnTo>
                  <a:pt x="54000" y="406806"/>
                </a:lnTo>
                <a:lnTo>
                  <a:pt x="1025994" y="406806"/>
                </a:lnTo>
                <a:lnTo>
                  <a:pt x="1057213" y="405962"/>
                </a:lnTo>
                <a:lnTo>
                  <a:pt x="1073245" y="400056"/>
                </a:lnTo>
                <a:lnTo>
                  <a:pt x="1079151" y="384024"/>
                </a:lnTo>
                <a:lnTo>
                  <a:pt x="1079995" y="352806"/>
                </a:lnTo>
                <a:lnTo>
                  <a:pt x="1079995" y="54000"/>
                </a:lnTo>
                <a:lnTo>
                  <a:pt x="1079151" y="22781"/>
                </a:lnTo>
                <a:lnTo>
                  <a:pt x="1073245" y="6750"/>
                </a:lnTo>
                <a:lnTo>
                  <a:pt x="1057213" y="843"/>
                </a:lnTo>
                <a:lnTo>
                  <a:pt x="1025994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008470" y="4250874"/>
            <a:ext cx="91757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Abus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position  dominante</a:t>
            </a:r>
            <a:endParaRPr sz="95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132215" y="3532973"/>
            <a:ext cx="1332230" cy="252095"/>
          </a:xfrm>
          <a:custGeom>
            <a:avLst/>
            <a:gdLst/>
            <a:ahLst/>
            <a:cxnLst/>
            <a:rect l="l" t="t" r="r" b="b"/>
            <a:pathLst>
              <a:path w="1332229" h="252095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1278001" y="252006"/>
                </a:lnTo>
                <a:lnTo>
                  <a:pt x="1309219" y="251162"/>
                </a:lnTo>
                <a:lnTo>
                  <a:pt x="1325251" y="245256"/>
                </a:lnTo>
                <a:lnTo>
                  <a:pt x="1331157" y="229224"/>
                </a:lnTo>
                <a:lnTo>
                  <a:pt x="1332001" y="198005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173516" y="3569548"/>
            <a:ext cx="10382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concentrations</a:t>
            </a:r>
            <a:endParaRPr sz="95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132215" y="3928967"/>
            <a:ext cx="1512570" cy="407034"/>
          </a:xfrm>
          <a:custGeom>
            <a:avLst/>
            <a:gdLst/>
            <a:ahLst/>
            <a:cxnLst/>
            <a:rect l="l" t="t" r="r" b="b"/>
            <a:pathLst>
              <a:path w="1512570" h="407035">
                <a:moveTo>
                  <a:pt x="145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52806"/>
                </a:lnTo>
                <a:lnTo>
                  <a:pt x="843" y="384024"/>
                </a:lnTo>
                <a:lnTo>
                  <a:pt x="6750" y="400056"/>
                </a:lnTo>
                <a:lnTo>
                  <a:pt x="22781" y="405962"/>
                </a:lnTo>
                <a:lnTo>
                  <a:pt x="54000" y="406806"/>
                </a:lnTo>
                <a:lnTo>
                  <a:pt x="1457998" y="406806"/>
                </a:lnTo>
                <a:lnTo>
                  <a:pt x="1489217" y="405962"/>
                </a:lnTo>
                <a:lnTo>
                  <a:pt x="1505248" y="400056"/>
                </a:lnTo>
                <a:lnTo>
                  <a:pt x="1511154" y="384024"/>
                </a:lnTo>
                <a:lnTo>
                  <a:pt x="1511998" y="352806"/>
                </a:lnTo>
                <a:lnTo>
                  <a:pt x="1511998" y="54000"/>
                </a:lnTo>
                <a:lnTo>
                  <a:pt x="1511154" y="22781"/>
                </a:lnTo>
                <a:lnTo>
                  <a:pt x="1505248" y="6750"/>
                </a:lnTo>
                <a:lnTo>
                  <a:pt x="1489217" y="843"/>
                </a:lnTo>
                <a:lnTo>
                  <a:pt x="1457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173516" y="3973092"/>
            <a:ext cx="132588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dysfonctionnements  des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marchés</a:t>
            </a:r>
            <a:endParaRPr sz="95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55999" y="3709371"/>
            <a:ext cx="1044575" cy="450215"/>
          </a:xfrm>
          <a:custGeom>
            <a:avLst/>
            <a:gdLst/>
            <a:ahLst/>
            <a:cxnLst/>
            <a:rect l="l" t="t" r="r" b="b"/>
            <a:pathLst>
              <a:path w="1044575" h="4502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990003" y="449999"/>
                </a:lnTo>
                <a:lnTo>
                  <a:pt x="1021222" y="449155"/>
                </a:lnTo>
                <a:lnTo>
                  <a:pt x="1037253" y="443249"/>
                </a:lnTo>
                <a:lnTo>
                  <a:pt x="1043159" y="427217"/>
                </a:lnTo>
                <a:lnTo>
                  <a:pt x="1044003" y="3959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818285" y="3750281"/>
            <a:ext cx="911225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78105" marR="5080" indent="-66040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abus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des 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entreprises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755999" y="7738633"/>
            <a:ext cx="1044575" cy="450215"/>
          </a:xfrm>
          <a:custGeom>
            <a:avLst/>
            <a:gdLst/>
            <a:ahLst/>
            <a:cxnLst/>
            <a:rect l="l" t="t" r="r" b="b"/>
            <a:pathLst>
              <a:path w="1044575" h="450215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990003" y="449999"/>
                </a:lnTo>
                <a:lnTo>
                  <a:pt x="1021222" y="449155"/>
                </a:lnTo>
                <a:lnTo>
                  <a:pt x="1037253" y="443249"/>
                </a:lnTo>
                <a:lnTo>
                  <a:pt x="1043159" y="427217"/>
                </a:lnTo>
                <a:lnTo>
                  <a:pt x="1044003" y="3959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826162" y="7779541"/>
            <a:ext cx="895350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27940" marR="5080" indent="-15875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droit de</a:t>
            </a:r>
            <a:r>
              <a:rPr sz="11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 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concurrence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767148" y="5479213"/>
            <a:ext cx="436880" cy="250190"/>
          </a:xfrm>
          <a:custGeom>
            <a:avLst/>
            <a:gdLst/>
            <a:ahLst/>
            <a:cxnLst/>
            <a:rect l="l" t="t" r="r" b="b"/>
            <a:pathLst>
              <a:path w="436879" h="250189">
                <a:moveTo>
                  <a:pt x="0" y="250189"/>
                </a:moveTo>
                <a:lnTo>
                  <a:pt x="43657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821104" y="5704214"/>
            <a:ext cx="386080" cy="225425"/>
          </a:xfrm>
          <a:custGeom>
            <a:avLst/>
            <a:gdLst/>
            <a:ahLst/>
            <a:cxnLst/>
            <a:rect l="l" t="t" r="r" b="b"/>
            <a:pathLst>
              <a:path w="386079" h="225425">
                <a:moveTo>
                  <a:pt x="0" y="0"/>
                </a:moveTo>
                <a:lnTo>
                  <a:pt x="386003" y="2250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884309" y="5822065"/>
            <a:ext cx="1360170" cy="586105"/>
          </a:xfrm>
          <a:custGeom>
            <a:avLst/>
            <a:gdLst/>
            <a:ahLst/>
            <a:cxnLst/>
            <a:rect l="l" t="t" r="r" b="b"/>
            <a:pathLst>
              <a:path w="1360170" h="586104">
                <a:moveTo>
                  <a:pt x="0" y="0"/>
                </a:moveTo>
                <a:lnTo>
                  <a:pt x="1360081" y="58593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407499" y="5604313"/>
            <a:ext cx="677545" cy="272415"/>
          </a:xfrm>
          <a:custGeom>
            <a:avLst/>
            <a:gdLst/>
            <a:ahLst/>
            <a:cxnLst/>
            <a:rect l="l" t="t" r="r" b="b"/>
            <a:pathLst>
              <a:path w="677544" h="272414">
                <a:moveTo>
                  <a:pt x="0" y="271907"/>
                </a:moveTo>
                <a:lnTo>
                  <a:pt x="67754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79600" y="5983213"/>
            <a:ext cx="662940" cy="327025"/>
          </a:xfrm>
          <a:custGeom>
            <a:avLst/>
            <a:gdLst/>
            <a:ahLst/>
            <a:cxnLst/>
            <a:rect l="l" t="t" r="r" b="b"/>
            <a:pathLst>
              <a:path w="662939" h="327025">
                <a:moveTo>
                  <a:pt x="0" y="0"/>
                </a:moveTo>
                <a:lnTo>
                  <a:pt x="662393" y="32680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859193" y="5701463"/>
            <a:ext cx="828040" cy="0"/>
          </a:xfrm>
          <a:custGeom>
            <a:avLst/>
            <a:gdLst/>
            <a:ahLst/>
            <a:cxnLst/>
            <a:rect l="l" t="t" r="r" b="b"/>
            <a:pathLst>
              <a:path w="828039">
                <a:moveTo>
                  <a:pt x="0" y="0"/>
                </a:moveTo>
                <a:lnTo>
                  <a:pt x="828001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799995" y="5942820"/>
            <a:ext cx="432434" cy="0"/>
          </a:xfrm>
          <a:custGeom>
            <a:avLst/>
            <a:gdLst/>
            <a:ahLst/>
            <a:cxnLst/>
            <a:rect l="l" t="t" r="r" b="b"/>
            <a:pathLst>
              <a:path w="432435">
                <a:moveTo>
                  <a:pt x="0" y="0"/>
                </a:moveTo>
                <a:lnTo>
                  <a:pt x="43201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55999" y="5717819"/>
            <a:ext cx="1188085" cy="450215"/>
          </a:xfrm>
          <a:custGeom>
            <a:avLst/>
            <a:gdLst/>
            <a:ahLst/>
            <a:cxnLst/>
            <a:rect l="l" t="t" r="r" b="b"/>
            <a:pathLst>
              <a:path w="1188085" h="450214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1133995" y="449999"/>
                </a:lnTo>
                <a:lnTo>
                  <a:pt x="1165214" y="449155"/>
                </a:lnTo>
                <a:lnTo>
                  <a:pt x="1181246" y="443249"/>
                </a:lnTo>
                <a:lnTo>
                  <a:pt x="1187152" y="427217"/>
                </a:lnTo>
                <a:lnTo>
                  <a:pt x="1187996" y="395998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910173" y="5758728"/>
            <a:ext cx="88011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L’Autorité</a:t>
            </a:r>
            <a:r>
              <a:rPr sz="11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40118" y="5923828"/>
            <a:ext cx="101917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11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concurrence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2822318" y="5425211"/>
            <a:ext cx="1116330" cy="558165"/>
          </a:xfrm>
          <a:custGeom>
            <a:avLst/>
            <a:gdLst/>
            <a:ahLst/>
            <a:cxnLst/>
            <a:rect l="l" t="t" r="r" b="b"/>
            <a:pathLst>
              <a:path w="1116329" h="558164">
                <a:moveTo>
                  <a:pt x="1061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061999" y="557999"/>
                </a:lnTo>
                <a:lnTo>
                  <a:pt x="1093218" y="557156"/>
                </a:lnTo>
                <a:lnTo>
                  <a:pt x="1109249" y="551249"/>
                </a:lnTo>
                <a:lnTo>
                  <a:pt x="1115156" y="535218"/>
                </a:lnTo>
                <a:lnTo>
                  <a:pt x="1115999" y="503999"/>
                </a:lnTo>
                <a:lnTo>
                  <a:pt x="1115999" y="54000"/>
                </a:lnTo>
                <a:lnTo>
                  <a:pt x="1115156" y="22781"/>
                </a:lnTo>
                <a:lnTo>
                  <a:pt x="1109249" y="6750"/>
                </a:lnTo>
                <a:lnTo>
                  <a:pt x="1093218" y="843"/>
                </a:lnTo>
                <a:lnTo>
                  <a:pt x="1061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2863618" y="5475085"/>
            <a:ext cx="95123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garante d’une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concurrence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libre  et non</a:t>
            </a:r>
            <a:r>
              <a:rPr sz="9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faussée.</a:t>
            </a:r>
            <a:endParaRPr sz="95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5146498" y="5377462"/>
            <a:ext cx="828040" cy="252095"/>
          </a:xfrm>
          <a:custGeom>
            <a:avLst/>
            <a:gdLst/>
            <a:ahLst/>
            <a:cxnLst/>
            <a:rect l="l" t="t" r="r" b="b"/>
            <a:pathLst>
              <a:path w="828039" h="252095">
                <a:moveTo>
                  <a:pt x="774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774001" y="252006"/>
                </a:lnTo>
                <a:lnTo>
                  <a:pt x="805220" y="251162"/>
                </a:lnTo>
                <a:lnTo>
                  <a:pt x="821251" y="245256"/>
                </a:lnTo>
                <a:lnTo>
                  <a:pt x="827158" y="229224"/>
                </a:lnTo>
                <a:lnTo>
                  <a:pt x="828001" y="198005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5187798" y="5414036"/>
            <a:ext cx="70929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ententes.</a:t>
            </a:r>
            <a:endParaRPr sz="95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5146498" y="5773463"/>
            <a:ext cx="1188085" cy="252095"/>
          </a:xfrm>
          <a:custGeom>
            <a:avLst/>
            <a:gdLst/>
            <a:ahLst/>
            <a:cxnLst/>
            <a:rect l="l" t="t" r="r" b="b"/>
            <a:pathLst>
              <a:path w="1188085" h="25209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1133995" y="252006"/>
                </a:lnTo>
                <a:lnTo>
                  <a:pt x="1165214" y="251162"/>
                </a:lnTo>
                <a:lnTo>
                  <a:pt x="1181246" y="245256"/>
                </a:lnTo>
                <a:lnTo>
                  <a:pt x="1187152" y="229224"/>
                </a:lnTo>
                <a:lnTo>
                  <a:pt x="1187996" y="198005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5187798" y="5810036"/>
            <a:ext cx="10318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concentrations.</a:t>
            </a:r>
            <a:endParaRPr sz="95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5146498" y="6169463"/>
            <a:ext cx="1224280" cy="407034"/>
          </a:xfrm>
          <a:custGeom>
            <a:avLst/>
            <a:gdLst/>
            <a:ahLst/>
            <a:cxnLst/>
            <a:rect l="l" t="t" r="r" b="b"/>
            <a:pathLst>
              <a:path w="1224279" h="407034">
                <a:moveTo>
                  <a:pt x="1170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52806"/>
                </a:lnTo>
                <a:lnTo>
                  <a:pt x="843" y="384024"/>
                </a:lnTo>
                <a:lnTo>
                  <a:pt x="6750" y="400056"/>
                </a:lnTo>
                <a:lnTo>
                  <a:pt x="22781" y="405962"/>
                </a:lnTo>
                <a:lnTo>
                  <a:pt x="54000" y="406806"/>
                </a:lnTo>
                <a:lnTo>
                  <a:pt x="1170000" y="406806"/>
                </a:lnTo>
                <a:lnTo>
                  <a:pt x="1201219" y="405962"/>
                </a:lnTo>
                <a:lnTo>
                  <a:pt x="1217250" y="400056"/>
                </a:lnTo>
                <a:lnTo>
                  <a:pt x="1223156" y="384024"/>
                </a:lnTo>
                <a:lnTo>
                  <a:pt x="1224000" y="352806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5187798" y="6213588"/>
            <a:ext cx="109156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abus 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position  dominante.</a:t>
            </a:r>
            <a:endParaRPr sz="95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2843999" y="6184017"/>
            <a:ext cx="612140" cy="252095"/>
          </a:xfrm>
          <a:custGeom>
            <a:avLst/>
            <a:gdLst/>
            <a:ahLst/>
            <a:cxnLst/>
            <a:rect l="l" t="t" r="r" b="b"/>
            <a:pathLst>
              <a:path w="612139" h="252095">
                <a:moveTo>
                  <a:pt x="55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557999" y="252006"/>
                </a:lnTo>
                <a:lnTo>
                  <a:pt x="589218" y="251162"/>
                </a:lnTo>
                <a:lnTo>
                  <a:pt x="605250" y="245256"/>
                </a:lnTo>
                <a:lnTo>
                  <a:pt x="611156" y="229224"/>
                </a:lnTo>
                <a:lnTo>
                  <a:pt x="612000" y="198005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885300" y="6220592"/>
            <a:ext cx="4819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une</a:t>
            </a:r>
            <a:r>
              <a:rPr sz="950" spc="-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AAI.</a:t>
            </a:r>
            <a:endParaRPr sz="95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2132215" y="5822215"/>
            <a:ext cx="360045" cy="241300"/>
          </a:xfrm>
          <a:custGeom>
            <a:avLst/>
            <a:gdLst/>
            <a:ahLst/>
            <a:cxnLst/>
            <a:rect l="l" t="t" r="r" b="b"/>
            <a:pathLst>
              <a:path w="360044" h="241300">
                <a:moveTo>
                  <a:pt x="306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306006" y="241198"/>
                </a:lnTo>
                <a:lnTo>
                  <a:pt x="337218" y="240354"/>
                </a:lnTo>
                <a:lnTo>
                  <a:pt x="353245" y="234448"/>
                </a:lnTo>
                <a:lnTo>
                  <a:pt x="359150" y="218416"/>
                </a:lnTo>
                <a:lnTo>
                  <a:pt x="359994" y="187198"/>
                </a:lnTo>
                <a:lnTo>
                  <a:pt x="359994" y="54000"/>
                </a:lnTo>
                <a:lnTo>
                  <a:pt x="359150" y="22781"/>
                </a:lnTo>
                <a:lnTo>
                  <a:pt x="353245" y="6750"/>
                </a:lnTo>
                <a:lnTo>
                  <a:pt x="337218" y="843"/>
                </a:lnTo>
                <a:lnTo>
                  <a:pt x="3060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2216867" y="5853390"/>
            <a:ext cx="1866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est</a:t>
            </a:r>
            <a:endParaRPr sz="95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2132215" y="5822215"/>
            <a:ext cx="360045" cy="241300"/>
          </a:xfrm>
          <a:custGeom>
            <a:avLst/>
            <a:gdLst/>
            <a:ahLst/>
            <a:cxnLst/>
            <a:rect l="l" t="t" r="r" b="b"/>
            <a:pathLst>
              <a:path w="360044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306006" y="241198"/>
                </a:lnTo>
                <a:lnTo>
                  <a:pt x="337218" y="240354"/>
                </a:lnTo>
                <a:lnTo>
                  <a:pt x="353245" y="234448"/>
                </a:lnTo>
                <a:lnTo>
                  <a:pt x="359150" y="218416"/>
                </a:lnTo>
                <a:lnTo>
                  <a:pt x="359994" y="187198"/>
                </a:lnTo>
                <a:lnTo>
                  <a:pt x="359994" y="54000"/>
                </a:lnTo>
                <a:lnTo>
                  <a:pt x="359150" y="22781"/>
                </a:lnTo>
                <a:lnTo>
                  <a:pt x="353245" y="6750"/>
                </a:lnTo>
                <a:lnTo>
                  <a:pt x="337218" y="843"/>
                </a:lnTo>
                <a:lnTo>
                  <a:pt x="306006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128408" y="5580861"/>
            <a:ext cx="828040" cy="241300"/>
          </a:xfrm>
          <a:custGeom>
            <a:avLst/>
            <a:gdLst/>
            <a:ahLst/>
            <a:cxnLst/>
            <a:rect l="l" t="t" r="r" b="b"/>
            <a:pathLst>
              <a:path w="828039" h="241300">
                <a:moveTo>
                  <a:pt x="774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774001" y="241198"/>
                </a:lnTo>
                <a:lnTo>
                  <a:pt x="805220" y="240354"/>
                </a:lnTo>
                <a:lnTo>
                  <a:pt x="821251" y="234448"/>
                </a:lnTo>
                <a:lnTo>
                  <a:pt x="827158" y="218416"/>
                </a:lnTo>
                <a:lnTo>
                  <a:pt x="828001" y="187198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4196519" y="5612034"/>
            <a:ext cx="68961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Elle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contrôle</a:t>
            </a:r>
            <a:endParaRPr sz="95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128408" y="5580861"/>
            <a:ext cx="828040" cy="241300"/>
          </a:xfrm>
          <a:custGeom>
            <a:avLst/>
            <a:gdLst/>
            <a:ahLst/>
            <a:cxnLst/>
            <a:rect l="l" t="t" r="r" b="b"/>
            <a:pathLst>
              <a:path w="82803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774001" y="241198"/>
                </a:lnTo>
                <a:lnTo>
                  <a:pt x="805220" y="240354"/>
                </a:lnTo>
                <a:lnTo>
                  <a:pt x="821251" y="234448"/>
                </a:lnTo>
                <a:lnTo>
                  <a:pt x="827158" y="218416"/>
                </a:lnTo>
                <a:lnTo>
                  <a:pt x="828001" y="187198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725299" y="1088300"/>
            <a:ext cx="449326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libre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concurrence,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un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fondement européen et</a:t>
            </a:r>
            <a:r>
              <a:rPr sz="1300" b="1" spc="-7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national</a:t>
            </a:r>
            <a:endParaRPr sz="13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725299" y="3159671"/>
            <a:ext cx="3072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Une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liberté qui peut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faire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l’objet</a:t>
            </a:r>
            <a:r>
              <a:rPr sz="1300" b="1" spc="-8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d’abus</a:t>
            </a:r>
            <a:endParaRPr sz="13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432003" y="315136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494974" y="3143516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432003" y="5007318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494974" y="5024865"/>
            <a:ext cx="477901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Le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rôle 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des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autorités administratives 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indépendantes</a:t>
            </a:r>
            <a:r>
              <a:rPr sz="1950" b="1" spc="-112" baseline="2136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(AAI)</a:t>
            </a:r>
            <a:endParaRPr sz="1950" baseline="2136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432003" y="6862032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494974" y="6879580"/>
            <a:ext cx="2320925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4	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Le droit de la</a:t>
            </a:r>
            <a:r>
              <a:rPr sz="1950" b="1" spc="-135" baseline="2136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concurrence</a:t>
            </a:r>
            <a:endParaRPr sz="1950" baseline="2136">
              <a:latin typeface="Arial"/>
              <a:cs typeface="Arial"/>
            </a:endParaRPr>
          </a:p>
        </p:txBody>
      </p:sp>
      <p:sp>
        <p:nvSpPr>
          <p:cNvPr id="70" name="object 7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71" name="object 86"/>
          <p:cNvSpPr/>
          <p:nvPr/>
        </p:nvSpPr>
        <p:spPr>
          <a:xfrm>
            <a:off x="4128408" y="6012661"/>
            <a:ext cx="828040" cy="241300"/>
          </a:xfrm>
          <a:custGeom>
            <a:avLst/>
            <a:gdLst/>
            <a:ahLst/>
            <a:cxnLst/>
            <a:rect l="l" t="t" r="r" b="b"/>
            <a:pathLst>
              <a:path w="82803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774001" y="241198"/>
                </a:lnTo>
                <a:lnTo>
                  <a:pt x="805220" y="240354"/>
                </a:lnTo>
                <a:lnTo>
                  <a:pt x="821251" y="234448"/>
                </a:lnTo>
                <a:lnTo>
                  <a:pt x="827158" y="218416"/>
                </a:lnTo>
                <a:lnTo>
                  <a:pt x="828001" y="187198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lnTo>
                  <a:pt x="54000" y="0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85"/>
          <p:cNvSpPr txBox="1"/>
          <p:nvPr/>
        </p:nvSpPr>
        <p:spPr>
          <a:xfrm>
            <a:off x="4196519" y="6043834"/>
            <a:ext cx="689610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Elle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réprime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73" name="object 2"/>
          <p:cNvSpPr txBox="1"/>
          <p:nvPr/>
        </p:nvSpPr>
        <p:spPr>
          <a:xfrm>
            <a:off x="1661298" y="248690"/>
            <a:ext cx="4682351" cy="487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5.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activités économiques  </a:t>
            </a:r>
            <a:endParaRPr lang="fr-FR" sz="1500" b="1" spc="-5" dirty="0" smtClean="0">
              <a:solidFill>
                <a:srgbClr val="005AAA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sont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-elles régulées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par le droit</a:t>
            </a:r>
            <a:r>
              <a:rPr sz="1500" b="1" spc="-4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696958" y="1641691"/>
            <a:ext cx="828675" cy="464820"/>
          </a:xfrm>
          <a:custGeom>
            <a:avLst/>
            <a:gdLst/>
            <a:ahLst/>
            <a:cxnLst/>
            <a:rect l="l" t="t" r="r" b="b"/>
            <a:pathLst>
              <a:path w="828675" h="464819">
                <a:moveTo>
                  <a:pt x="828421" y="0"/>
                </a:moveTo>
                <a:lnTo>
                  <a:pt x="0" y="46431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21601" y="2091603"/>
            <a:ext cx="702310" cy="392430"/>
          </a:xfrm>
          <a:custGeom>
            <a:avLst/>
            <a:gdLst/>
            <a:ahLst/>
            <a:cxnLst/>
            <a:rect l="l" t="t" r="r" b="b"/>
            <a:pathLst>
              <a:path w="702310" h="392430">
                <a:moveTo>
                  <a:pt x="0" y="0"/>
                </a:moveTo>
                <a:lnTo>
                  <a:pt x="702005" y="39240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38998" y="1461602"/>
            <a:ext cx="1548130" cy="558165"/>
          </a:xfrm>
          <a:custGeom>
            <a:avLst/>
            <a:gdLst/>
            <a:ahLst/>
            <a:cxnLst/>
            <a:rect l="l" t="t" r="r" b="b"/>
            <a:pathLst>
              <a:path w="1548129" h="558164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494002" y="557999"/>
                </a:lnTo>
                <a:lnTo>
                  <a:pt x="1525221" y="557156"/>
                </a:lnTo>
                <a:lnTo>
                  <a:pt x="1541252" y="551249"/>
                </a:lnTo>
                <a:lnTo>
                  <a:pt x="1547159" y="535218"/>
                </a:lnTo>
                <a:lnTo>
                  <a:pt x="1548003" y="503999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380299" y="1511476"/>
            <a:ext cx="144018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fondement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européen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article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3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traité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Rome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(25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1957).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38998" y="2163600"/>
            <a:ext cx="1548130" cy="558165"/>
          </a:xfrm>
          <a:custGeom>
            <a:avLst/>
            <a:gdLst/>
            <a:ahLst/>
            <a:cxnLst/>
            <a:rect l="l" t="t" r="r" b="b"/>
            <a:pathLst>
              <a:path w="1548129" h="558164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494002" y="557999"/>
                </a:lnTo>
                <a:lnTo>
                  <a:pt x="1525221" y="557156"/>
                </a:lnTo>
                <a:lnTo>
                  <a:pt x="1541252" y="551249"/>
                </a:lnTo>
                <a:lnTo>
                  <a:pt x="1547159" y="535218"/>
                </a:lnTo>
                <a:lnTo>
                  <a:pt x="1548003" y="503999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380299" y="2213474"/>
            <a:ext cx="128714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algn="just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fondement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national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décret d’Allarde (loi des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2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17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mars</a:t>
            </a:r>
            <a:r>
              <a:rPr sz="9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1791).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45995" y="2091603"/>
            <a:ext cx="715645" cy="0"/>
          </a:xfrm>
          <a:custGeom>
            <a:avLst/>
            <a:gdLst/>
            <a:ahLst/>
            <a:cxnLst/>
            <a:rect l="l" t="t" r="r" b="b"/>
            <a:pathLst>
              <a:path w="715644">
                <a:moveTo>
                  <a:pt x="0" y="0"/>
                </a:moveTo>
                <a:lnTo>
                  <a:pt x="71550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15999" y="1971003"/>
            <a:ext cx="720090" cy="241300"/>
          </a:xfrm>
          <a:custGeom>
            <a:avLst/>
            <a:gdLst/>
            <a:ahLst/>
            <a:cxnLst/>
            <a:rect l="l" t="t" r="r" b="b"/>
            <a:pathLst>
              <a:path w="720089" h="241300">
                <a:moveTo>
                  <a:pt x="66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666000" y="241198"/>
                </a:lnTo>
                <a:lnTo>
                  <a:pt x="697219" y="240354"/>
                </a:lnTo>
                <a:lnTo>
                  <a:pt x="713251" y="234448"/>
                </a:lnTo>
                <a:lnTo>
                  <a:pt x="719157" y="218416"/>
                </a:lnTo>
                <a:lnTo>
                  <a:pt x="720001" y="187198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073912" y="2002177"/>
            <a:ext cx="5956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repose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015999" y="1971003"/>
            <a:ext cx="720090" cy="241300"/>
          </a:xfrm>
          <a:custGeom>
            <a:avLst/>
            <a:gdLst/>
            <a:ahLst/>
            <a:cxnLst/>
            <a:rect l="l" t="t" r="r" b="b"/>
            <a:pathLst>
              <a:path w="72008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666000" y="241198"/>
                </a:lnTo>
                <a:lnTo>
                  <a:pt x="697219" y="240354"/>
                </a:lnTo>
                <a:lnTo>
                  <a:pt x="713251" y="234448"/>
                </a:lnTo>
                <a:lnTo>
                  <a:pt x="719157" y="218416"/>
                </a:lnTo>
                <a:lnTo>
                  <a:pt x="720001" y="187198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55999" y="1866600"/>
            <a:ext cx="1044575" cy="450215"/>
          </a:xfrm>
          <a:custGeom>
            <a:avLst/>
            <a:gdLst/>
            <a:ahLst/>
            <a:cxnLst/>
            <a:rect l="l" t="t" r="r" b="b"/>
            <a:pathLst>
              <a:path w="1044575" h="4502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990003" y="449999"/>
                </a:lnTo>
                <a:lnTo>
                  <a:pt x="1021222" y="449155"/>
                </a:lnTo>
                <a:lnTo>
                  <a:pt x="1037253" y="443249"/>
                </a:lnTo>
                <a:lnTo>
                  <a:pt x="1043159" y="427217"/>
                </a:lnTo>
                <a:lnTo>
                  <a:pt x="1044003" y="3959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41579" y="1907509"/>
            <a:ext cx="864235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indent="170815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 libre 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concurrence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709727" y="3604972"/>
            <a:ext cx="497205" cy="396240"/>
          </a:xfrm>
          <a:custGeom>
            <a:avLst/>
            <a:gdLst/>
            <a:ahLst/>
            <a:cxnLst/>
            <a:rect l="l" t="t" r="r" b="b"/>
            <a:pathLst>
              <a:path w="497205" h="396239">
                <a:moveTo>
                  <a:pt x="497065" y="0"/>
                </a:moveTo>
                <a:lnTo>
                  <a:pt x="0" y="39599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90213" y="3903773"/>
            <a:ext cx="424180" cy="270510"/>
          </a:xfrm>
          <a:custGeom>
            <a:avLst/>
            <a:gdLst/>
            <a:ahLst/>
            <a:cxnLst/>
            <a:rect l="l" t="t" r="r" b="b"/>
            <a:pathLst>
              <a:path w="424179" h="270510">
                <a:moveTo>
                  <a:pt x="423786" y="0"/>
                </a:moveTo>
                <a:lnTo>
                  <a:pt x="0" y="27000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63988" y="3928969"/>
            <a:ext cx="461009" cy="203835"/>
          </a:xfrm>
          <a:custGeom>
            <a:avLst/>
            <a:gdLst/>
            <a:ahLst/>
            <a:cxnLst/>
            <a:rect l="l" t="t" r="r" b="b"/>
            <a:pathLst>
              <a:path w="461010" h="203835">
                <a:moveTo>
                  <a:pt x="460806" y="20340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17998" y="4132378"/>
            <a:ext cx="428625" cy="347980"/>
          </a:xfrm>
          <a:custGeom>
            <a:avLst/>
            <a:gdLst/>
            <a:ahLst/>
            <a:cxnLst/>
            <a:rect l="l" t="t" r="r" b="b"/>
            <a:pathLst>
              <a:path w="428625" h="347979">
                <a:moveTo>
                  <a:pt x="428396" y="347395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967170" y="3810748"/>
            <a:ext cx="612140" cy="252095"/>
          </a:xfrm>
          <a:custGeom>
            <a:avLst/>
            <a:gdLst/>
            <a:ahLst/>
            <a:cxnLst/>
            <a:rect l="l" t="t" r="r" b="b"/>
            <a:pathLst>
              <a:path w="612139" h="252095">
                <a:moveTo>
                  <a:pt x="55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557999" y="252006"/>
                </a:lnTo>
                <a:lnTo>
                  <a:pt x="589218" y="251162"/>
                </a:lnTo>
                <a:lnTo>
                  <a:pt x="605250" y="245256"/>
                </a:lnTo>
                <a:lnTo>
                  <a:pt x="611156" y="229224"/>
                </a:lnTo>
                <a:lnTo>
                  <a:pt x="612000" y="198005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008470" y="3847323"/>
            <a:ext cx="4413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Entente</a:t>
            </a:r>
            <a:endParaRPr sz="95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967170" y="4206749"/>
            <a:ext cx="1080135" cy="407034"/>
          </a:xfrm>
          <a:custGeom>
            <a:avLst/>
            <a:gdLst/>
            <a:ahLst/>
            <a:cxnLst/>
            <a:rect l="l" t="t" r="r" b="b"/>
            <a:pathLst>
              <a:path w="1080135" h="407035">
                <a:moveTo>
                  <a:pt x="1025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52806"/>
                </a:lnTo>
                <a:lnTo>
                  <a:pt x="843" y="384024"/>
                </a:lnTo>
                <a:lnTo>
                  <a:pt x="6750" y="400056"/>
                </a:lnTo>
                <a:lnTo>
                  <a:pt x="22781" y="405962"/>
                </a:lnTo>
                <a:lnTo>
                  <a:pt x="54000" y="406806"/>
                </a:lnTo>
                <a:lnTo>
                  <a:pt x="1025994" y="406806"/>
                </a:lnTo>
                <a:lnTo>
                  <a:pt x="1057213" y="405962"/>
                </a:lnTo>
                <a:lnTo>
                  <a:pt x="1073245" y="400056"/>
                </a:lnTo>
                <a:lnTo>
                  <a:pt x="1079151" y="384024"/>
                </a:lnTo>
                <a:lnTo>
                  <a:pt x="1079995" y="352806"/>
                </a:lnTo>
                <a:lnTo>
                  <a:pt x="1079995" y="54000"/>
                </a:lnTo>
                <a:lnTo>
                  <a:pt x="1079151" y="22781"/>
                </a:lnTo>
                <a:lnTo>
                  <a:pt x="1073245" y="6750"/>
                </a:lnTo>
                <a:lnTo>
                  <a:pt x="1057213" y="843"/>
                </a:lnTo>
                <a:lnTo>
                  <a:pt x="1025994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008470" y="4250874"/>
            <a:ext cx="91757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Abus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position  dominante</a:t>
            </a:r>
            <a:endParaRPr sz="95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132215" y="3532973"/>
            <a:ext cx="1332230" cy="252095"/>
          </a:xfrm>
          <a:custGeom>
            <a:avLst/>
            <a:gdLst/>
            <a:ahLst/>
            <a:cxnLst/>
            <a:rect l="l" t="t" r="r" b="b"/>
            <a:pathLst>
              <a:path w="1332229" h="252095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1278001" y="252006"/>
                </a:lnTo>
                <a:lnTo>
                  <a:pt x="1309219" y="251162"/>
                </a:lnTo>
                <a:lnTo>
                  <a:pt x="1325251" y="245256"/>
                </a:lnTo>
                <a:lnTo>
                  <a:pt x="1331157" y="229224"/>
                </a:lnTo>
                <a:lnTo>
                  <a:pt x="1332001" y="198005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173516" y="3569548"/>
            <a:ext cx="10382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concentrations</a:t>
            </a:r>
            <a:endParaRPr sz="95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132215" y="3928967"/>
            <a:ext cx="1512570" cy="407034"/>
          </a:xfrm>
          <a:custGeom>
            <a:avLst/>
            <a:gdLst/>
            <a:ahLst/>
            <a:cxnLst/>
            <a:rect l="l" t="t" r="r" b="b"/>
            <a:pathLst>
              <a:path w="1512570" h="407035">
                <a:moveTo>
                  <a:pt x="145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52806"/>
                </a:lnTo>
                <a:lnTo>
                  <a:pt x="843" y="384024"/>
                </a:lnTo>
                <a:lnTo>
                  <a:pt x="6750" y="400056"/>
                </a:lnTo>
                <a:lnTo>
                  <a:pt x="22781" y="405962"/>
                </a:lnTo>
                <a:lnTo>
                  <a:pt x="54000" y="406806"/>
                </a:lnTo>
                <a:lnTo>
                  <a:pt x="1457998" y="406806"/>
                </a:lnTo>
                <a:lnTo>
                  <a:pt x="1489217" y="405962"/>
                </a:lnTo>
                <a:lnTo>
                  <a:pt x="1505248" y="400056"/>
                </a:lnTo>
                <a:lnTo>
                  <a:pt x="1511154" y="384024"/>
                </a:lnTo>
                <a:lnTo>
                  <a:pt x="1511998" y="352806"/>
                </a:lnTo>
                <a:lnTo>
                  <a:pt x="1511998" y="54000"/>
                </a:lnTo>
                <a:lnTo>
                  <a:pt x="1511154" y="22781"/>
                </a:lnTo>
                <a:lnTo>
                  <a:pt x="1505248" y="6750"/>
                </a:lnTo>
                <a:lnTo>
                  <a:pt x="1489217" y="843"/>
                </a:lnTo>
                <a:lnTo>
                  <a:pt x="1457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173516" y="3973092"/>
            <a:ext cx="132588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dysfonctionnements  des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marchés</a:t>
            </a:r>
            <a:endParaRPr sz="95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55999" y="3709371"/>
            <a:ext cx="1044575" cy="450215"/>
          </a:xfrm>
          <a:custGeom>
            <a:avLst/>
            <a:gdLst/>
            <a:ahLst/>
            <a:cxnLst/>
            <a:rect l="l" t="t" r="r" b="b"/>
            <a:pathLst>
              <a:path w="1044575" h="4502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990003" y="449999"/>
                </a:lnTo>
                <a:lnTo>
                  <a:pt x="1021222" y="449155"/>
                </a:lnTo>
                <a:lnTo>
                  <a:pt x="1037253" y="443249"/>
                </a:lnTo>
                <a:lnTo>
                  <a:pt x="1043159" y="427217"/>
                </a:lnTo>
                <a:lnTo>
                  <a:pt x="1044003" y="3959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818285" y="3750281"/>
            <a:ext cx="911225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78105" marR="5080" indent="-66040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abus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des 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entreprises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745999" y="7388645"/>
            <a:ext cx="1267460" cy="454025"/>
          </a:xfrm>
          <a:custGeom>
            <a:avLst/>
            <a:gdLst/>
            <a:ahLst/>
            <a:cxnLst/>
            <a:rect l="l" t="t" r="r" b="b"/>
            <a:pathLst>
              <a:path w="1267460" h="454025">
                <a:moveTo>
                  <a:pt x="1267193" y="0"/>
                </a:moveTo>
                <a:lnTo>
                  <a:pt x="0" y="45359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843999" y="7243630"/>
            <a:ext cx="828040" cy="252095"/>
          </a:xfrm>
          <a:custGeom>
            <a:avLst/>
            <a:gdLst/>
            <a:ahLst/>
            <a:cxnLst/>
            <a:rect l="l" t="t" r="r" b="b"/>
            <a:pathLst>
              <a:path w="828039" h="252095">
                <a:moveTo>
                  <a:pt x="774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774001" y="252006"/>
                </a:lnTo>
                <a:lnTo>
                  <a:pt x="805220" y="251162"/>
                </a:lnTo>
                <a:lnTo>
                  <a:pt x="821251" y="245256"/>
                </a:lnTo>
                <a:lnTo>
                  <a:pt x="827158" y="229224"/>
                </a:lnTo>
                <a:lnTo>
                  <a:pt x="828001" y="198005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55999" y="7738633"/>
            <a:ext cx="1044575" cy="450215"/>
          </a:xfrm>
          <a:custGeom>
            <a:avLst/>
            <a:gdLst/>
            <a:ahLst/>
            <a:cxnLst/>
            <a:rect l="l" t="t" r="r" b="b"/>
            <a:pathLst>
              <a:path w="1044575" h="450215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990003" y="449999"/>
                </a:lnTo>
                <a:lnTo>
                  <a:pt x="1021222" y="449155"/>
                </a:lnTo>
                <a:lnTo>
                  <a:pt x="1037253" y="443249"/>
                </a:lnTo>
                <a:lnTo>
                  <a:pt x="1043159" y="427217"/>
                </a:lnTo>
                <a:lnTo>
                  <a:pt x="1044003" y="3959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767148" y="5479213"/>
            <a:ext cx="436880" cy="250190"/>
          </a:xfrm>
          <a:custGeom>
            <a:avLst/>
            <a:gdLst/>
            <a:ahLst/>
            <a:cxnLst/>
            <a:rect l="l" t="t" r="r" b="b"/>
            <a:pathLst>
              <a:path w="436879" h="250189">
                <a:moveTo>
                  <a:pt x="0" y="250189"/>
                </a:moveTo>
                <a:lnTo>
                  <a:pt x="43657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21104" y="5704214"/>
            <a:ext cx="386080" cy="225425"/>
          </a:xfrm>
          <a:custGeom>
            <a:avLst/>
            <a:gdLst/>
            <a:ahLst/>
            <a:cxnLst/>
            <a:rect l="l" t="t" r="r" b="b"/>
            <a:pathLst>
              <a:path w="386079" h="225425">
                <a:moveTo>
                  <a:pt x="0" y="0"/>
                </a:moveTo>
                <a:lnTo>
                  <a:pt x="386003" y="2250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884309" y="5822065"/>
            <a:ext cx="1360170" cy="586105"/>
          </a:xfrm>
          <a:custGeom>
            <a:avLst/>
            <a:gdLst/>
            <a:ahLst/>
            <a:cxnLst/>
            <a:rect l="l" t="t" r="r" b="b"/>
            <a:pathLst>
              <a:path w="1360170" h="586104">
                <a:moveTo>
                  <a:pt x="0" y="0"/>
                </a:moveTo>
                <a:lnTo>
                  <a:pt x="1360081" y="58593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07499" y="5604313"/>
            <a:ext cx="677545" cy="272415"/>
          </a:xfrm>
          <a:custGeom>
            <a:avLst/>
            <a:gdLst/>
            <a:ahLst/>
            <a:cxnLst/>
            <a:rect l="l" t="t" r="r" b="b"/>
            <a:pathLst>
              <a:path w="677544" h="272414">
                <a:moveTo>
                  <a:pt x="0" y="271907"/>
                </a:moveTo>
                <a:lnTo>
                  <a:pt x="67754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79600" y="5983213"/>
            <a:ext cx="662940" cy="327025"/>
          </a:xfrm>
          <a:custGeom>
            <a:avLst/>
            <a:gdLst/>
            <a:ahLst/>
            <a:cxnLst/>
            <a:rect l="l" t="t" r="r" b="b"/>
            <a:pathLst>
              <a:path w="662939" h="327025">
                <a:moveTo>
                  <a:pt x="0" y="0"/>
                </a:moveTo>
                <a:lnTo>
                  <a:pt x="662393" y="32680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859193" y="5701463"/>
            <a:ext cx="828040" cy="0"/>
          </a:xfrm>
          <a:custGeom>
            <a:avLst/>
            <a:gdLst/>
            <a:ahLst/>
            <a:cxnLst/>
            <a:rect l="l" t="t" r="r" b="b"/>
            <a:pathLst>
              <a:path w="828039">
                <a:moveTo>
                  <a:pt x="0" y="0"/>
                </a:moveTo>
                <a:lnTo>
                  <a:pt x="828001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799995" y="5942820"/>
            <a:ext cx="432434" cy="0"/>
          </a:xfrm>
          <a:custGeom>
            <a:avLst/>
            <a:gdLst/>
            <a:ahLst/>
            <a:cxnLst/>
            <a:rect l="l" t="t" r="r" b="b"/>
            <a:pathLst>
              <a:path w="432435">
                <a:moveTo>
                  <a:pt x="0" y="0"/>
                </a:moveTo>
                <a:lnTo>
                  <a:pt x="43201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55999" y="5717819"/>
            <a:ext cx="1188085" cy="450215"/>
          </a:xfrm>
          <a:custGeom>
            <a:avLst/>
            <a:gdLst/>
            <a:ahLst/>
            <a:cxnLst/>
            <a:rect l="l" t="t" r="r" b="b"/>
            <a:pathLst>
              <a:path w="1188085" h="450214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1133995" y="449999"/>
                </a:lnTo>
                <a:lnTo>
                  <a:pt x="1165214" y="449155"/>
                </a:lnTo>
                <a:lnTo>
                  <a:pt x="1181246" y="443249"/>
                </a:lnTo>
                <a:lnTo>
                  <a:pt x="1187152" y="427217"/>
                </a:lnTo>
                <a:lnTo>
                  <a:pt x="1187996" y="395998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910173" y="5758728"/>
            <a:ext cx="88011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L’Autorité</a:t>
            </a:r>
            <a:r>
              <a:rPr sz="11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40118" y="5923828"/>
            <a:ext cx="101917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11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concurrence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2822318" y="5425211"/>
            <a:ext cx="1116330" cy="558165"/>
          </a:xfrm>
          <a:custGeom>
            <a:avLst/>
            <a:gdLst/>
            <a:ahLst/>
            <a:cxnLst/>
            <a:rect l="l" t="t" r="r" b="b"/>
            <a:pathLst>
              <a:path w="1116329" h="558164">
                <a:moveTo>
                  <a:pt x="1061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061999" y="557999"/>
                </a:lnTo>
                <a:lnTo>
                  <a:pt x="1093218" y="557156"/>
                </a:lnTo>
                <a:lnTo>
                  <a:pt x="1109249" y="551249"/>
                </a:lnTo>
                <a:lnTo>
                  <a:pt x="1115156" y="535218"/>
                </a:lnTo>
                <a:lnTo>
                  <a:pt x="1115999" y="503999"/>
                </a:lnTo>
                <a:lnTo>
                  <a:pt x="1115999" y="54000"/>
                </a:lnTo>
                <a:lnTo>
                  <a:pt x="1115156" y="22781"/>
                </a:lnTo>
                <a:lnTo>
                  <a:pt x="1109249" y="6750"/>
                </a:lnTo>
                <a:lnTo>
                  <a:pt x="1093218" y="843"/>
                </a:lnTo>
                <a:lnTo>
                  <a:pt x="1061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2863618" y="5475085"/>
            <a:ext cx="95123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garante d’une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concurrence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libre  et non</a:t>
            </a:r>
            <a:r>
              <a:rPr sz="9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faussée.</a:t>
            </a:r>
            <a:endParaRPr sz="95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5146498" y="5377462"/>
            <a:ext cx="828040" cy="252095"/>
          </a:xfrm>
          <a:custGeom>
            <a:avLst/>
            <a:gdLst/>
            <a:ahLst/>
            <a:cxnLst/>
            <a:rect l="l" t="t" r="r" b="b"/>
            <a:pathLst>
              <a:path w="828039" h="252095">
                <a:moveTo>
                  <a:pt x="774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774001" y="252006"/>
                </a:lnTo>
                <a:lnTo>
                  <a:pt x="805220" y="251162"/>
                </a:lnTo>
                <a:lnTo>
                  <a:pt x="821251" y="245256"/>
                </a:lnTo>
                <a:lnTo>
                  <a:pt x="827158" y="229224"/>
                </a:lnTo>
                <a:lnTo>
                  <a:pt x="828001" y="198005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5187798" y="5414036"/>
            <a:ext cx="70929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ententes.</a:t>
            </a:r>
            <a:endParaRPr sz="95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5146498" y="5773463"/>
            <a:ext cx="1188085" cy="252095"/>
          </a:xfrm>
          <a:custGeom>
            <a:avLst/>
            <a:gdLst/>
            <a:ahLst/>
            <a:cxnLst/>
            <a:rect l="l" t="t" r="r" b="b"/>
            <a:pathLst>
              <a:path w="1188085" h="25209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1133995" y="252006"/>
                </a:lnTo>
                <a:lnTo>
                  <a:pt x="1165214" y="251162"/>
                </a:lnTo>
                <a:lnTo>
                  <a:pt x="1181246" y="245256"/>
                </a:lnTo>
                <a:lnTo>
                  <a:pt x="1187152" y="229224"/>
                </a:lnTo>
                <a:lnTo>
                  <a:pt x="1187996" y="198005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5187798" y="5810036"/>
            <a:ext cx="10318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concentrations.</a:t>
            </a:r>
            <a:endParaRPr sz="95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5146498" y="6169463"/>
            <a:ext cx="1224280" cy="407034"/>
          </a:xfrm>
          <a:custGeom>
            <a:avLst/>
            <a:gdLst/>
            <a:ahLst/>
            <a:cxnLst/>
            <a:rect l="l" t="t" r="r" b="b"/>
            <a:pathLst>
              <a:path w="1224279" h="407034">
                <a:moveTo>
                  <a:pt x="1170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52806"/>
                </a:lnTo>
                <a:lnTo>
                  <a:pt x="843" y="384024"/>
                </a:lnTo>
                <a:lnTo>
                  <a:pt x="6750" y="400056"/>
                </a:lnTo>
                <a:lnTo>
                  <a:pt x="22781" y="405962"/>
                </a:lnTo>
                <a:lnTo>
                  <a:pt x="54000" y="406806"/>
                </a:lnTo>
                <a:lnTo>
                  <a:pt x="1170000" y="406806"/>
                </a:lnTo>
                <a:lnTo>
                  <a:pt x="1201219" y="405962"/>
                </a:lnTo>
                <a:lnTo>
                  <a:pt x="1217250" y="400056"/>
                </a:lnTo>
                <a:lnTo>
                  <a:pt x="1223156" y="384024"/>
                </a:lnTo>
                <a:lnTo>
                  <a:pt x="1224000" y="352806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5187798" y="6213588"/>
            <a:ext cx="109156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abus 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position  dominante.</a:t>
            </a:r>
            <a:endParaRPr sz="95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2843999" y="6184017"/>
            <a:ext cx="612140" cy="252095"/>
          </a:xfrm>
          <a:custGeom>
            <a:avLst/>
            <a:gdLst/>
            <a:ahLst/>
            <a:cxnLst/>
            <a:rect l="l" t="t" r="r" b="b"/>
            <a:pathLst>
              <a:path w="612139" h="252095">
                <a:moveTo>
                  <a:pt x="55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557999" y="252006"/>
                </a:lnTo>
                <a:lnTo>
                  <a:pt x="589218" y="251162"/>
                </a:lnTo>
                <a:lnTo>
                  <a:pt x="605250" y="245256"/>
                </a:lnTo>
                <a:lnTo>
                  <a:pt x="611156" y="229224"/>
                </a:lnTo>
                <a:lnTo>
                  <a:pt x="612000" y="198005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2885300" y="6220592"/>
            <a:ext cx="4819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une</a:t>
            </a:r>
            <a:r>
              <a:rPr sz="950" spc="-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AAI.</a:t>
            </a:r>
            <a:endParaRPr sz="95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2132215" y="5822215"/>
            <a:ext cx="360045" cy="241300"/>
          </a:xfrm>
          <a:custGeom>
            <a:avLst/>
            <a:gdLst/>
            <a:ahLst/>
            <a:cxnLst/>
            <a:rect l="l" t="t" r="r" b="b"/>
            <a:pathLst>
              <a:path w="360044" h="241300">
                <a:moveTo>
                  <a:pt x="306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306006" y="241198"/>
                </a:lnTo>
                <a:lnTo>
                  <a:pt x="337218" y="240354"/>
                </a:lnTo>
                <a:lnTo>
                  <a:pt x="353245" y="234448"/>
                </a:lnTo>
                <a:lnTo>
                  <a:pt x="359150" y="218416"/>
                </a:lnTo>
                <a:lnTo>
                  <a:pt x="359994" y="187198"/>
                </a:lnTo>
                <a:lnTo>
                  <a:pt x="359994" y="54000"/>
                </a:lnTo>
                <a:lnTo>
                  <a:pt x="359150" y="22781"/>
                </a:lnTo>
                <a:lnTo>
                  <a:pt x="353245" y="6750"/>
                </a:lnTo>
                <a:lnTo>
                  <a:pt x="337218" y="843"/>
                </a:lnTo>
                <a:lnTo>
                  <a:pt x="3060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2216867" y="5853390"/>
            <a:ext cx="1866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est</a:t>
            </a:r>
            <a:endParaRPr sz="95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2132215" y="5822215"/>
            <a:ext cx="360045" cy="241300"/>
          </a:xfrm>
          <a:custGeom>
            <a:avLst/>
            <a:gdLst/>
            <a:ahLst/>
            <a:cxnLst/>
            <a:rect l="l" t="t" r="r" b="b"/>
            <a:pathLst>
              <a:path w="360044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306006" y="241198"/>
                </a:lnTo>
                <a:lnTo>
                  <a:pt x="337218" y="240354"/>
                </a:lnTo>
                <a:lnTo>
                  <a:pt x="353245" y="234448"/>
                </a:lnTo>
                <a:lnTo>
                  <a:pt x="359150" y="218416"/>
                </a:lnTo>
                <a:lnTo>
                  <a:pt x="359994" y="187198"/>
                </a:lnTo>
                <a:lnTo>
                  <a:pt x="359994" y="54000"/>
                </a:lnTo>
                <a:lnTo>
                  <a:pt x="359150" y="22781"/>
                </a:lnTo>
                <a:lnTo>
                  <a:pt x="353245" y="6750"/>
                </a:lnTo>
                <a:lnTo>
                  <a:pt x="337218" y="843"/>
                </a:lnTo>
                <a:lnTo>
                  <a:pt x="306006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128408" y="5580861"/>
            <a:ext cx="828040" cy="241300"/>
          </a:xfrm>
          <a:custGeom>
            <a:avLst/>
            <a:gdLst/>
            <a:ahLst/>
            <a:cxnLst/>
            <a:rect l="l" t="t" r="r" b="b"/>
            <a:pathLst>
              <a:path w="828039" h="241300">
                <a:moveTo>
                  <a:pt x="774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774001" y="241198"/>
                </a:lnTo>
                <a:lnTo>
                  <a:pt x="805220" y="240354"/>
                </a:lnTo>
                <a:lnTo>
                  <a:pt x="821251" y="234448"/>
                </a:lnTo>
                <a:lnTo>
                  <a:pt x="827158" y="218416"/>
                </a:lnTo>
                <a:lnTo>
                  <a:pt x="828001" y="187198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4196519" y="5612034"/>
            <a:ext cx="68961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Elle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contrôle</a:t>
            </a:r>
            <a:endParaRPr sz="95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4128408" y="5580861"/>
            <a:ext cx="828040" cy="241300"/>
          </a:xfrm>
          <a:custGeom>
            <a:avLst/>
            <a:gdLst/>
            <a:ahLst/>
            <a:cxnLst/>
            <a:rect l="l" t="t" r="r" b="b"/>
            <a:pathLst>
              <a:path w="82803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774001" y="241198"/>
                </a:lnTo>
                <a:lnTo>
                  <a:pt x="805220" y="240354"/>
                </a:lnTo>
                <a:lnTo>
                  <a:pt x="821251" y="234448"/>
                </a:lnTo>
                <a:lnTo>
                  <a:pt x="827158" y="218416"/>
                </a:lnTo>
                <a:lnTo>
                  <a:pt x="828001" y="187198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725299" y="1088300"/>
            <a:ext cx="449326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libre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concurrence,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un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fondement européen et</a:t>
            </a:r>
            <a:r>
              <a:rPr sz="1300" b="1" spc="-7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national</a:t>
            </a:r>
            <a:endParaRPr sz="13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725299" y="3159671"/>
            <a:ext cx="3072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Une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liberté qui peut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faire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l’objet</a:t>
            </a:r>
            <a:r>
              <a:rPr sz="1300" b="1" spc="-8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d’abus</a:t>
            </a:r>
            <a:endParaRPr sz="130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432003" y="315136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494974" y="3143516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432003" y="5007318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494974" y="5024865"/>
            <a:ext cx="477901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Le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rôle 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des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autorités administratives 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indépendantes</a:t>
            </a:r>
            <a:r>
              <a:rPr sz="1950" b="1" spc="-112" baseline="2136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(AAI)</a:t>
            </a:r>
            <a:endParaRPr sz="1950" baseline="2136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432003" y="6862032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494974" y="6879580"/>
            <a:ext cx="2905760" cy="1283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4	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Le droit de la</a:t>
            </a:r>
            <a:r>
              <a:rPr sz="1950" b="1" spc="-37" baseline="2136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concurrence</a:t>
            </a:r>
            <a:endParaRPr sz="1950" baseline="2136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50" dirty="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l’entente.</a:t>
            </a:r>
            <a:endParaRPr sz="95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50" dirty="0">
              <a:latin typeface="Times New Roman"/>
              <a:cs typeface="Times New Roman"/>
            </a:endParaRPr>
          </a:p>
          <a:p>
            <a:pPr marL="1607820">
              <a:lnSpc>
                <a:spcPct val="100000"/>
              </a:lnSpc>
              <a:spcBef>
                <a:spcPts val="5"/>
              </a:spcBef>
            </a:pPr>
            <a:endParaRPr sz="950" dirty="0">
              <a:latin typeface="Arial"/>
              <a:cs typeface="Arial"/>
            </a:endParaRPr>
          </a:p>
          <a:p>
            <a:pPr marL="358775" marR="1683385" indent="-15875">
              <a:lnSpc>
                <a:spcPts val="1300"/>
              </a:lnSpc>
              <a:spcBef>
                <a:spcPts val="385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droit de</a:t>
            </a:r>
            <a:r>
              <a:rPr sz="11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 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concurrence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72" name="object 7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74" name="object 37"/>
          <p:cNvSpPr/>
          <p:nvPr/>
        </p:nvSpPr>
        <p:spPr>
          <a:xfrm>
            <a:off x="2015999" y="7562029"/>
            <a:ext cx="612140" cy="241300"/>
          </a:xfrm>
          <a:custGeom>
            <a:avLst/>
            <a:gdLst/>
            <a:ahLst/>
            <a:cxnLst/>
            <a:rect l="l" t="t" r="r" b="b"/>
            <a:pathLst>
              <a:path w="61213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557999" y="241198"/>
                </a:lnTo>
                <a:lnTo>
                  <a:pt x="589218" y="240354"/>
                </a:lnTo>
                <a:lnTo>
                  <a:pt x="605250" y="234448"/>
                </a:lnTo>
                <a:lnTo>
                  <a:pt x="611156" y="218416"/>
                </a:lnTo>
                <a:lnTo>
                  <a:pt x="612000" y="187198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lnTo>
                  <a:pt x="54000" y="0"/>
                </a:lnTo>
                <a:close/>
              </a:path>
            </a:pathLst>
          </a:custGeom>
          <a:solidFill>
            <a:srgbClr val="FFFFFF"/>
          </a:solidFill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36"/>
          <p:cNvSpPr txBox="1"/>
          <p:nvPr/>
        </p:nvSpPr>
        <p:spPr>
          <a:xfrm>
            <a:off x="2019174" y="7593204"/>
            <a:ext cx="6057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185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encadre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75" name="object 86"/>
          <p:cNvSpPr/>
          <p:nvPr/>
        </p:nvSpPr>
        <p:spPr>
          <a:xfrm>
            <a:off x="4128408" y="6012661"/>
            <a:ext cx="828040" cy="241300"/>
          </a:xfrm>
          <a:custGeom>
            <a:avLst/>
            <a:gdLst/>
            <a:ahLst/>
            <a:cxnLst/>
            <a:rect l="l" t="t" r="r" b="b"/>
            <a:pathLst>
              <a:path w="82803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774001" y="241198"/>
                </a:lnTo>
                <a:lnTo>
                  <a:pt x="805220" y="240354"/>
                </a:lnTo>
                <a:lnTo>
                  <a:pt x="821251" y="234448"/>
                </a:lnTo>
                <a:lnTo>
                  <a:pt x="827158" y="218416"/>
                </a:lnTo>
                <a:lnTo>
                  <a:pt x="828001" y="187198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lnTo>
                  <a:pt x="54000" y="0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85"/>
          <p:cNvSpPr txBox="1"/>
          <p:nvPr/>
        </p:nvSpPr>
        <p:spPr>
          <a:xfrm>
            <a:off x="4196519" y="6043834"/>
            <a:ext cx="689610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Elle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réprime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77" name="object 2"/>
          <p:cNvSpPr txBox="1"/>
          <p:nvPr/>
        </p:nvSpPr>
        <p:spPr>
          <a:xfrm>
            <a:off x="1661298" y="248690"/>
            <a:ext cx="4682351" cy="487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5.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activités économiques  </a:t>
            </a:r>
            <a:endParaRPr lang="fr-FR" sz="1500" b="1" spc="-5" dirty="0" smtClean="0">
              <a:solidFill>
                <a:srgbClr val="005AAA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sont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-elles régulées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par le droit</a:t>
            </a:r>
            <a:r>
              <a:rPr sz="1500" b="1" spc="-4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696958" y="1641691"/>
            <a:ext cx="828675" cy="464820"/>
          </a:xfrm>
          <a:custGeom>
            <a:avLst/>
            <a:gdLst/>
            <a:ahLst/>
            <a:cxnLst/>
            <a:rect l="l" t="t" r="r" b="b"/>
            <a:pathLst>
              <a:path w="828675" h="464819">
                <a:moveTo>
                  <a:pt x="828421" y="0"/>
                </a:moveTo>
                <a:lnTo>
                  <a:pt x="0" y="46431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21601" y="2091603"/>
            <a:ext cx="702310" cy="392430"/>
          </a:xfrm>
          <a:custGeom>
            <a:avLst/>
            <a:gdLst/>
            <a:ahLst/>
            <a:cxnLst/>
            <a:rect l="l" t="t" r="r" b="b"/>
            <a:pathLst>
              <a:path w="702310" h="392430">
                <a:moveTo>
                  <a:pt x="0" y="0"/>
                </a:moveTo>
                <a:lnTo>
                  <a:pt x="702005" y="39240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38998" y="1461602"/>
            <a:ext cx="1548130" cy="558165"/>
          </a:xfrm>
          <a:custGeom>
            <a:avLst/>
            <a:gdLst/>
            <a:ahLst/>
            <a:cxnLst/>
            <a:rect l="l" t="t" r="r" b="b"/>
            <a:pathLst>
              <a:path w="1548129" h="558164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494002" y="557999"/>
                </a:lnTo>
                <a:lnTo>
                  <a:pt x="1525221" y="557156"/>
                </a:lnTo>
                <a:lnTo>
                  <a:pt x="1541252" y="551249"/>
                </a:lnTo>
                <a:lnTo>
                  <a:pt x="1547159" y="535218"/>
                </a:lnTo>
                <a:lnTo>
                  <a:pt x="1548003" y="503999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380299" y="1511476"/>
            <a:ext cx="144018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fondement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européen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article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3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traité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Rome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(25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1957).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38998" y="2163600"/>
            <a:ext cx="1548130" cy="558165"/>
          </a:xfrm>
          <a:custGeom>
            <a:avLst/>
            <a:gdLst/>
            <a:ahLst/>
            <a:cxnLst/>
            <a:rect l="l" t="t" r="r" b="b"/>
            <a:pathLst>
              <a:path w="1548129" h="558164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494002" y="557999"/>
                </a:lnTo>
                <a:lnTo>
                  <a:pt x="1525221" y="557156"/>
                </a:lnTo>
                <a:lnTo>
                  <a:pt x="1541252" y="551249"/>
                </a:lnTo>
                <a:lnTo>
                  <a:pt x="1547159" y="535218"/>
                </a:lnTo>
                <a:lnTo>
                  <a:pt x="1548003" y="503999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380299" y="2213474"/>
            <a:ext cx="128714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algn="just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fondement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national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décret d’Allarde (loi des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2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17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mars</a:t>
            </a:r>
            <a:r>
              <a:rPr sz="9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1791).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45995" y="2091603"/>
            <a:ext cx="715645" cy="0"/>
          </a:xfrm>
          <a:custGeom>
            <a:avLst/>
            <a:gdLst/>
            <a:ahLst/>
            <a:cxnLst/>
            <a:rect l="l" t="t" r="r" b="b"/>
            <a:pathLst>
              <a:path w="715644">
                <a:moveTo>
                  <a:pt x="0" y="0"/>
                </a:moveTo>
                <a:lnTo>
                  <a:pt x="71550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15999" y="1971003"/>
            <a:ext cx="720090" cy="241300"/>
          </a:xfrm>
          <a:custGeom>
            <a:avLst/>
            <a:gdLst/>
            <a:ahLst/>
            <a:cxnLst/>
            <a:rect l="l" t="t" r="r" b="b"/>
            <a:pathLst>
              <a:path w="720089" h="241300">
                <a:moveTo>
                  <a:pt x="66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666000" y="241198"/>
                </a:lnTo>
                <a:lnTo>
                  <a:pt x="697219" y="240354"/>
                </a:lnTo>
                <a:lnTo>
                  <a:pt x="713251" y="234448"/>
                </a:lnTo>
                <a:lnTo>
                  <a:pt x="719157" y="218416"/>
                </a:lnTo>
                <a:lnTo>
                  <a:pt x="720001" y="187198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073912" y="2002177"/>
            <a:ext cx="5956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repose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015999" y="1971003"/>
            <a:ext cx="720090" cy="241300"/>
          </a:xfrm>
          <a:custGeom>
            <a:avLst/>
            <a:gdLst/>
            <a:ahLst/>
            <a:cxnLst/>
            <a:rect l="l" t="t" r="r" b="b"/>
            <a:pathLst>
              <a:path w="72008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666000" y="241198"/>
                </a:lnTo>
                <a:lnTo>
                  <a:pt x="697219" y="240354"/>
                </a:lnTo>
                <a:lnTo>
                  <a:pt x="713251" y="234448"/>
                </a:lnTo>
                <a:lnTo>
                  <a:pt x="719157" y="218416"/>
                </a:lnTo>
                <a:lnTo>
                  <a:pt x="720001" y="187198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55999" y="1866600"/>
            <a:ext cx="1044575" cy="450215"/>
          </a:xfrm>
          <a:custGeom>
            <a:avLst/>
            <a:gdLst/>
            <a:ahLst/>
            <a:cxnLst/>
            <a:rect l="l" t="t" r="r" b="b"/>
            <a:pathLst>
              <a:path w="1044575" h="4502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990003" y="449999"/>
                </a:lnTo>
                <a:lnTo>
                  <a:pt x="1021222" y="449155"/>
                </a:lnTo>
                <a:lnTo>
                  <a:pt x="1037253" y="443249"/>
                </a:lnTo>
                <a:lnTo>
                  <a:pt x="1043159" y="427217"/>
                </a:lnTo>
                <a:lnTo>
                  <a:pt x="1044003" y="3959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41579" y="1907509"/>
            <a:ext cx="864235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indent="170815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 libre 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concurrence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709727" y="3604972"/>
            <a:ext cx="497205" cy="396240"/>
          </a:xfrm>
          <a:custGeom>
            <a:avLst/>
            <a:gdLst/>
            <a:ahLst/>
            <a:cxnLst/>
            <a:rect l="l" t="t" r="r" b="b"/>
            <a:pathLst>
              <a:path w="497205" h="396239">
                <a:moveTo>
                  <a:pt x="497065" y="0"/>
                </a:moveTo>
                <a:lnTo>
                  <a:pt x="0" y="39599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90213" y="3903773"/>
            <a:ext cx="424180" cy="270510"/>
          </a:xfrm>
          <a:custGeom>
            <a:avLst/>
            <a:gdLst/>
            <a:ahLst/>
            <a:cxnLst/>
            <a:rect l="l" t="t" r="r" b="b"/>
            <a:pathLst>
              <a:path w="424179" h="270510">
                <a:moveTo>
                  <a:pt x="423786" y="0"/>
                </a:moveTo>
                <a:lnTo>
                  <a:pt x="0" y="27000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63988" y="3928969"/>
            <a:ext cx="461009" cy="203835"/>
          </a:xfrm>
          <a:custGeom>
            <a:avLst/>
            <a:gdLst/>
            <a:ahLst/>
            <a:cxnLst/>
            <a:rect l="l" t="t" r="r" b="b"/>
            <a:pathLst>
              <a:path w="461010" h="203835">
                <a:moveTo>
                  <a:pt x="460806" y="20340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17998" y="4132378"/>
            <a:ext cx="428625" cy="347980"/>
          </a:xfrm>
          <a:custGeom>
            <a:avLst/>
            <a:gdLst/>
            <a:ahLst/>
            <a:cxnLst/>
            <a:rect l="l" t="t" r="r" b="b"/>
            <a:pathLst>
              <a:path w="428625" h="347979">
                <a:moveTo>
                  <a:pt x="428396" y="347395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967170" y="3810748"/>
            <a:ext cx="612140" cy="252095"/>
          </a:xfrm>
          <a:custGeom>
            <a:avLst/>
            <a:gdLst/>
            <a:ahLst/>
            <a:cxnLst/>
            <a:rect l="l" t="t" r="r" b="b"/>
            <a:pathLst>
              <a:path w="612139" h="252095">
                <a:moveTo>
                  <a:pt x="55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557999" y="252006"/>
                </a:lnTo>
                <a:lnTo>
                  <a:pt x="589218" y="251162"/>
                </a:lnTo>
                <a:lnTo>
                  <a:pt x="605250" y="245256"/>
                </a:lnTo>
                <a:lnTo>
                  <a:pt x="611156" y="229224"/>
                </a:lnTo>
                <a:lnTo>
                  <a:pt x="612000" y="198005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008470" y="3847323"/>
            <a:ext cx="4413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Entente</a:t>
            </a:r>
            <a:endParaRPr sz="95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967170" y="4206749"/>
            <a:ext cx="1080135" cy="407034"/>
          </a:xfrm>
          <a:custGeom>
            <a:avLst/>
            <a:gdLst/>
            <a:ahLst/>
            <a:cxnLst/>
            <a:rect l="l" t="t" r="r" b="b"/>
            <a:pathLst>
              <a:path w="1080135" h="407035">
                <a:moveTo>
                  <a:pt x="1025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52806"/>
                </a:lnTo>
                <a:lnTo>
                  <a:pt x="843" y="384024"/>
                </a:lnTo>
                <a:lnTo>
                  <a:pt x="6750" y="400056"/>
                </a:lnTo>
                <a:lnTo>
                  <a:pt x="22781" y="405962"/>
                </a:lnTo>
                <a:lnTo>
                  <a:pt x="54000" y="406806"/>
                </a:lnTo>
                <a:lnTo>
                  <a:pt x="1025994" y="406806"/>
                </a:lnTo>
                <a:lnTo>
                  <a:pt x="1057213" y="405962"/>
                </a:lnTo>
                <a:lnTo>
                  <a:pt x="1073245" y="400056"/>
                </a:lnTo>
                <a:lnTo>
                  <a:pt x="1079151" y="384024"/>
                </a:lnTo>
                <a:lnTo>
                  <a:pt x="1079995" y="352806"/>
                </a:lnTo>
                <a:lnTo>
                  <a:pt x="1079995" y="54000"/>
                </a:lnTo>
                <a:lnTo>
                  <a:pt x="1079151" y="22781"/>
                </a:lnTo>
                <a:lnTo>
                  <a:pt x="1073245" y="6750"/>
                </a:lnTo>
                <a:lnTo>
                  <a:pt x="1057213" y="843"/>
                </a:lnTo>
                <a:lnTo>
                  <a:pt x="1025994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008470" y="4250874"/>
            <a:ext cx="91757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Abus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position  dominante</a:t>
            </a:r>
            <a:endParaRPr sz="95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132215" y="3532973"/>
            <a:ext cx="1332230" cy="252095"/>
          </a:xfrm>
          <a:custGeom>
            <a:avLst/>
            <a:gdLst/>
            <a:ahLst/>
            <a:cxnLst/>
            <a:rect l="l" t="t" r="r" b="b"/>
            <a:pathLst>
              <a:path w="1332229" h="252095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1278001" y="252006"/>
                </a:lnTo>
                <a:lnTo>
                  <a:pt x="1309219" y="251162"/>
                </a:lnTo>
                <a:lnTo>
                  <a:pt x="1325251" y="245256"/>
                </a:lnTo>
                <a:lnTo>
                  <a:pt x="1331157" y="229224"/>
                </a:lnTo>
                <a:lnTo>
                  <a:pt x="1332001" y="198005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173516" y="3569548"/>
            <a:ext cx="10382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concentrations</a:t>
            </a:r>
            <a:endParaRPr sz="95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132215" y="3928967"/>
            <a:ext cx="1512570" cy="407034"/>
          </a:xfrm>
          <a:custGeom>
            <a:avLst/>
            <a:gdLst/>
            <a:ahLst/>
            <a:cxnLst/>
            <a:rect l="l" t="t" r="r" b="b"/>
            <a:pathLst>
              <a:path w="1512570" h="407035">
                <a:moveTo>
                  <a:pt x="145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52806"/>
                </a:lnTo>
                <a:lnTo>
                  <a:pt x="843" y="384024"/>
                </a:lnTo>
                <a:lnTo>
                  <a:pt x="6750" y="400056"/>
                </a:lnTo>
                <a:lnTo>
                  <a:pt x="22781" y="405962"/>
                </a:lnTo>
                <a:lnTo>
                  <a:pt x="54000" y="406806"/>
                </a:lnTo>
                <a:lnTo>
                  <a:pt x="1457998" y="406806"/>
                </a:lnTo>
                <a:lnTo>
                  <a:pt x="1489217" y="405962"/>
                </a:lnTo>
                <a:lnTo>
                  <a:pt x="1505248" y="400056"/>
                </a:lnTo>
                <a:lnTo>
                  <a:pt x="1511154" y="384024"/>
                </a:lnTo>
                <a:lnTo>
                  <a:pt x="1511998" y="352806"/>
                </a:lnTo>
                <a:lnTo>
                  <a:pt x="1511998" y="54000"/>
                </a:lnTo>
                <a:lnTo>
                  <a:pt x="1511154" y="22781"/>
                </a:lnTo>
                <a:lnTo>
                  <a:pt x="1505248" y="6750"/>
                </a:lnTo>
                <a:lnTo>
                  <a:pt x="1489217" y="843"/>
                </a:lnTo>
                <a:lnTo>
                  <a:pt x="1457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173516" y="3973092"/>
            <a:ext cx="132588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dysfonctionnements  des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marchés</a:t>
            </a:r>
            <a:endParaRPr sz="95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55999" y="3709371"/>
            <a:ext cx="1044575" cy="450215"/>
          </a:xfrm>
          <a:custGeom>
            <a:avLst/>
            <a:gdLst/>
            <a:ahLst/>
            <a:cxnLst/>
            <a:rect l="l" t="t" r="r" b="b"/>
            <a:pathLst>
              <a:path w="1044575" h="4502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990003" y="449999"/>
                </a:lnTo>
                <a:lnTo>
                  <a:pt x="1021222" y="449155"/>
                </a:lnTo>
                <a:lnTo>
                  <a:pt x="1037253" y="443249"/>
                </a:lnTo>
                <a:lnTo>
                  <a:pt x="1043159" y="427217"/>
                </a:lnTo>
                <a:lnTo>
                  <a:pt x="1044003" y="3959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818285" y="3750281"/>
            <a:ext cx="911225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78105" marR="5080" indent="-66040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abus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des 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entreprises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745999" y="7388645"/>
            <a:ext cx="1267460" cy="454025"/>
          </a:xfrm>
          <a:custGeom>
            <a:avLst/>
            <a:gdLst/>
            <a:ahLst/>
            <a:cxnLst/>
            <a:rect l="l" t="t" r="r" b="b"/>
            <a:pathLst>
              <a:path w="1267460" h="454025">
                <a:moveTo>
                  <a:pt x="1267193" y="0"/>
                </a:moveTo>
                <a:lnTo>
                  <a:pt x="0" y="45359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563201" y="7748644"/>
            <a:ext cx="424815" cy="440055"/>
          </a:xfrm>
          <a:custGeom>
            <a:avLst/>
            <a:gdLst/>
            <a:ahLst/>
            <a:cxnLst/>
            <a:rect l="l" t="t" r="r" b="b"/>
            <a:pathLst>
              <a:path w="424814" h="440054">
                <a:moveTo>
                  <a:pt x="424789" y="0"/>
                </a:moveTo>
                <a:lnTo>
                  <a:pt x="0" y="43999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597031" y="8155442"/>
            <a:ext cx="287020" cy="110489"/>
          </a:xfrm>
          <a:custGeom>
            <a:avLst/>
            <a:gdLst/>
            <a:ahLst/>
            <a:cxnLst/>
            <a:rect l="l" t="t" r="r" b="b"/>
            <a:pathLst>
              <a:path w="287019" h="110490">
                <a:moveTo>
                  <a:pt x="286562" y="0"/>
                </a:moveTo>
                <a:lnTo>
                  <a:pt x="0" y="11018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599753" y="8331836"/>
            <a:ext cx="286385" cy="135890"/>
          </a:xfrm>
          <a:custGeom>
            <a:avLst/>
            <a:gdLst/>
            <a:ahLst/>
            <a:cxnLst/>
            <a:rect l="l" t="t" r="r" b="b"/>
            <a:pathLst>
              <a:path w="286385" h="135890">
                <a:moveTo>
                  <a:pt x="285788" y="13547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09997" y="8090639"/>
            <a:ext cx="374650" cy="169545"/>
          </a:xfrm>
          <a:custGeom>
            <a:avLst/>
            <a:gdLst/>
            <a:ahLst/>
            <a:cxnLst/>
            <a:rect l="l" t="t" r="r" b="b"/>
            <a:pathLst>
              <a:path w="374650" h="169545">
                <a:moveTo>
                  <a:pt x="374395" y="169202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015999" y="7562029"/>
            <a:ext cx="612140" cy="241300"/>
          </a:xfrm>
          <a:custGeom>
            <a:avLst/>
            <a:gdLst/>
            <a:ahLst/>
            <a:cxnLst/>
            <a:rect l="l" t="t" r="r" b="b"/>
            <a:pathLst>
              <a:path w="612139" h="241300">
                <a:moveTo>
                  <a:pt x="55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557999" y="241198"/>
                </a:lnTo>
                <a:lnTo>
                  <a:pt x="589218" y="240354"/>
                </a:lnTo>
                <a:lnTo>
                  <a:pt x="605250" y="234448"/>
                </a:lnTo>
                <a:lnTo>
                  <a:pt x="611156" y="218416"/>
                </a:lnTo>
                <a:lnTo>
                  <a:pt x="612000" y="187198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2019174" y="7593204"/>
            <a:ext cx="6057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185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encadre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015999" y="7562029"/>
            <a:ext cx="612140" cy="241300"/>
          </a:xfrm>
          <a:custGeom>
            <a:avLst/>
            <a:gdLst/>
            <a:ahLst/>
            <a:cxnLst/>
            <a:rect l="l" t="t" r="r" b="b"/>
            <a:pathLst>
              <a:path w="61213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557999" y="241198"/>
                </a:lnTo>
                <a:lnTo>
                  <a:pt x="589218" y="240354"/>
                </a:lnTo>
                <a:lnTo>
                  <a:pt x="605250" y="234448"/>
                </a:lnTo>
                <a:lnTo>
                  <a:pt x="611156" y="218416"/>
                </a:lnTo>
                <a:lnTo>
                  <a:pt x="612000" y="187198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015999" y="8124030"/>
            <a:ext cx="612140" cy="241300"/>
          </a:xfrm>
          <a:custGeom>
            <a:avLst/>
            <a:gdLst/>
            <a:ahLst/>
            <a:cxnLst/>
            <a:rect l="l" t="t" r="r" b="b"/>
            <a:pathLst>
              <a:path w="612139" h="241300">
                <a:moveTo>
                  <a:pt x="55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7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557999" y="241198"/>
                </a:lnTo>
                <a:lnTo>
                  <a:pt x="589218" y="240354"/>
                </a:lnTo>
                <a:lnTo>
                  <a:pt x="605250" y="234448"/>
                </a:lnTo>
                <a:lnTo>
                  <a:pt x="611156" y="218416"/>
                </a:lnTo>
                <a:lnTo>
                  <a:pt x="612000" y="187197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843999" y="8035631"/>
            <a:ext cx="1116330" cy="252095"/>
          </a:xfrm>
          <a:custGeom>
            <a:avLst/>
            <a:gdLst/>
            <a:ahLst/>
            <a:cxnLst/>
            <a:rect l="l" t="t" r="r" b="b"/>
            <a:pathLst>
              <a:path w="1116329" h="252095">
                <a:moveTo>
                  <a:pt x="1061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1061999" y="252006"/>
                </a:lnTo>
                <a:lnTo>
                  <a:pt x="1093218" y="251162"/>
                </a:lnTo>
                <a:lnTo>
                  <a:pt x="1109249" y="245256"/>
                </a:lnTo>
                <a:lnTo>
                  <a:pt x="1115156" y="229224"/>
                </a:lnTo>
                <a:lnTo>
                  <a:pt x="1115999" y="198005"/>
                </a:lnTo>
                <a:lnTo>
                  <a:pt x="1115999" y="54000"/>
                </a:lnTo>
                <a:lnTo>
                  <a:pt x="1115156" y="22781"/>
                </a:lnTo>
                <a:lnTo>
                  <a:pt x="1109249" y="6750"/>
                </a:lnTo>
                <a:lnTo>
                  <a:pt x="1093218" y="843"/>
                </a:lnTo>
                <a:lnTo>
                  <a:pt x="1061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2885300" y="8072206"/>
            <a:ext cx="85725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dénigrement.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843999" y="8431633"/>
            <a:ext cx="828040" cy="252095"/>
          </a:xfrm>
          <a:custGeom>
            <a:avLst/>
            <a:gdLst/>
            <a:ahLst/>
            <a:cxnLst/>
            <a:rect l="l" t="t" r="r" b="b"/>
            <a:pathLst>
              <a:path w="828039" h="252095">
                <a:moveTo>
                  <a:pt x="774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774001" y="252006"/>
                </a:lnTo>
                <a:lnTo>
                  <a:pt x="805220" y="251162"/>
                </a:lnTo>
                <a:lnTo>
                  <a:pt x="821251" y="245256"/>
                </a:lnTo>
                <a:lnTo>
                  <a:pt x="827158" y="229224"/>
                </a:lnTo>
                <a:lnTo>
                  <a:pt x="828001" y="198005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885300" y="8468206"/>
            <a:ext cx="5619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l’imitation.</a:t>
            </a:r>
            <a:endParaRPr sz="95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2843999" y="7243630"/>
            <a:ext cx="828040" cy="252095"/>
          </a:xfrm>
          <a:custGeom>
            <a:avLst/>
            <a:gdLst/>
            <a:ahLst/>
            <a:cxnLst/>
            <a:rect l="l" t="t" r="r" b="b"/>
            <a:pathLst>
              <a:path w="828039" h="252095">
                <a:moveTo>
                  <a:pt x="774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774001" y="252006"/>
                </a:lnTo>
                <a:lnTo>
                  <a:pt x="805220" y="251162"/>
                </a:lnTo>
                <a:lnTo>
                  <a:pt x="821251" y="245256"/>
                </a:lnTo>
                <a:lnTo>
                  <a:pt x="827158" y="229224"/>
                </a:lnTo>
                <a:lnTo>
                  <a:pt x="828001" y="198005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843999" y="7639632"/>
            <a:ext cx="1800225" cy="252095"/>
          </a:xfrm>
          <a:custGeom>
            <a:avLst/>
            <a:gdLst/>
            <a:ahLst/>
            <a:cxnLst/>
            <a:rect l="l" t="t" r="r" b="b"/>
            <a:pathLst>
              <a:path w="1800225" h="252095">
                <a:moveTo>
                  <a:pt x="1745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1745996" y="252006"/>
                </a:lnTo>
                <a:lnTo>
                  <a:pt x="1777214" y="251162"/>
                </a:lnTo>
                <a:lnTo>
                  <a:pt x="1793246" y="245256"/>
                </a:lnTo>
                <a:lnTo>
                  <a:pt x="1799152" y="229224"/>
                </a:lnTo>
                <a:lnTo>
                  <a:pt x="1799996" y="198005"/>
                </a:lnTo>
                <a:lnTo>
                  <a:pt x="1799996" y="54000"/>
                </a:lnTo>
                <a:lnTo>
                  <a:pt x="1799152" y="22781"/>
                </a:lnTo>
                <a:lnTo>
                  <a:pt x="1793246" y="6750"/>
                </a:lnTo>
                <a:lnTo>
                  <a:pt x="1777214" y="843"/>
                </a:lnTo>
                <a:lnTo>
                  <a:pt x="1745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2885300" y="7676205"/>
            <a:ext cx="158750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l’abus de position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dominante.</a:t>
            </a:r>
            <a:endParaRPr sz="95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755999" y="7738633"/>
            <a:ext cx="1044575" cy="450215"/>
          </a:xfrm>
          <a:custGeom>
            <a:avLst/>
            <a:gdLst/>
            <a:ahLst/>
            <a:cxnLst/>
            <a:rect l="l" t="t" r="r" b="b"/>
            <a:pathLst>
              <a:path w="1044575" h="450215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990003" y="449999"/>
                </a:lnTo>
                <a:lnTo>
                  <a:pt x="1021222" y="449155"/>
                </a:lnTo>
                <a:lnTo>
                  <a:pt x="1037253" y="443249"/>
                </a:lnTo>
                <a:lnTo>
                  <a:pt x="1043159" y="427217"/>
                </a:lnTo>
                <a:lnTo>
                  <a:pt x="1044003" y="3959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826162" y="7779541"/>
            <a:ext cx="895350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27940" marR="5080" indent="-15875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droit de</a:t>
            </a:r>
            <a:r>
              <a:rPr sz="11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 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concurrence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4767148" y="5479213"/>
            <a:ext cx="436880" cy="250190"/>
          </a:xfrm>
          <a:custGeom>
            <a:avLst/>
            <a:gdLst/>
            <a:ahLst/>
            <a:cxnLst/>
            <a:rect l="l" t="t" r="r" b="b"/>
            <a:pathLst>
              <a:path w="436879" h="250189">
                <a:moveTo>
                  <a:pt x="0" y="250189"/>
                </a:moveTo>
                <a:lnTo>
                  <a:pt x="43657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821104" y="5704214"/>
            <a:ext cx="386080" cy="225425"/>
          </a:xfrm>
          <a:custGeom>
            <a:avLst/>
            <a:gdLst/>
            <a:ahLst/>
            <a:cxnLst/>
            <a:rect l="l" t="t" r="r" b="b"/>
            <a:pathLst>
              <a:path w="386079" h="225425">
                <a:moveTo>
                  <a:pt x="0" y="0"/>
                </a:moveTo>
                <a:lnTo>
                  <a:pt x="386003" y="2250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884309" y="5822065"/>
            <a:ext cx="1360170" cy="586105"/>
          </a:xfrm>
          <a:custGeom>
            <a:avLst/>
            <a:gdLst/>
            <a:ahLst/>
            <a:cxnLst/>
            <a:rect l="l" t="t" r="r" b="b"/>
            <a:pathLst>
              <a:path w="1360170" h="586104">
                <a:moveTo>
                  <a:pt x="0" y="0"/>
                </a:moveTo>
                <a:lnTo>
                  <a:pt x="1360081" y="58593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407499" y="5604313"/>
            <a:ext cx="677545" cy="272415"/>
          </a:xfrm>
          <a:custGeom>
            <a:avLst/>
            <a:gdLst/>
            <a:ahLst/>
            <a:cxnLst/>
            <a:rect l="l" t="t" r="r" b="b"/>
            <a:pathLst>
              <a:path w="677544" h="272414">
                <a:moveTo>
                  <a:pt x="0" y="271907"/>
                </a:moveTo>
                <a:lnTo>
                  <a:pt x="67754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379600" y="5983213"/>
            <a:ext cx="662940" cy="327025"/>
          </a:xfrm>
          <a:custGeom>
            <a:avLst/>
            <a:gdLst/>
            <a:ahLst/>
            <a:cxnLst/>
            <a:rect l="l" t="t" r="r" b="b"/>
            <a:pathLst>
              <a:path w="662939" h="327025">
                <a:moveTo>
                  <a:pt x="0" y="0"/>
                </a:moveTo>
                <a:lnTo>
                  <a:pt x="662393" y="32680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859193" y="5701463"/>
            <a:ext cx="828040" cy="0"/>
          </a:xfrm>
          <a:custGeom>
            <a:avLst/>
            <a:gdLst/>
            <a:ahLst/>
            <a:cxnLst/>
            <a:rect l="l" t="t" r="r" b="b"/>
            <a:pathLst>
              <a:path w="828039">
                <a:moveTo>
                  <a:pt x="0" y="0"/>
                </a:moveTo>
                <a:lnTo>
                  <a:pt x="828001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799995" y="5942820"/>
            <a:ext cx="432434" cy="0"/>
          </a:xfrm>
          <a:custGeom>
            <a:avLst/>
            <a:gdLst/>
            <a:ahLst/>
            <a:cxnLst/>
            <a:rect l="l" t="t" r="r" b="b"/>
            <a:pathLst>
              <a:path w="432435">
                <a:moveTo>
                  <a:pt x="0" y="0"/>
                </a:moveTo>
                <a:lnTo>
                  <a:pt x="43201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55999" y="5717819"/>
            <a:ext cx="1188085" cy="450215"/>
          </a:xfrm>
          <a:custGeom>
            <a:avLst/>
            <a:gdLst/>
            <a:ahLst/>
            <a:cxnLst/>
            <a:rect l="l" t="t" r="r" b="b"/>
            <a:pathLst>
              <a:path w="1188085" h="450214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1133995" y="449999"/>
                </a:lnTo>
                <a:lnTo>
                  <a:pt x="1165214" y="449155"/>
                </a:lnTo>
                <a:lnTo>
                  <a:pt x="1181246" y="443249"/>
                </a:lnTo>
                <a:lnTo>
                  <a:pt x="1187152" y="427217"/>
                </a:lnTo>
                <a:lnTo>
                  <a:pt x="1187996" y="395998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910173" y="5758728"/>
            <a:ext cx="88011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L’Autorité</a:t>
            </a:r>
            <a:r>
              <a:rPr sz="11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endParaRPr sz="11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840118" y="5923828"/>
            <a:ext cx="101917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11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concurrence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2822318" y="5425211"/>
            <a:ext cx="1116330" cy="558165"/>
          </a:xfrm>
          <a:custGeom>
            <a:avLst/>
            <a:gdLst/>
            <a:ahLst/>
            <a:cxnLst/>
            <a:rect l="l" t="t" r="r" b="b"/>
            <a:pathLst>
              <a:path w="1116329" h="558164">
                <a:moveTo>
                  <a:pt x="1061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061999" y="557999"/>
                </a:lnTo>
                <a:lnTo>
                  <a:pt x="1093218" y="557156"/>
                </a:lnTo>
                <a:lnTo>
                  <a:pt x="1109249" y="551249"/>
                </a:lnTo>
                <a:lnTo>
                  <a:pt x="1115156" y="535218"/>
                </a:lnTo>
                <a:lnTo>
                  <a:pt x="1115999" y="503999"/>
                </a:lnTo>
                <a:lnTo>
                  <a:pt x="1115999" y="54000"/>
                </a:lnTo>
                <a:lnTo>
                  <a:pt x="1115156" y="22781"/>
                </a:lnTo>
                <a:lnTo>
                  <a:pt x="1109249" y="6750"/>
                </a:lnTo>
                <a:lnTo>
                  <a:pt x="1093218" y="843"/>
                </a:lnTo>
                <a:lnTo>
                  <a:pt x="1061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2863618" y="5475085"/>
            <a:ext cx="95123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garante d’une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concurrence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libre  et non</a:t>
            </a:r>
            <a:r>
              <a:rPr sz="9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faussée.</a:t>
            </a:r>
            <a:endParaRPr sz="95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5146498" y="5377462"/>
            <a:ext cx="828040" cy="252095"/>
          </a:xfrm>
          <a:custGeom>
            <a:avLst/>
            <a:gdLst/>
            <a:ahLst/>
            <a:cxnLst/>
            <a:rect l="l" t="t" r="r" b="b"/>
            <a:pathLst>
              <a:path w="828039" h="252095">
                <a:moveTo>
                  <a:pt x="774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774001" y="252006"/>
                </a:lnTo>
                <a:lnTo>
                  <a:pt x="805220" y="251162"/>
                </a:lnTo>
                <a:lnTo>
                  <a:pt x="821251" y="245256"/>
                </a:lnTo>
                <a:lnTo>
                  <a:pt x="827158" y="229224"/>
                </a:lnTo>
                <a:lnTo>
                  <a:pt x="828001" y="198005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5187798" y="5414036"/>
            <a:ext cx="70929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ententes.</a:t>
            </a:r>
            <a:endParaRPr sz="95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5146498" y="5773463"/>
            <a:ext cx="1188085" cy="252095"/>
          </a:xfrm>
          <a:custGeom>
            <a:avLst/>
            <a:gdLst/>
            <a:ahLst/>
            <a:cxnLst/>
            <a:rect l="l" t="t" r="r" b="b"/>
            <a:pathLst>
              <a:path w="1188085" h="25209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1133995" y="252006"/>
                </a:lnTo>
                <a:lnTo>
                  <a:pt x="1165214" y="251162"/>
                </a:lnTo>
                <a:lnTo>
                  <a:pt x="1181246" y="245256"/>
                </a:lnTo>
                <a:lnTo>
                  <a:pt x="1187152" y="229224"/>
                </a:lnTo>
                <a:lnTo>
                  <a:pt x="1187996" y="198005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5187798" y="5810036"/>
            <a:ext cx="10318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concentrations.</a:t>
            </a:r>
            <a:endParaRPr sz="95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5146498" y="6169463"/>
            <a:ext cx="1224280" cy="407034"/>
          </a:xfrm>
          <a:custGeom>
            <a:avLst/>
            <a:gdLst/>
            <a:ahLst/>
            <a:cxnLst/>
            <a:rect l="l" t="t" r="r" b="b"/>
            <a:pathLst>
              <a:path w="1224279" h="407034">
                <a:moveTo>
                  <a:pt x="1170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52806"/>
                </a:lnTo>
                <a:lnTo>
                  <a:pt x="843" y="384024"/>
                </a:lnTo>
                <a:lnTo>
                  <a:pt x="6750" y="400056"/>
                </a:lnTo>
                <a:lnTo>
                  <a:pt x="22781" y="405962"/>
                </a:lnTo>
                <a:lnTo>
                  <a:pt x="54000" y="406806"/>
                </a:lnTo>
                <a:lnTo>
                  <a:pt x="1170000" y="406806"/>
                </a:lnTo>
                <a:lnTo>
                  <a:pt x="1201219" y="405962"/>
                </a:lnTo>
                <a:lnTo>
                  <a:pt x="1217250" y="400056"/>
                </a:lnTo>
                <a:lnTo>
                  <a:pt x="1223156" y="384024"/>
                </a:lnTo>
                <a:lnTo>
                  <a:pt x="1224000" y="352806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5187798" y="6213588"/>
            <a:ext cx="109156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abus 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position  dominante.</a:t>
            </a:r>
            <a:endParaRPr sz="95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2843999" y="6184017"/>
            <a:ext cx="612140" cy="252095"/>
          </a:xfrm>
          <a:custGeom>
            <a:avLst/>
            <a:gdLst/>
            <a:ahLst/>
            <a:cxnLst/>
            <a:rect l="l" t="t" r="r" b="b"/>
            <a:pathLst>
              <a:path w="612139" h="252095">
                <a:moveTo>
                  <a:pt x="55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557999" y="252006"/>
                </a:lnTo>
                <a:lnTo>
                  <a:pt x="589218" y="251162"/>
                </a:lnTo>
                <a:lnTo>
                  <a:pt x="605250" y="245256"/>
                </a:lnTo>
                <a:lnTo>
                  <a:pt x="611156" y="229224"/>
                </a:lnTo>
                <a:lnTo>
                  <a:pt x="612000" y="198005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2885300" y="6220592"/>
            <a:ext cx="4819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une</a:t>
            </a:r>
            <a:r>
              <a:rPr sz="950" spc="-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AAI.</a:t>
            </a:r>
            <a:endParaRPr sz="95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2132215" y="5822215"/>
            <a:ext cx="360045" cy="241300"/>
          </a:xfrm>
          <a:custGeom>
            <a:avLst/>
            <a:gdLst/>
            <a:ahLst/>
            <a:cxnLst/>
            <a:rect l="l" t="t" r="r" b="b"/>
            <a:pathLst>
              <a:path w="360044" h="241300">
                <a:moveTo>
                  <a:pt x="306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306006" y="241198"/>
                </a:lnTo>
                <a:lnTo>
                  <a:pt x="337218" y="240354"/>
                </a:lnTo>
                <a:lnTo>
                  <a:pt x="353245" y="234448"/>
                </a:lnTo>
                <a:lnTo>
                  <a:pt x="359150" y="218416"/>
                </a:lnTo>
                <a:lnTo>
                  <a:pt x="359994" y="187198"/>
                </a:lnTo>
                <a:lnTo>
                  <a:pt x="359994" y="54000"/>
                </a:lnTo>
                <a:lnTo>
                  <a:pt x="359150" y="22781"/>
                </a:lnTo>
                <a:lnTo>
                  <a:pt x="353245" y="6750"/>
                </a:lnTo>
                <a:lnTo>
                  <a:pt x="337218" y="843"/>
                </a:lnTo>
                <a:lnTo>
                  <a:pt x="3060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2216867" y="5853390"/>
            <a:ext cx="1866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est</a:t>
            </a:r>
            <a:endParaRPr sz="95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2132215" y="5822215"/>
            <a:ext cx="360045" cy="241300"/>
          </a:xfrm>
          <a:custGeom>
            <a:avLst/>
            <a:gdLst/>
            <a:ahLst/>
            <a:cxnLst/>
            <a:rect l="l" t="t" r="r" b="b"/>
            <a:pathLst>
              <a:path w="360044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306006" y="241198"/>
                </a:lnTo>
                <a:lnTo>
                  <a:pt x="337218" y="240354"/>
                </a:lnTo>
                <a:lnTo>
                  <a:pt x="353245" y="234448"/>
                </a:lnTo>
                <a:lnTo>
                  <a:pt x="359150" y="218416"/>
                </a:lnTo>
                <a:lnTo>
                  <a:pt x="359994" y="187198"/>
                </a:lnTo>
                <a:lnTo>
                  <a:pt x="359994" y="54000"/>
                </a:lnTo>
                <a:lnTo>
                  <a:pt x="359150" y="22781"/>
                </a:lnTo>
                <a:lnTo>
                  <a:pt x="353245" y="6750"/>
                </a:lnTo>
                <a:lnTo>
                  <a:pt x="337218" y="843"/>
                </a:lnTo>
                <a:lnTo>
                  <a:pt x="306006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128408" y="5580861"/>
            <a:ext cx="828040" cy="241300"/>
          </a:xfrm>
          <a:custGeom>
            <a:avLst/>
            <a:gdLst/>
            <a:ahLst/>
            <a:cxnLst/>
            <a:rect l="l" t="t" r="r" b="b"/>
            <a:pathLst>
              <a:path w="828039" h="241300">
                <a:moveTo>
                  <a:pt x="774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774001" y="241198"/>
                </a:lnTo>
                <a:lnTo>
                  <a:pt x="805220" y="240354"/>
                </a:lnTo>
                <a:lnTo>
                  <a:pt x="821251" y="234448"/>
                </a:lnTo>
                <a:lnTo>
                  <a:pt x="827158" y="218416"/>
                </a:lnTo>
                <a:lnTo>
                  <a:pt x="828001" y="187198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4196519" y="5612034"/>
            <a:ext cx="68961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Elle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contrôle</a:t>
            </a:r>
            <a:endParaRPr sz="950">
              <a:latin typeface="Arial"/>
              <a:cs typeface="Arial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4128408" y="5580861"/>
            <a:ext cx="828040" cy="241300"/>
          </a:xfrm>
          <a:custGeom>
            <a:avLst/>
            <a:gdLst/>
            <a:ahLst/>
            <a:cxnLst/>
            <a:rect l="l" t="t" r="r" b="b"/>
            <a:pathLst>
              <a:path w="82803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774001" y="241198"/>
                </a:lnTo>
                <a:lnTo>
                  <a:pt x="805220" y="240354"/>
                </a:lnTo>
                <a:lnTo>
                  <a:pt x="821251" y="234448"/>
                </a:lnTo>
                <a:lnTo>
                  <a:pt x="827158" y="218416"/>
                </a:lnTo>
                <a:lnTo>
                  <a:pt x="828001" y="187198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874399" y="7441634"/>
            <a:ext cx="1800225" cy="252095"/>
          </a:xfrm>
          <a:custGeom>
            <a:avLst/>
            <a:gdLst/>
            <a:ahLst/>
            <a:cxnLst/>
            <a:rect l="l" t="t" r="r" b="b"/>
            <a:pathLst>
              <a:path w="1800225" h="252095">
                <a:moveTo>
                  <a:pt x="1745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1745996" y="252006"/>
                </a:lnTo>
                <a:lnTo>
                  <a:pt x="1777214" y="251162"/>
                </a:lnTo>
                <a:lnTo>
                  <a:pt x="1793246" y="245256"/>
                </a:lnTo>
                <a:lnTo>
                  <a:pt x="1799152" y="229224"/>
                </a:lnTo>
                <a:lnTo>
                  <a:pt x="1799996" y="198005"/>
                </a:lnTo>
                <a:lnTo>
                  <a:pt x="1799996" y="54000"/>
                </a:lnTo>
                <a:lnTo>
                  <a:pt x="1799152" y="22781"/>
                </a:lnTo>
                <a:lnTo>
                  <a:pt x="1793246" y="6750"/>
                </a:lnTo>
                <a:lnTo>
                  <a:pt x="1777214" y="843"/>
                </a:lnTo>
                <a:lnTo>
                  <a:pt x="1745996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4915699" y="7478208"/>
            <a:ext cx="159448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pratiques</a:t>
            </a:r>
            <a:r>
              <a:rPr sz="9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anticoncurrentielles</a:t>
            </a:r>
            <a:endParaRPr sz="950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4205898" y="8233628"/>
            <a:ext cx="1224280" cy="252095"/>
          </a:xfrm>
          <a:custGeom>
            <a:avLst/>
            <a:gdLst/>
            <a:ahLst/>
            <a:cxnLst/>
            <a:rect l="l" t="t" r="r" b="b"/>
            <a:pathLst>
              <a:path w="1224279" h="252095">
                <a:moveTo>
                  <a:pt x="1170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1170000" y="252006"/>
                </a:lnTo>
                <a:lnTo>
                  <a:pt x="1201219" y="251162"/>
                </a:lnTo>
                <a:lnTo>
                  <a:pt x="1217250" y="245256"/>
                </a:lnTo>
                <a:lnTo>
                  <a:pt x="1223156" y="229224"/>
                </a:lnTo>
                <a:lnTo>
                  <a:pt x="1224000" y="198005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4247198" y="8270203"/>
            <a:ext cx="106489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pratiques</a:t>
            </a:r>
            <a:r>
              <a:rPr sz="95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déloyales</a:t>
            </a:r>
            <a:endParaRPr sz="950">
              <a:latin typeface="Arial"/>
              <a:cs typeface="Aria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4682987" y="7249978"/>
            <a:ext cx="108585" cy="635635"/>
          </a:xfrm>
          <a:custGeom>
            <a:avLst/>
            <a:gdLst/>
            <a:ahLst/>
            <a:cxnLst/>
            <a:rect l="l" t="t" r="r" b="b"/>
            <a:pathLst>
              <a:path w="108585" h="635634">
                <a:moveTo>
                  <a:pt x="0" y="635304"/>
                </a:moveTo>
                <a:lnTo>
                  <a:pt x="21017" y="633035"/>
                </a:lnTo>
                <a:lnTo>
                  <a:pt x="38182" y="626846"/>
                </a:lnTo>
                <a:lnTo>
                  <a:pt x="49756" y="617666"/>
                </a:lnTo>
                <a:lnTo>
                  <a:pt x="54000" y="606424"/>
                </a:lnTo>
                <a:lnTo>
                  <a:pt x="54000" y="346532"/>
                </a:lnTo>
                <a:lnTo>
                  <a:pt x="58244" y="335290"/>
                </a:lnTo>
                <a:lnTo>
                  <a:pt x="69818" y="326110"/>
                </a:lnTo>
                <a:lnTo>
                  <a:pt x="86983" y="319921"/>
                </a:lnTo>
                <a:lnTo>
                  <a:pt x="108000" y="317652"/>
                </a:lnTo>
                <a:lnTo>
                  <a:pt x="86983" y="315383"/>
                </a:lnTo>
                <a:lnTo>
                  <a:pt x="69818" y="309194"/>
                </a:lnTo>
                <a:lnTo>
                  <a:pt x="58244" y="300014"/>
                </a:lnTo>
                <a:lnTo>
                  <a:pt x="54000" y="288772"/>
                </a:lnTo>
                <a:lnTo>
                  <a:pt x="54000" y="28879"/>
                </a:lnTo>
                <a:lnTo>
                  <a:pt x="49756" y="17637"/>
                </a:lnTo>
                <a:lnTo>
                  <a:pt x="38182" y="8458"/>
                </a:lnTo>
                <a:lnTo>
                  <a:pt x="21017" y="2269"/>
                </a:lnTo>
                <a:lnTo>
                  <a:pt x="0" y="0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96000" y="8041978"/>
            <a:ext cx="108585" cy="635635"/>
          </a:xfrm>
          <a:custGeom>
            <a:avLst/>
            <a:gdLst/>
            <a:ahLst/>
            <a:cxnLst/>
            <a:rect l="l" t="t" r="r" b="b"/>
            <a:pathLst>
              <a:path w="108585" h="635634">
                <a:moveTo>
                  <a:pt x="0" y="635304"/>
                </a:moveTo>
                <a:lnTo>
                  <a:pt x="21017" y="633035"/>
                </a:lnTo>
                <a:lnTo>
                  <a:pt x="38182" y="626846"/>
                </a:lnTo>
                <a:lnTo>
                  <a:pt x="49756" y="617666"/>
                </a:lnTo>
                <a:lnTo>
                  <a:pt x="54000" y="606424"/>
                </a:lnTo>
                <a:lnTo>
                  <a:pt x="54000" y="346532"/>
                </a:lnTo>
                <a:lnTo>
                  <a:pt x="58244" y="335290"/>
                </a:lnTo>
                <a:lnTo>
                  <a:pt x="69818" y="326110"/>
                </a:lnTo>
                <a:lnTo>
                  <a:pt x="86983" y="319921"/>
                </a:lnTo>
                <a:lnTo>
                  <a:pt x="108000" y="317652"/>
                </a:lnTo>
                <a:lnTo>
                  <a:pt x="86983" y="315383"/>
                </a:lnTo>
                <a:lnTo>
                  <a:pt x="69818" y="309194"/>
                </a:lnTo>
                <a:lnTo>
                  <a:pt x="58244" y="300014"/>
                </a:lnTo>
                <a:lnTo>
                  <a:pt x="54000" y="288772"/>
                </a:lnTo>
                <a:lnTo>
                  <a:pt x="54000" y="28879"/>
                </a:lnTo>
                <a:lnTo>
                  <a:pt x="49756" y="17637"/>
                </a:lnTo>
                <a:lnTo>
                  <a:pt x="38182" y="8458"/>
                </a:lnTo>
                <a:lnTo>
                  <a:pt x="21017" y="2269"/>
                </a:lnTo>
                <a:lnTo>
                  <a:pt x="0" y="0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725299" y="1088300"/>
            <a:ext cx="449326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libre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concurrence,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un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fondement européen et</a:t>
            </a:r>
            <a:r>
              <a:rPr sz="1300" b="1" spc="-7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national</a:t>
            </a:r>
            <a:endParaRPr sz="1300">
              <a:latin typeface="Arial"/>
              <a:cs typeface="Arial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725299" y="3159671"/>
            <a:ext cx="3072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Une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liberté qui peut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faire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l’objet</a:t>
            </a:r>
            <a:r>
              <a:rPr sz="1300" b="1" spc="-8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d’abus</a:t>
            </a:r>
            <a:endParaRPr sz="1300">
              <a:latin typeface="Arial"/>
              <a:cs typeface="Arial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432003" y="315136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494974" y="3143516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432003" y="5007318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494974" y="5024865"/>
            <a:ext cx="477901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Le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rôle 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des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autorités administratives 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indépendantes</a:t>
            </a:r>
            <a:r>
              <a:rPr sz="1950" b="1" spc="-112" baseline="2136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(AAI)</a:t>
            </a:r>
            <a:endParaRPr sz="1950" baseline="2136">
              <a:latin typeface="Arial"/>
              <a:cs typeface="Arial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432003" y="6862032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494974" y="6879580"/>
            <a:ext cx="2905760" cy="570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4	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Le droit de la</a:t>
            </a:r>
            <a:r>
              <a:rPr sz="1950" b="1" spc="-37" baseline="2136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concurrence</a:t>
            </a:r>
            <a:endParaRPr sz="1950" baseline="2136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l’entente.</a:t>
            </a:r>
            <a:endParaRPr sz="950">
              <a:latin typeface="Arial"/>
              <a:cs typeface="Arial"/>
            </a:endParaRPr>
          </a:p>
        </p:txBody>
      </p:sp>
      <p:sp>
        <p:nvSpPr>
          <p:cNvPr id="93" name="object 9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94" name="object 38"/>
          <p:cNvSpPr/>
          <p:nvPr/>
        </p:nvSpPr>
        <p:spPr>
          <a:xfrm>
            <a:off x="2015999" y="8124030"/>
            <a:ext cx="612140" cy="241300"/>
          </a:xfrm>
          <a:custGeom>
            <a:avLst/>
            <a:gdLst/>
            <a:ahLst/>
            <a:cxnLst/>
            <a:rect l="l" t="t" r="r" b="b"/>
            <a:pathLst>
              <a:path w="612139" h="241300">
                <a:moveTo>
                  <a:pt x="55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7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557999" y="241198"/>
                </a:lnTo>
                <a:lnTo>
                  <a:pt x="589218" y="240354"/>
                </a:lnTo>
                <a:lnTo>
                  <a:pt x="605250" y="234448"/>
                </a:lnTo>
                <a:lnTo>
                  <a:pt x="611156" y="218416"/>
                </a:lnTo>
                <a:lnTo>
                  <a:pt x="612000" y="187197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36"/>
          <p:cNvSpPr txBox="1"/>
          <p:nvPr/>
        </p:nvSpPr>
        <p:spPr>
          <a:xfrm>
            <a:off x="2019174" y="8158354"/>
            <a:ext cx="605790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interdit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6" name="object 37"/>
          <p:cNvSpPr/>
          <p:nvPr/>
        </p:nvSpPr>
        <p:spPr>
          <a:xfrm>
            <a:off x="2015999" y="8127179"/>
            <a:ext cx="612140" cy="241300"/>
          </a:xfrm>
          <a:custGeom>
            <a:avLst/>
            <a:gdLst/>
            <a:ahLst/>
            <a:cxnLst/>
            <a:rect l="l" t="t" r="r" b="b"/>
            <a:pathLst>
              <a:path w="61213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557999" y="241198"/>
                </a:lnTo>
                <a:lnTo>
                  <a:pt x="589218" y="240354"/>
                </a:lnTo>
                <a:lnTo>
                  <a:pt x="605250" y="234448"/>
                </a:lnTo>
                <a:lnTo>
                  <a:pt x="611156" y="218416"/>
                </a:lnTo>
                <a:lnTo>
                  <a:pt x="612000" y="187198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86"/>
          <p:cNvSpPr/>
          <p:nvPr/>
        </p:nvSpPr>
        <p:spPr>
          <a:xfrm>
            <a:off x="4128408" y="6012661"/>
            <a:ext cx="828040" cy="241300"/>
          </a:xfrm>
          <a:custGeom>
            <a:avLst/>
            <a:gdLst/>
            <a:ahLst/>
            <a:cxnLst/>
            <a:rect l="l" t="t" r="r" b="b"/>
            <a:pathLst>
              <a:path w="82803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774001" y="241198"/>
                </a:lnTo>
                <a:lnTo>
                  <a:pt x="805220" y="240354"/>
                </a:lnTo>
                <a:lnTo>
                  <a:pt x="821251" y="234448"/>
                </a:lnTo>
                <a:lnTo>
                  <a:pt x="827158" y="218416"/>
                </a:lnTo>
                <a:lnTo>
                  <a:pt x="828001" y="187198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lnTo>
                  <a:pt x="54000" y="0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85"/>
          <p:cNvSpPr txBox="1"/>
          <p:nvPr/>
        </p:nvSpPr>
        <p:spPr>
          <a:xfrm>
            <a:off x="4196519" y="6043834"/>
            <a:ext cx="689610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Elle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réprime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9" name="object 2"/>
          <p:cNvSpPr txBox="1"/>
          <p:nvPr/>
        </p:nvSpPr>
        <p:spPr>
          <a:xfrm>
            <a:off x="1661298" y="248690"/>
            <a:ext cx="4682351" cy="487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5.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activités économiques  </a:t>
            </a:r>
            <a:endParaRPr lang="fr-FR" sz="1500" b="1" spc="-5" dirty="0" smtClean="0">
              <a:solidFill>
                <a:srgbClr val="005AAA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sont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-elles régulées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par le droit</a:t>
            </a:r>
            <a:r>
              <a:rPr sz="1500" b="1" spc="-4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696958" y="1641691"/>
            <a:ext cx="828675" cy="464820"/>
          </a:xfrm>
          <a:custGeom>
            <a:avLst/>
            <a:gdLst/>
            <a:ahLst/>
            <a:cxnLst/>
            <a:rect l="l" t="t" r="r" b="b"/>
            <a:pathLst>
              <a:path w="828675" h="464819">
                <a:moveTo>
                  <a:pt x="828421" y="0"/>
                </a:moveTo>
                <a:lnTo>
                  <a:pt x="0" y="46431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21601" y="2091603"/>
            <a:ext cx="702310" cy="392430"/>
          </a:xfrm>
          <a:custGeom>
            <a:avLst/>
            <a:gdLst/>
            <a:ahLst/>
            <a:cxnLst/>
            <a:rect l="l" t="t" r="r" b="b"/>
            <a:pathLst>
              <a:path w="702310" h="392430">
                <a:moveTo>
                  <a:pt x="0" y="0"/>
                </a:moveTo>
                <a:lnTo>
                  <a:pt x="702005" y="39240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38998" y="1461602"/>
            <a:ext cx="1548130" cy="558165"/>
          </a:xfrm>
          <a:custGeom>
            <a:avLst/>
            <a:gdLst/>
            <a:ahLst/>
            <a:cxnLst/>
            <a:rect l="l" t="t" r="r" b="b"/>
            <a:pathLst>
              <a:path w="1548129" h="558164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494002" y="557999"/>
                </a:lnTo>
                <a:lnTo>
                  <a:pt x="1525221" y="557156"/>
                </a:lnTo>
                <a:lnTo>
                  <a:pt x="1541252" y="551249"/>
                </a:lnTo>
                <a:lnTo>
                  <a:pt x="1547159" y="535218"/>
                </a:lnTo>
                <a:lnTo>
                  <a:pt x="1548003" y="503999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380299" y="1511476"/>
            <a:ext cx="144018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fondement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européen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article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3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traité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Rome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(25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1957).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38998" y="2163600"/>
            <a:ext cx="1548130" cy="558165"/>
          </a:xfrm>
          <a:custGeom>
            <a:avLst/>
            <a:gdLst/>
            <a:ahLst/>
            <a:cxnLst/>
            <a:rect l="l" t="t" r="r" b="b"/>
            <a:pathLst>
              <a:path w="1548129" h="558164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494002" y="557999"/>
                </a:lnTo>
                <a:lnTo>
                  <a:pt x="1525221" y="557156"/>
                </a:lnTo>
                <a:lnTo>
                  <a:pt x="1541252" y="551249"/>
                </a:lnTo>
                <a:lnTo>
                  <a:pt x="1547159" y="535218"/>
                </a:lnTo>
                <a:lnTo>
                  <a:pt x="1548003" y="503999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380299" y="2213474"/>
            <a:ext cx="128714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algn="just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fondement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national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décret d’Allarde (loi des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2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17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mars</a:t>
            </a:r>
            <a:r>
              <a:rPr sz="9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1791).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45995" y="2091603"/>
            <a:ext cx="715645" cy="0"/>
          </a:xfrm>
          <a:custGeom>
            <a:avLst/>
            <a:gdLst/>
            <a:ahLst/>
            <a:cxnLst/>
            <a:rect l="l" t="t" r="r" b="b"/>
            <a:pathLst>
              <a:path w="715644">
                <a:moveTo>
                  <a:pt x="0" y="0"/>
                </a:moveTo>
                <a:lnTo>
                  <a:pt x="71550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15999" y="1971003"/>
            <a:ext cx="720090" cy="241300"/>
          </a:xfrm>
          <a:custGeom>
            <a:avLst/>
            <a:gdLst/>
            <a:ahLst/>
            <a:cxnLst/>
            <a:rect l="l" t="t" r="r" b="b"/>
            <a:pathLst>
              <a:path w="720089" h="241300">
                <a:moveTo>
                  <a:pt x="66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666000" y="241198"/>
                </a:lnTo>
                <a:lnTo>
                  <a:pt x="697219" y="240354"/>
                </a:lnTo>
                <a:lnTo>
                  <a:pt x="713251" y="234448"/>
                </a:lnTo>
                <a:lnTo>
                  <a:pt x="719157" y="218416"/>
                </a:lnTo>
                <a:lnTo>
                  <a:pt x="720001" y="187198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073912" y="2002177"/>
            <a:ext cx="5956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repose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015999" y="1971003"/>
            <a:ext cx="720090" cy="241300"/>
          </a:xfrm>
          <a:custGeom>
            <a:avLst/>
            <a:gdLst/>
            <a:ahLst/>
            <a:cxnLst/>
            <a:rect l="l" t="t" r="r" b="b"/>
            <a:pathLst>
              <a:path w="72008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666000" y="241198"/>
                </a:lnTo>
                <a:lnTo>
                  <a:pt x="697219" y="240354"/>
                </a:lnTo>
                <a:lnTo>
                  <a:pt x="713251" y="234448"/>
                </a:lnTo>
                <a:lnTo>
                  <a:pt x="719157" y="218416"/>
                </a:lnTo>
                <a:lnTo>
                  <a:pt x="720001" y="187198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55999" y="1866600"/>
            <a:ext cx="1044575" cy="450215"/>
          </a:xfrm>
          <a:custGeom>
            <a:avLst/>
            <a:gdLst/>
            <a:ahLst/>
            <a:cxnLst/>
            <a:rect l="l" t="t" r="r" b="b"/>
            <a:pathLst>
              <a:path w="1044575" h="4502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990003" y="449999"/>
                </a:lnTo>
                <a:lnTo>
                  <a:pt x="1021222" y="449155"/>
                </a:lnTo>
                <a:lnTo>
                  <a:pt x="1037253" y="443249"/>
                </a:lnTo>
                <a:lnTo>
                  <a:pt x="1043159" y="427217"/>
                </a:lnTo>
                <a:lnTo>
                  <a:pt x="1044003" y="3959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41579" y="1907509"/>
            <a:ext cx="864235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indent="170815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 libre 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concurrence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709727" y="3604972"/>
            <a:ext cx="497205" cy="396240"/>
          </a:xfrm>
          <a:custGeom>
            <a:avLst/>
            <a:gdLst/>
            <a:ahLst/>
            <a:cxnLst/>
            <a:rect l="l" t="t" r="r" b="b"/>
            <a:pathLst>
              <a:path w="497205" h="396239">
                <a:moveTo>
                  <a:pt x="497065" y="0"/>
                </a:moveTo>
                <a:lnTo>
                  <a:pt x="0" y="39599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90213" y="3903773"/>
            <a:ext cx="424180" cy="270510"/>
          </a:xfrm>
          <a:custGeom>
            <a:avLst/>
            <a:gdLst/>
            <a:ahLst/>
            <a:cxnLst/>
            <a:rect l="l" t="t" r="r" b="b"/>
            <a:pathLst>
              <a:path w="424179" h="270510">
                <a:moveTo>
                  <a:pt x="423786" y="0"/>
                </a:moveTo>
                <a:lnTo>
                  <a:pt x="0" y="27000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63988" y="3928969"/>
            <a:ext cx="461009" cy="203835"/>
          </a:xfrm>
          <a:custGeom>
            <a:avLst/>
            <a:gdLst/>
            <a:ahLst/>
            <a:cxnLst/>
            <a:rect l="l" t="t" r="r" b="b"/>
            <a:pathLst>
              <a:path w="461010" h="203835">
                <a:moveTo>
                  <a:pt x="460806" y="20340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17998" y="4132378"/>
            <a:ext cx="428625" cy="347980"/>
          </a:xfrm>
          <a:custGeom>
            <a:avLst/>
            <a:gdLst/>
            <a:ahLst/>
            <a:cxnLst/>
            <a:rect l="l" t="t" r="r" b="b"/>
            <a:pathLst>
              <a:path w="428625" h="347979">
                <a:moveTo>
                  <a:pt x="428396" y="347395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967170" y="3810748"/>
            <a:ext cx="612140" cy="252095"/>
          </a:xfrm>
          <a:custGeom>
            <a:avLst/>
            <a:gdLst/>
            <a:ahLst/>
            <a:cxnLst/>
            <a:rect l="l" t="t" r="r" b="b"/>
            <a:pathLst>
              <a:path w="612139" h="252095">
                <a:moveTo>
                  <a:pt x="55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557999" y="252006"/>
                </a:lnTo>
                <a:lnTo>
                  <a:pt x="589218" y="251162"/>
                </a:lnTo>
                <a:lnTo>
                  <a:pt x="605250" y="245256"/>
                </a:lnTo>
                <a:lnTo>
                  <a:pt x="611156" y="229224"/>
                </a:lnTo>
                <a:lnTo>
                  <a:pt x="612000" y="198005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008470" y="3847323"/>
            <a:ext cx="4413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Entente</a:t>
            </a:r>
            <a:endParaRPr sz="95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967170" y="4206749"/>
            <a:ext cx="1080135" cy="407034"/>
          </a:xfrm>
          <a:custGeom>
            <a:avLst/>
            <a:gdLst/>
            <a:ahLst/>
            <a:cxnLst/>
            <a:rect l="l" t="t" r="r" b="b"/>
            <a:pathLst>
              <a:path w="1080135" h="407035">
                <a:moveTo>
                  <a:pt x="1025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52806"/>
                </a:lnTo>
                <a:lnTo>
                  <a:pt x="843" y="384024"/>
                </a:lnTo>
                <a:lnTo>
                  <a:pt x="6750" y="400056"/>
                </a:lnTo>
                <a:lnTo>
                  <a:pt x="22781" y="405962"/>
                </a:lnTo>
                <a:lnTo>
                  <a:pt x="54000" y="406806"/>
                </a:lnTo>
                <a:lnTo>
                  <a:pt x="1025994" y="406806"/>
                </a:lnTo>
                <a:lnTo>
                  <a:pt x="1057213" y="405962"/>
                </a:lnTo>
                <a:lnTo>
                  <a:pt x="1073245" y="400056"/>
                </a:lnTo>
                <a:lnTo>
                  <a:pt x="1079151" y="384024"/>
                </a:lnTo>
                <a:lnTo>
                  <a:pt x="1079995" y="352806"/>
                </a:lnTo>
                <a:lnTo>
                  <a:pt x="1079995" y="54000"/>
                </a:lnTo>
                <a:lnTo>
                  <a:pt x="1079151" y="22781"/>
                </a:lnTo>
                <a:lnTo>
                  <a:pt x="1073245" y="6750"/>
                </a:lnTo>
                <a:lnTo>
                  <a:pt x="1057213" y="843"/>
                </a:lnTo>
                <a:lnTo>
                  <a:pt x="1025994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008470" y="4250874"/>
            <a:ext cx="91757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Abus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position  dominante</a:t>
            </a:r>
            <a:endParaRPr sz="95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132215" y="3532973"/>
            <a:ext cx="1332230" cy="252095"/>
          </a:xfrm>
          <a:custGeom>
            <a:avLst/>
            <a:gdLst/>
            <a:ahLst/>
            <a:cxnLst/>
            <a:rect l="l" t="t" r="r" b="b"/>
            <a:pathLst>
              <a:path w="1332229" h="252095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1278001" y="252006"/>
                </a:lnTo>
                <a:lnTo>
                  <a:pt x="1309219" y="251162"/>
                </a:lnTo>
                <a:lnTo>
                  <a:pt x="1325251" y="245256"/>
                </a:lnTo>
                <a:lnTo>
                  <a:pt x="1331157" y="229224"/>
                </a:lnTo>
                <a:lnTo>
                  <a:pt x="1332001" y="198005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173516" y="3569548"/>
            <a:ext cx="10382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concentrations</a:t>
            </a:r>
            <a:endParaRPr sz="95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132215" y="3928967"/>
            <a:ext cx="1512570" cy="407034"/>
          </a:xfrm>
          <a:custGeom>
            <a:avLst/>
            <a:gdLst/>
            <a:ahLst/>
            <a:cxnLst/>
            <a:rect l="l" t="t" r="r" b="b"/>
            <a:pathLst>
              <a:path w="1512570" h="407035">
                <a:moveTo>
                  <a:pt x="145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52806"/>
                </a:lnTo>
                <a:lnTo>
                  <a:pt x="843" y="384024"/>
                </a:lnTo>
                <a:lnTo>
                  <a:pt x="6750" y="400056"/>
                </a:lnTo>
                <a:lnTo>
                  <a:pt x="22781" y="405962"/>
                </a:lnTo>
                <a:lnTo>
                  <a:pt x="54000" y="406806"/>
                </a:lnTo>
                <a:lnTo>
                  <a:pt x="1457998" y="406806"/>
                </a:lnTo>
                <a:lnTo>
                  <a:pt x="1489217" y="405962"/>
                </a:lnTo>
                <a:lnTo>
                  <a:pt x="1505248" y="400056"/>
                </a:lnTo>
                <a:lnTo>
                  <a:pt x="1511154" y="384024"/>
                </a:lnTo>
                <a:lnTo>
                  <a:pt x="1511998" y="352806"/>
                </a:lnTo>
                <a:lnTo>
                  <a:pt x="1511998" y="54000"/>
                </a:lnTo>
                <a:lnTo>
                  <a:pt x="1511154" y="22781"/>
                </a:lnTo>
                <a:lnTo>
                  <a:pt x="1505248" y="6750"/>
                </a:lnTo>
                <a:lnTo>
                  <a:pt x="1489217" y="843"/>
                </a:lnTo>
                <a:lnTo>
                  <a:pt x="1457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173516" y="3973092"/>
            <a:ext cx="132588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dysfonctionnements  des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marchés</a:t>
            </a:r>
            <a:endParaRPr sz="95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55999" y="3709371"/>
            <a:ext cx="1044575" cy="450215"/>
          </a:xfrm>
          <a:custGeom>
            <a:avLst/>
            <a:gdLst/>
            <a:ahLst/>
            <a:cxnLst/>
            <a:rect l="l" t="t" r="r" b="b"/>
            <a:pathLst>
              <a:path w="1044575" h="4502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990003" y="449999"/>
                </a:lnTo>
                <a:lnTo>
                  <a:pt x="1021222" y="449155"/>
                </a:lnTo>
                <a:lnTo>
                  <a:pt x="1037253" y="443249"/>
                </a:lnTo>
                <a:lnTo>
                  <a:pt x="1043159" y="427217"/>
                </a:lnTo>
                <a:lnTo>
                  <a:pt x="1044003" y="3959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818285" y="3750281"/>
            <a:ext cx="911225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78105" marR="5080" indent="-66040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abus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des 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entreprises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745999" y="7388645"/>
            <a:ext cx="1267460" cy="454025"/>
          </a:xfrm>
          <a:custGeom>
            <a:avLst/>
            <a:gdLst/>
            <a:ahLst/>
            <a:cxnLst/>
            <a:rect l="l" t="t" r="r" b="b"/>
            <a:pathLst>
              <a:path w="1267460" h="454025">
                <a:moveTo>
                  <a:pt x="1267193" y="0"/>
                </a:moveTo>
                <a:lnTo>
                  <a:pt x="0" y="45359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563201" y="7748644"/>
            <a:ext cx="424815" cy="440055"/>
          </a:xfrm>
          <a:custGeom>
            <a:avLst/>
            <a:gdLst/>
            <a:ahLst/>
            <a:cxnLst/>
            <a:rect l="l" t="t" r="r" b="b"/>
            <a:pathLst>
              <a:path w="424814" h="440054">
                <a:moveTo>
                  <a:pt x="424789" y="0"/>
                </a:moveTo>
                <a:lnTo>
                  <a:pt x="0" y="43999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597031" y="8155442"/>
            <a:ext cx="287020" cy="110489"/>
          </a:xfrm>
          <a:custGeom>
            <a:avLst/>
            <a:gdLst/>
            <a:ahLst/>
            <a:cxnLst/>
            <a:rect l="l" t="t" r="r" b="b"/>
            <a:pathLst>
              <a:path w="287019" h="110490">
                <a:moveTo>
                  <a:pt x="286562" y="0"/>
                </a:moveTo>
                <a:lnTo>
                  <a:pt x="0" y="11018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599753" y="8331836"/>
            <a:ext cx="286385" cy="135890"/>
          </a:xfrm>
          <a:custGeom>
            <a:avLst/>
            <a:gdLst/>
            <a:ahLst/>
            <a:cxnLst/>
            <a:rect l="l" t="t" r="r" b="b"/>
            <a:pathLst>
              <a:path w="286385" h="135890">
                <a:moveTo>
                  <a:pt x="285788" y="13547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09997" y="8090639"/>
            <a:ext cx="374650" cy="169545"/>
          </a:xfrm>
          <a:custGeom>
            <a:avLst/>
            <a:gdLst/>
            <a:ahLst/>
            <a:cxnLst/>
            <a:rect l="l" t="t" r="r" b="b"/>
            <a:pathLst>
              <a:path w="374650" h="169545">
                <a:moveTo>
                  <a:pt x="374395" y="169202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015999" y="7562029"/>
            <a:ext cx="612140" cy="241300"/>
          </a:xfrm>
          <a:custGeom>
            <a:avLst/>
            <a:gdLst/>
            <a:ahLst/>
            <a:cxnLst/>
            <a:rect l="l" t="t" r="r" b="b"/>
            <a:pathLst>
              <a:path w="612139" h="241300">
                <a:moveTo>
                  <a:pt x="55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557999" y="241198"/>
                </a:lnTo>
                <a:lnTo>
                  <a:pt x="589218" y="240354"/>
                </a:lnTo>
                <a:lnTo>
                  <a:pt x="605250" y="234448"/>
                </a:lnTo>
                <a:lnTo>
                  <a:pt x="611156" y="218416"/>
                </a:lnTo>
                <a:lnTo>
                  <a:pt x="612000" y="187198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2019174" y="7593204"/>
            <a:ext cx="6057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185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encadre</a:t>
            </a:r>
            <a:endParaRPr sz="95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015999" y="7562029"/>
            <a:ext cx="612140" cy="241300"/>
          </a:xfrm>
          <a:custGeom>
            <a:avLst/>
            <a:gdLst/>
            <a:ahLst/>
            <a:cxnLst/>
            <a:rect l="l" t="t" r="r" b="b"/>
            <a:pathLst>
              <a:path w="61213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557999" y="241198"/>
                </a:lnTo>
                <a:lnTo>
                  <a:pt x="589218" y="240354"/>
                </a:lnTo>
                <a:lnTo>
                  <a:pt x="605250" y="234448"/>
                </a:lnTo>
                <a:lnTo>
                  <a:pt x="611156" y="218416"/>
                </a:lnTo>
                <a:lnTo>
                  <a:pt x="612000" y="187198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015999" y="8124030"/>
            <a:ext cx="612140" cy="241300"/>
          </a:xfrm>
          <a:custGeom>
            <a:avLst/>
            <a:gdLst/>
            <a:ahLst/>
            <a:cxnLst/>
            <a:rect l="l" t="t" r="r" b="b"/>
            <a:pathLst>
              <a:path w="612139" h="241300">
                <a:moveTo>
                  <a:pt x="55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7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557999" y="241198"/>
                </a:lnTo>
                <a:lnTo>
                  <a:pt x="589218" y="240354"/>
                </a:lnTo>
                <a:lnTo>
                  <a:pt x="605250" y="234448"/>
                </a:lnTo>
                <a:lnTo>
                  <a:pt x="611156" y="218416"/>
                </a:lnTo>
                <a:lnTo>
                  <a:pt x="612000" y="187197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843999" y="8035631"/>
            <a:ext cx="1116330" cy="252095"/>
          </a:xfrm>
          <a:custGeom>
            <a:avLst/>
            <a:gdLst/>
            <a:ahLst/>
            <a:cxnLst/>
            <a:rect l="l" t="t" r="r" b="b"/>
            <a:pathLst>
              <a:path w="1116329" h="252095">
                <a:moveTo>
                  <a:pt x="1061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1061999" y="252006"/>
                </a:lnTo>
                <a:lnTo>
                  <a:pt x="1093218" y="251162"/>
                </a:lnTo>
                <a:lnTo>
                  <a:pt x="1109249" y="245256"/>
                </a:lnTo>
                <a:lnTo>
                  <a:pt x="1115156" y="229224"/>
                </a:lnTo>
                <a:lnTo>
                  <a:pt x="1115999" y="198005"/>
                </a:lnTo>
                <a:lnTo>
                  <a:pt x="1115999" y="54000"/>
                </a:lnTo>
                <a:lnTo>
                  <a:pt x="1115156" y="22781"/>
                </a:lnTo>
                <a:lnTo>
                  <a:pt x="1109249" y="6750"/>
                </a:lnTo>
                <a:lnTo>
                  <a:pt x="1093218" y="843"/>
                </a:lnTo>
                <a:lnTo>
                  <a:pt x="1061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2885300" y="8072206"/>
            <a:ext cx="85725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dénigrement.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843999" y="8431633"/>
            <a:ext cx="828040" cy="252095"/>
          </a:xfrm>
          <a:custGeom>
            <a:avLst/>
            <a:gdLst/>
            <a:ahLst/>
            <a:cxnLst/>
            <a:rect l="l" t="t" r="r" b="b"/>
            <a:pathLst>
              <a:path w="828039" h="252095">
                <a:moveTo>
                  <a:pt x="774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774001" y="252006"/>
                </a:lnTo>
                <a:lnTo>
                  <a:pt x="805220" y="251162"/>
                </a:lnTo>
                <a:lnTo>
                  <a:pt x="821251" y="245256"/>
                </a:lnTo>
                <a:lnTo>
                  <a:pt x="827158" y="229224"/>
                </a:lnTo>
                <a:lnTo>
                  <a:pt x="828001" y="198005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885300" y="8468206"/>
            <a:ext cx="5619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l’imitation.</a:t>
            </a:r>
            <a:endParaRPr sz="95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2843999" y="7243630"/>
            <a:ext cx="828040" cy="252095"/>
          </a:xfrm>
          <a:custGeom>
            <a:avLst/>
            <a:gdLst/>
            <a:ahLst/>
            <a:cxnLst/>
            <a:rect l="l" t="t" r="r" b="b"/>
            <a:pathLst>
              <a:path w="828039" h="252095">
                <a:moveTo>
                  <a:pt x="774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774001" y="252006"/>
                </a:lnTo>
                <a:lnTo>
                  <a:pt x="805220" y="251162"/>
                </a:lnTo>
                <a:lnTo>
                  <a:pt x="821251" y="245256"/>
                </a:lnTo>
                <a:lnTo>
                  <a:pt x="827158" y="229224"/>
                </a:lnTo>
                <a:lnTo>
                  <a:pt x="828001" y="198005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843999" y="7639632"/>
            <a:ext cx="1800225" cy="252095"/>
          </a:xfrm>
          <a:custGeom>
            <a:avLst/>
            <a:gdLst/>
            <a:ahLst/>
            <a:cxnLst/>
            <a:rect l="l" t="t" r="r" b="b"/>
            <a:pathLst>
              <a:path w="1800225" h="252095">
                <a:moveTo>
                  <a:pt x="1745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1745996" y="252006"/>
                </a:lnTo>
                <a:lnTo>
                  <a:pt x="1777214" y="251162"/>
                </a:lnTo>
                <a:lnTo>
                  <a:pt x="1793246" y="245256"/>
                </a:lnTo>
                <a:lnTo>
                  <a:pt x="1799152" y="229224"/>
                </a:lnTo>
                <a:lnTo>
                  <a:pt x="1799996" y="198005"/>
                </a:lnTo>
                <a:lnTo>
                  <a:pt x="1799996" y="54000"/>
                </a:lnTo>
                <a:lnTo>
                  <a:pt x="1799152" y="22781"/>
                </a:lnTo>
                <a:lnTo>
                  <a:pt x="1793246" y="6750"/>
                </a:lnTo>
                <a:lnTo>
                  <a:pt x="1777214" y="843"/>
                </a:lnTo>
                <a:lnTo>
                  <a:pt x="1745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2885300" y="7676205"/>
            <a:ext cx="158750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l’abus de position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dominante.</a:t>
            </a:r>
            <a:endParaRPr sz="95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755999" y="7738633"/>
            <a:ext cx="1044575" cy="450215"/>
          </a:xfrm>
          <a:custGeom>
            <a:avLst/>
            <a:gdLst/>
            <a:ahLst/>
            <a:cxnLst/>
            <a:rect l="l" t="t" r="r" b="b"/>
            <a:pathLst>
              <a:path w="1044575" h="450215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990003" y="449999"/>
                </a:lnTo>
                <a:lnTo>
                  <a:pt x="1021222" y="449155"/>
                </a:lnTo>
                <a:lnTo>
                  <a:pt x="1037253" y="443249"/>
                </a:lnTo>
                <a:lnTo>
                  <a:pt x="1043159" y="427217"/>
                </a:lnTo>
                <a:lnTo>
                  <a:pt x="1044003" y="3959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826162" y="7779541"/>
            <a:ext cx="895350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27940" marR="5080" indent="-15875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droit de</a:t>
            </a:r>
            <a:r>
              <a:rPr sz="11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 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concurrence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4767148" y="5479213"/>
            <a:ext cx="436880" cy="250190"/>
          </a:xfrm>
          <a:custGeom>
            <a:avLst/>
            <a:gdLst/>
            <a:ahLst/>
            <a:cxnLst/>
            <a:rect l="l" t="t" r="r" b="b"/>
            <a:pathLst>
              <a:path w="436879" h="250189">
                <a:moveTo>
                  <a:pt x="0" y="250189"/>
                </a:moveTo>
                <a:lnTo>
                  <a:pt x="43657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821104" y="5704214"/>
            <a:ext cx="386080" cy="225425"/>
          </a:xfrm>
          <a:custGeom>
            <a:avLst/>
            <a:gdLst/>
            <a:ahLst/>
            <a:cxnLst/>
            <a:rect l="l" t="t" r="r" b="b"/>
            <a:pathLst>
              <a:path w="386079" h="225425">
                <a:moveTo>
                  <a:pt x="0" y="0"/>
                </a:moveTo>
                <a:lnTo>
                  <a:pt x="386003" y="2250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884309" y="5822065"/>
            <a:ext cx="1360170" cy="586105"/>
          </a:xfrm>
          <a:custGeom>
            <a:avLst/>
            <a:gdLst/>
            <a:ahLst/>
            <a:cxnLst/>
            <a:rect l="l" t="t" r="r" b="b"/>
            <a:pathLst>
              <a:path w="1360170" h="586104">
                <a:moveTo>
                  <a:pt x="0" y="0"/>
                </a:moveTo>
                <a:lnTo>
                  <a:pt x="1360081" y="58593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407499" y="5604313"/>
            <a:ext cx="677545" cy="272415"/>
          </a:xfrm>
          <a:custGeom>
            <a:avLst/>
            <a:gdLst/>
            <a:ahLst/>
            <a:cxnLst/>
            <a:rect l="l" t="t" r="r" b="b"/>
            <a:pathLst>
              <a:path w="677544" h="272414">
                <a:moveTo>
                  <a:pt x="0" y="271907"/>
                </a:moveTo>
                <a:lnTo>
                  <a:pt x="67754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379600" y="5983213"/>
            <a:ext cx="662940" cy="327025"/>
          </a:xfrm>
          <a:custGeom>
            <a:avLst/>
            <a:gdLst/>
            <a:ahLst/>
            <a:cxnLst/>
            <a:rect l="l" t="t" r="r" b="b"/>
            <a:pathLst>
              <a:path w="662939" h="327025">
                <a:moveTo>
                  <a:pt x="0" y="0"/>
                </a:moveTo>
                <a:lnTo>
                  <a:pt x="662393" y="32680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859193" y="5701463"/>
            <a:ext cx="828040" cy="0"/>
          </a:xfrm>
          <a:custGeom>
            <a:avLst/>
            <a:gdLst/>
            <a:ahLst/>
            <a:cxnLst/>
            <a:rect l="l" t="t" r="r" b="b"/>
            <a:pathLst>
              <a:path w="828039">
                <a:moveTo>
                  <a:pt x="0" y="0"/>
                </a:moveTo>
                <a:lnTo>
                  <a:pt x="828001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799995" y="5942820"/>
            <a:ext cx="432434" cy="0"/>
          </a:xfrm>
          <a:custGeom>
            <a:avLst/>
            <a:gdLst/>
            <a:ahLst/>
            <a:cxnLst/>
            <a:rect l="l" t="t" r="r" b="b"/>
            <a:pathLst>
              <a:path w="432435">
                <a:moveTo>
                  <a:pt x="0" y="0"/>
                </a:moveTo>
                <a:lnTo>
                  <a:pt x="43201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55999" y="5717819"/>
            <a:ext cx="1188085" cy="450215"/>
          </a:xfrm>
          <a:custGeom>
            <a:avLst/>
            <a:gdLst/>
            <a:ahLst/>
            <a:cxnLst/>
            <a:rect l="l" t="t" r="r" b="b"/>
            <a:pathLst>
              <a:path w="1188085" h="450214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1133995" y="449999"/>
                </a:lnTo>
                <a:lnTo>
                  <a:pt x="1165214" y="449155"/>
                </a:lnTo>
                <a:lnTo>
                  <a:pt x="1181246" y="443249"/>
                </a:lnTo>
                <a:lnTo>
                  <a:pt x="1187152" y="427217"/>
                </a:lnTo>
                <a:lnTo>
                  <a:pt x="1187996" y="395998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910173" y="5758728"/>
            <a:ext cx="88011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L’Autorité</a:t>
            </a:r>
            <a:r>
              <a:rPr sz="11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endParaRPr sz="11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840118" y="5923828"/>
            <a:ext cx="101917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11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concurrence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2822318" y="5425211"/>
            <a:ext cx="1116330" cy="558165"/>
          </a:xfrm>
          <a:custGeom>
            <a:avLst/>
            <a:gdLst/>
            <a:ahLst/>
            <a:cxnLst/>
            <a:rect l="l" t="t" r="r" b="b"/>
            <a:pathLst>
              <a:path w="1116329" h="558164">
                <a:moveTo>
                  <a:pt x="1061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061999" y="557999"/>
                </a:lnTo>
                <a:lnTo>
                  <a:pt x="1093218" y="557156"/>
                </a:lnTo>
                <a:lnTo>
                  <a:pt x="1109249" y="551249"/>
                </a:lnTo>
                <a:lnTo>
                  <a:pt x="1115156" y="535218"/>
                </a:lnTo>
                <a:lnTo>
                  <a:pt x="1115999" y="503999"/>
                </a:lnTo>
                <a:lnTo>
                  <a:pt x="1115999" y="54000"/>
                </a:lnTo>
                <a:lnTo>
                  <a:pt x="1115156" y="22781"/>
                </a:lnTo>
                <a:lnTo>
                  <a:pt x="1109249" y="6750"/>
                </a:lnTo>
                <a:lnTo>
                  <a:pt x="1093218" y="843"/>
                </a:lnTo>
                <a:lnTo>
                  <a:pt x="1061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2863618" y="5475085"/>
            <a:ext cx="95123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garante d’une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concurrence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libre  et non</a:t>
            </a:r>
            <a:r>
              <a:rPr sz="9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faussée.</a:t>
            </a:r>
            <a:endParaRPr sz="95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5146498" y="5377462"/>
            <a:ext cx="828040" cy="252095"/>
          </a:xfrm>
          <a:custGeom>
            <a:avLst/>
            <a:gdLst/>
            <a:ahLst/>
            <a:cxnLst/>
            <a:rect l="l" t="t" r="r" b="b"/>
            <a:pathLst>
              <a:path w="828039" h="252095">
                <a:moveTo>
                  <a:pt x="774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774001" y="252006"/>
                </a:lnTo>
                <a:lnTo>
                  <a:pt x="805220" y="251162"/>
                </a:lnTo>
                <a:lnTo>
                  <a:pt x="821251" y="245256"/>
                </a:lnTo>
                <a:lnTo>
                  <a:pt x="827158" y="229224"/>
                </a:lnTo>
                <a:lnTo>
                  <a:pt x="828001" y="198005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5187798" y="5414036"/>
            <a:ext cx="70929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ententes.</a:t>
            </a:r>
            <a:endParaRPr sz="95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5146498" y="5773463"/>
            <a:ext cx="1188085" cy="252095"/>
          </a:xfrm>
          <a:custGeom>
            <a:avLst/>
            <a:gdLst/>
            <a:ahLst/>
            <a:cxnLst/>
            <a:rect l="l" t="t" r="r" b="b"/>
            <a:pathLst>
              <a:path w="1188085" h="25209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1133995" y="252006"/>
                </a:lnTo>
                <a:lnTo>
                  <a:pt x="1165214" y="251162"/>
                </a:lnTo>
                <a:lnTo>
                  <a:pt x="1181246" y="245256"/>
                </a:lnTo>
                <a:lnTo>
                  <a:pt x="1187152" y="229224"/>
                </a:lnTo>
                <a:lnTo>
                  <a:pt x="1187996" y="198005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5187798" y="5810036"/>
            <a:ext cx="10318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concentrations.</a:t>
            </a:r>
            <a:endParaRPr sz="95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5146498" y="6169463"/>
            <a:ext cx="1224280" cy="407034"/>
          </a:xfrm>
          <a:custGeom>
            <a:avLst/>
            <a:gdLst/>
            <a:ahLst/>
            <a:cxnLst/>
            <a:rect l="l" t="t" r="r" b="b"/>
            <a:pathLst>
              <a:path w="1224279" h="407034">
                <a:moveTo>
                  <a:pt x="1170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52806"/>
                </a:lnTo>
                <a:lnTo>
                  <a:pt x="843" y="384024"/>
                </a:lnTo>
                <a:lnTo>
                  <a:pt x="6750" y="400056"/>
                </a:lnTo>
                <a:lnTo>
                  <a:pt x="22781" y="405962"/>
                </a:lnTo>
                <a:lnTo>
                  <a:pt x="54000" y="406806"/>
                </a:lnTo>
                <a:lnTo>
                  <a:pt x="1170000" y="406806"/>
                </a:lnTo>
                <a:lnTo>
                  <a:pt x="1201219" y="405962"/>
                </a:lnTo>
                <a:lnTo>
                  <a:pt x="1217250" y="400056"/>
                </a:lnTo>
                <a:lnTo>
                  <a:pt x="1223156" y="384024"/>
                </a:lnTo>
                <a:lnTo>
                  <a:pt x="1224000" y="352806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5187798" y="6213588"/>
            <a:ext cx="109156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abus 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position  dominante.</a:t>
            </a:r>
            <a:endParaRPr sz="95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2843999" y="6184017"/>
            <a:ext cx="612140" cy="252095"/>
          </a:xfrm>
          <a:custGeom>
            <a:avLst/>
            <a:gdLst/>
            <a:ahLst/>
            <a:cxnLst/>
            <a:rect l="l" t="t" r="r" b="b"/>
            <a:pathLst>
              <a:path w="612139" h="252095">
                <a:moveTo>
                  <a:pt x="55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557999" y="252006"/>
                </a:lnTo>
                <a:lnTo>
                  <a:pt x="589218" y="251162"/>
                </a:lnTo>
                <a:lnTo>
                  <a:pt x="605250" y="245256"/>
                </a:lnTo>
                <a:lnTo>
                  <a:pt x="611156" y="229224"/>
                </a:lnTo>
                <a:lnTo>
                  <a:pt x="612000" y="198005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2885300" y="6220592"/>
            <a:ext cx="4819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une</a:t>
            </a:r>
            <a:r>
              <a:rPr sz="950" spc="-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AAI.</a:t>
            </a:r>
            <a:endParaRPr sz="95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2132215" y="5822215"/>
            <a:ext cx="360045" cy="241300"/>
          </a:xfrm>
          <a:custGeom>
            <a:avLst/>
            <a:gdLst/>
            <a:ahLst/>
            <a:cxnLst/>
            <a:rect l="l" t="t" r="r" b="b"/>
            <a:pathLst>
              <a:path w="360044" h="241300">
                <a:moveTo>
                  <a:pt x="306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306006" y="241198"/>
                </a:lnTo>
                <a:lnTo>
                  <a:pt x="337218" y="240354"/>
                </a:lnTo>
                <a:lnTo>
                  <a:pt x="353245" y="234448"/>
                </a:lnTo>
                <a:lnTo>
                  <a:pt x="359150" y="218416"/>
                </a:lnTo>
                <a:lnTo>
                  <a:pt x="359994" y="187198"/>
                </a:lnTo>
                <a:lnTo>
                  <a:pt x="359994" y="54000"/>
                </a:lnTo>
                <a:lnTo>
                  <a:pt x="359150" y="22781"/>
                </a:lnTo>
                <a:lnTo>
                  <a:pt x="353245" y="6750"/>
                </a:lnTo>
                <a:lnTo>
                  <a:pt x="337218" y="843"/>
                </a:lnTo>
                <a:lnTo>
                  <a:pt x="3060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2216867" y="5853390"/>
            <a:ext cx="1866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est</a:t>
            </a:r>
            <a:endParaRPr sz="95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2132215" y="5822215"/>
            <a:ext cx="360045" cy="241300"/>
          </a:xfrm>
          <a:custGeom>
            <a:avLst/>
            <a:gdLst/>
            <a:ahLst/>
            <a:cxnLst/>
            <a:rect l="l" t="t" r="r" b="b"/>
            <a:pathLst>
              <a:path w="360044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306006" y="241198"/>
                </a:lnTo>
                <a:lnTo>
                  <a:pt x="337218" y="240354"/>
                </a:lnTo>
                <a:lnTo>
                  <a:pt x="353245" y="234448"/>
                </a:lnTo>
                <a:lnTo>
                  <a:pt x="359150" y="218416"/>
                </a:lnTo>
                <a:lnTo>
                  <a:pt x="359994" y="187198"/>
                </a:lnTo>
                <a:lnTo>
                  <a:pt x="359994" y="54000"/>
                </a:lnTo>
                <a:lnTo>
                  <a:pt x="359150" y="22781"/>
                </a:lnTo>
                <a:lnTo>
                  <a:pt x="353245" y="6750"/>
                </a:lnTo>
                <a:lnTo>
                  <a:pt x="337218" y="843"/>
                </a:lnTo>
                <a:lnTo>
                  <a:pt x="306006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128408" y="5580861"/>
            <a:ext cx="828040" cy="241300"/>
          </a:xfrm>
          <a:custGeom>
            <a:avLst/>
            <a:gdLst/>
            <a:ahLst/>
            <a:cxnLst/>
            <a:rect l="l" t="t" r="r" b="b"/>
            <a:pathLst>
              <a:path w="828039" h="241300">
                <a:moveTo>
                  <a:pt x="774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774001" y="241198"/>
                </a:lnTo>
                <a:lnTo>
                  <a:pt x="805220" y="240354"/>
                </a:lnTo>
                <a:lnTo>
                  <a:pt x="821251" y="234448"/>
                </a:lnTo>
                <a:lnTo>
                  <a:pt x="827158" y="218416"/>
                </a:lnTo>
                <a:lnTo>
                  <a:pt x="828001" y="187198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4196519" y="5612034"/>
            <a:ext cx="68961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Elle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contrôle</a:t>
            </a:r>
            <a:endParaRPr sz="950">
              <a:latin typeface="Arial"/>
              <a:cs typeface="Arial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4128408" y="5580861"/>
            <a:ext cx="828040" cy="241300"/>
          </a:xfrm>
          <a:custGeom>
            <a:avLst/>
            <a:gdLst/>
            <a:ahLst/>
            <a:cxnLst/>
            <a:rect l="l" t="t" r="r" b="b"/>
            <a:pathLst>
              <a:path w="82803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774001" y="241198"/>
                </a:lnTo>
                <a:lnTo>
                  <a:pt x="805220" y="240354"/>
                </a:lnTo>
                <a:lnTo>
                  <a:pt x="821251" y="234448"/>
                </a:lnTo>
                <a:lnTo>
                  <a:pt x="827158" y="218416"/>
                </a:lnTo>
                <a:lnTo>
                  <a:pt x="828001" y="187198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874399" y="7441634"/>
            <a:ext cx="1800225" cy="252095"/>
          </a:xfrm>
          <a:custGeom>
            <a:avLst/>
            <a:gdLst/>
            <a:ahLst/>
            <a:cxnLst/>
            <a:rect l="l" t="t" r="r" b="b"/>
            <a:pathLst>
              <a:path w="1800225" h="252095">
                <a:moveTo>
                  <a:pt x="1745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1745996" y="252006"/>
                </a:lnTo>
                <a:lnTo>
                  <a:pt x="1777214" y="251162"/>
                </a:lnTo>
                <a:lnTo>
                  <a:pt x="1793246" y="245256"/>
                </a:lnTo>
                <a:lnTo>
                  <a:pt x="1799152" y="229224"/>
                </a:lnTo>
                <a:lnTo>
                  <a:pt x="1799996" y="198005"/>
                </a:lnTo>
                <a:lnTo>
                  <a:pt x="1799996" y="54000"/>
                </a:lnTo>
                <a:lnTo>
                  <a:pt x="1799152" y="22781"/>
                </a:lnTo>
                <a:lnTo>
                  <a:pt x="1793246" y="6750"/>
                </a:lnTo>
                <a:lnTo>
                  <a:pt x="1777214" y="843"/>
                </a:lnTo>
                <a:lnTo>
                  <a:pt x="1745996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4915699" y="7478208"/>
            <a:ext cx="159448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pratiques</a:t>
            </a:r>
            <a:r>
              <a:rPr sz="9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anticoncurrentielles</a:t>
            </a:r>
            <a:endParaRPr sz="950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4205898" y="8233628"/>
            <a:ext cx="1224280" cy="252095"/>
          </a:xfrm>
          <a:custGeom>
            <a:avLst/>
            <a:gdLst/>
            <a:ahLst/>
            <a:cxnLst/>
            <a:rect l="l" t="t" r="r" b="b"/>
            <a:pathLst>
              <a:path w="1224279" h="252095">
                <a:moveTo>
                  <a:pt x="1170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1170000" y="252006"/>
                </a:lnTo>
                <a:lnTo>
                  <a:pt x="1201219" y="251162"/>
                </a:lnTo>
                <a:lnTo>
                  <a:pt x="1217250" y="245256"/>
                </a:lnTo>
                <a:lnTo>
                  <a:pt x="1223156" y="229224"/>
                </a:lnTo>
                <a:lnTo>
                  <a:pt x="1224000" y="198005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4247198" y="8270203"/>
            <a:ext cx="106489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pratiques</a:t>
            </a:r>
            <a:r>
              <a:rPr sz="95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déloyales</a:t>
            </a:r>
            <a:endParaRPr sz="950">
              <a:latin typeface="Arial"/>
              <a:cs typeface="Aria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4682987" y="7249978"/>
            <a:ext cx="108585" cy="635635"/>
          </a:xfrm>
          <a:custGeom>
            <a:avLst/>
            <a:gdLst/>
            <a:ahLst/>
            <a:cxnLst/>
            <a:rect l="l" t="t" r="r" b="b"/>
            <a:pathLst>
              <a:path w="108585" h="635634">
                <a:moveTo>
                  <a:pt x="0" y="635304"/>
                </a:moveTo>
                <a:lnTo>
                  <a:pt x="21017" y="633035"/>
                </a:lnTo>
                <a:lnTo>
                  <a:pt x="38182" y="626846"/>
                </a:lnTo>
                <a:lnTo>
                  <a:pt x="49756" y="617666"/>
                </a:lnTo>
                <a:lnTo>
                  <a:pt x="54000" y="606424"/>
                </a:lnTo>
                <a:lnTo>
                  <a:pt x="54000" y="346532"/>
                </a:lnTo>
                <a:lnTo>
                  <a:pt x="58244" y="335290"/>
                </a:lnTo>
                <a:lnTo>
                  <a:pt x="69818" y="326110"/>
                </a:lnTo>
                <a:lnTo>
                  <a:pt x="86983" y="319921"/>
                </a:lnTo>
                <a:lnTo>
                  <a:pt x="108000" y="317652"/>
                </a:lnTo>
                <a:lnTo>
                  <a:pt x="86983" y="315383"/>
                </a:lnTo>
                <a:lnTo>
                  <a:pt x="69818" y="309194"/>
                </a:lnTo>
                <a:lnTo>
                  <a:pt x="58244" y="300014"/>
                </a:lnTo>
                <a:lnTo>
                  <a:pt x="54000" y="288772"/>
                </a:lnTo>
                <a:lnTo>
                  <a:pt x="54000" y="28879"/>
                </a:lnTo>
                <a:lnTo>
                  <a:pt x="49756" y="17637"/>
                </a:lnTo>
                <a:lnTo>
                  <a:pt x="38182" y="8458"/>
                </a:lnTo>
                <a:lnTo>
                  <a:pt x="21017" y="2269"/>
                </a:lnTo>
                <a:lnTo>
                  <a:pt x="0" y="0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996000" y="8041978"/>
            <a:ext cx="108585" cy="635635"/>
          </a:xfrm>
          <a:custGeom>
            <a:avLst/>
            <a:gdLst/>
            <a:ahLst/>
            <a:cxnLst/>
            <a:rect l="l" t="t" r="r" b="b"/>
            <a:pathLst>
              <a:path w="108585" h="635634">
                <a:moveTo>
                  <a:pt x="0" y="635304"/>
                </a:moveTo>
                <a:lnTo>
                  <a:pt x="21017" y="633035"/>
                </a:lnTo>
                <a:lnTo>
                  <a:pt x="38182" y="626846"/>
                </a:lnTo>
                <a:lnTo>
                  <a:pt x="49756" y="617666"/>
                </a:lnTo>
                <a:lnTo>
                  <a:pt x="54000" y="606424"/>
                </a:lnTo>
                <a:lnTo>
                  <a:pt x="54000" y="346532"/>
                </a:lnTo>
                <a:lnTo>
                  <a:pt x="58244" y="335290"/>
                </a:lnTo>
                <a:lnTo>
                  <a:pt x="69818" y="326110"/>
                </a:lnTo>
                <a:lnTo>
                  <a:pt x="86983" y="319921"/>
                </a:lnTo>
                <a:lnTo>
                  <a:pt x="108000" y="317652"/>
                </a:lnTo>
                <a:lnTo>
                  <a:pt x="86983" y="315383"/>
                </a:lnTo>
                <a:lnTo>
                  <a:pt x="69818" y="309194"/>
                </a:lnTo>
                <a:lnTo>
                  <a:pt x="58244" y="300014"/>
                </a:lnTo>
                <a:lnTo>
                  <a:pt x="54000" y="288772"/>
                </a:lnTo>
                <a:lnTo>
                  <a:pt x="54000" y="28879"/>
                </a:lnTo>
                <a:lnTo>
                  <a:pt x="49756" y="17637"/>
                </a:lnTo>
                <a:lnTo>
                  <a:pt x="38182" y="8458"/>
                </a:lnTo>
                <a:lnTo>
                  <a:pt x="21017" y="2269"/>
                </a:lnTo>
                <a:lnTo>
                  <a:pt x="0" y="0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725299" y="1088300"/>
            <a:ext cx="449326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libre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concurrence,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un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fondement européen et</a:t>
            </a:r>
            <a:r>
              <a:rPr sz="1300" b="1" spc="-7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national</a:t>
            </a:r>
            <a:endParaRPr sz="1300">
              <a:latin typeface="Arial"/>
              <a:cs typeface="Arial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725299" y="3159671"/>
            <a:ext cx="3072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Une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liberté qui peut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faire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l’objet</a:t>
            </a:r>
            <a:r>
              <a:rPr sz="1300" b="1" spc="-8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d’abus</a:t>
            </a:r>
            <a:endParaRPr sz="1300">
              <a:latin typeface="Arial"/>
              <a:cs typeface="Arial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432003" y="315136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494974" y="3143516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432003" y="5007318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494974" y="5024865"/>
            <a:ext cx="477901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Le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rôle 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des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autorités administratives 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indépendantes</a:t>
            </a:r>
            <a:r>
              <a:rPr sz="1950" b="1" spc="-112" baseline="2136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(AAI)</a:t>
            </a:r>
            <a:endParaRPr sz="1950" baseline="2136">
              <a:latin typeface="Arial"/>
              <a:cs typeface="Arial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432003" y="6862032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494974" y="6879580"/>
            <a:ext cx="2905760" cy="570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4	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Le droit de la</a:t>
            </a:r>
            <a:r>
              <a:rPr sz="1950" b="1" spc="-37" baseline="2136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concurrence</a:t>
            </a:r>
            <a:endParaRPr sz="1950" baseline="2136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l’entente.</a:t>
            </a:r>
            <a:endParaRPr sz="95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725299" y="9121700"/>
            <a:ext cx="27425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 droit de la propriété</a:t>
            </a:r>
            <a:r>
              <a:rPr sz="1300" b="1" spc="-9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industrielle</a:t>
            </a:r>
            <a:endParaRPr sz="1300">
              <a:latin typeface="Arial"/>
              <a:cs typeface="Arial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432003" y="9113399"/>
            <a:ext cx="251993" cy="2520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494974" y="91055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500">
              <a:latin typeface="Arial"/>
              <a:cs typeface="Arial"/>
            </a:endParaRPr>
          </a:p>
        </p:txBody>
      </p:sp>
      <p:sp>
        <p:nvSpPr>
          <p:cNvPr id="96" name="object 9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97" name="object 38"/>
          <p:cNvSpPr/>
          <p:nvPr/>
        </p:nvSpPr>
        <p:spPr>
          <a:xfrm>
            <a:off x="2015999" y="8124030"/>
            <a:ext cx="612140" cy="241300"/>
          </a:xfrm>
          <a:custGeom>
            <a:avLst/>
            <a:gdLst/>
            <a:ahLst/>
            <a:cxnLst/>
            <a:rect l="l" t="t" r="r" b="b"/>
            <a:pathLst>
              <a:path w="612139" h="241300">
                <a:moveTo>
                  <a:pt x="55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7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557999" y="241198"/>
                </a:lnTo>
                <a:lnTo>
                  <a:pt x="589218" y="240354"/>
                </a:lnTo>
                <a:lnTo>
                  <a:pt x="605250" y="234448"/>
                </a:lnTo>
                <a:lnTo>
                  <a:pt x="611156" y="218416"/>
                </a:lnTo>
                <a:lnTo>
                  <a:pt x="612000" y="187197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36"/>
          <p:cNvSpPr txBox="1"/>
          <p:nvPr/>
        </p:nvSpPr>
        <p:spPr>
          <a:xfrm>
            <a:off x="2019174" y="8158354"/>
            <a:ext cx="605790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interdit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99" name="object 37"/>
          <p:cNvSpPr/>
          <p:nvPr/>
        </p:nvSpPr>
        <p:spPr>
          <a:xfrm>
            <a:off x="2015999" y="8127179"/>
            <a:ext cx="612140" cy="241300"/>
          </a:xfrm>
          <a:custGeom>
            <a:avLst/>
            <a:gdLst/>
            <a:ahLst/>
            <a:cxnLst/>
            <a:rect l="l" t="t" r="r" b="b"/>
            <a:pathLst>
              <a:path w="61213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557999" y="241198"/>
                </a:lnTo>
                <a:lnTo>
                  <a:pt x="589218" y="240354"/>
                </a:lnTo>
                <a:lnTo>
                  <a:pt x="605250" y="234448"/>
                </a:lnTo>
                <a:lnTo>
                  <a:pt x="611156" y="218416"/>
                </a:lnTo>
                <a:lnTo>
                  <a:pt x="612000" y="187198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86"/>
          <p:cNvSpPr/>
          <p:nvPr/>
        </p:nvSpPr>
        <p:spPr>
          <a:xfrm>
            <a:off x="4128408" y="6012661"/>
            <a:ext cx="828040" cy="241300"/>
          </a:xfrm>
          <a:custGeom>
            <a:avLst/>
            <a:gdLst/>
            <a:ahLst/>
            <a:cxnLst/>
            <a:rect l="l" t="t" r="r" b="b"/>
            <a:pathLst>
              <a:path w="82803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774001" y="241198"/>
                </a:lnTo>
                <a:lnTo>
                  <a:pt x="805220" y="240354"/>
                </a:lnTo>
                <a:lnTo>
                  <a:pt x="821251" y="234448"/>
                </a:lnTo>
                <a:lnTo>
                  <a:pt x="827158" y="218416"/>
                </a:lnTo>
                <a:lnTo>
                  <a:pt x="828001" y="187198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lnTo>
                  <a:pt x="54000" y="0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85"/>
          <p:cNvSpPr txBox="1"/>
          <p:nvPr/>
        </p:nvSpPr>
        <p:spPr>
          <a:xfrm>
            <a:off x="4196519" y="6043834"/>
            <a:ext cx="689610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Elle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réprime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02" name="object 2"/>
          <p:cNvSpPr txBox="1"/>
          <p:nvPr/>
        </p:nvSpPr>
        <p:spPr>
          <a:xfrm>
            <a:off x="1661298" y="248690"/>
            <a:ext cx="4682351" cy="487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5.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activités économiques  </a:t>
            </a:r>
            <a:endParaRPr lang="fr-FR" sz="1500" b="1" spc="-5" dirty="0" smtClean="0">
              <a:solidFill>
                <a:srgbClr val="005AAA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sont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-elles régulées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par le droit</a:t>
            </a:r>
            <a:r>
              <a:rPr sz="1500" b="1" spc="-4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696958" y="1641691"/>
            <a:ext cx="828675" cy="464820"/>
          </a:xfrm>
          <a:custGeom>
            <a:avLst/>
            <a:gdLst/>
            <a:ahLst/>
            <a:cxnLst/>
            <a:rect l="l" t="t" r="r" b="b"/>
            <a:pathLst>
              <a:path w="828675" h="464819">
                <a:moveTo>
                  <a:pt x="828421" y="0"/>
                </a:moveTo>
                <a:lnTo>
                  <a:pt x="0" y="46431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21601" y="2091603"/>
            <a:ext cx="702310" cy="392430"/>
          </a:xfrm>
          <a:custGeom>
            <a:avLst/>
            <a:gdLst/>
            <a:ahLst/>
            <a:cxnLst/>
            <a:rect l="l" t="t" r="r" b="b"/>
            <a:pathLst>
              <a:path w="702310" h="392430">
                <a:moveTo>
                  <a:pt x="0" y="0"/>
                </a:moveTo>
                <a:lnTo>
                  <a:pt x="702005" y="39240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38998" y="1461602"/>
            <a:ext cx="1548130" cy="558165"/>
          </a:xfrm>
          <a:custGeom>
            <a:avLst/>
            <a:gdLst/>
            <a:ahLst/>
            <a:cxnLst/>
            <a:rect l="l" t="t" r="r" b="b"/>
            <a:pathLst>
              <a:path w="1548129" h="558164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494002" y="557999"/>
                </a:lnTo>
                <a:lnTo>
                  <a:pt x="1525221" y="557156"/>
                </a:lnTo>
                <a:lnTo>
                  <a:pt x="1541252" y="551249"/>
                </a:lnTo>
                <a:lnTo>
                  <a:pt x="1547159" y="535218"/>
                </a:lnTo>
                <a:lnTo>
                  <a:pt x="1548003" y="503999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380299" y="1511476"/>
            <a:ext cx="144018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fondement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européen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article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3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traité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Rome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(25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1957).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38998" y="2163600"/>
            <a:ext cx="1548130" cy="558165"/>
          </a:xfrm>
          <a:custGeom>
            <a:avLst/>
            <a:gdLst/>
            <a:ahLst/>
            <a:cxnLst/>
            <a:rect l="l" t="t" r="r" b="b"/>
            <a:pathLst>
              <a:path w="1548129" h="558164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494002" y="557999"/>
                </a:lnTo>
                <a:lnTo>
                  <a:pt x="1525221" y="557156"/>
                </a:lnTo>
                <a:lnTo>
                  <a:pt x="1541252" y="551249"/>
                </a:lnTo>
                <a:lnTo>
                  <a:pt x="1547159" y="535218"/>
                </a:lnTo>
                <a:lnTo>
                  <a:pt x="1548003" y="503999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380299" y="2213474"/>
            <a:ext cx="128714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algn="just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fondement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national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décret d’Allarde (loi des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2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17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mars</a:t>
            </a:r>
            <a:r>
              <a:rPr sz="9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1791).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45995" y="2091603"/>
            <a:ext cx="715645" cy="0"/>
          </a:xfrm>
          <a:custGeom>
            <a:avLst/>
            <a:gdLst/>
            <a:ahLst/>
            <a:cxnLst/>
            <a:rect l="l" t="t" r="r" b="b"/>
            <a:pathLst>
              <a:path w="715644">
                <a:moveTo>
                  <a:pt x="0" y="0"/>
                </a:moveTo>
                <a:lnTo>
                  <a:pt x="71550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15999" y="1971003"/>
            <a:ext cx="720090" cy="241300"/>
          </a:xfrm>
          <a:custGeom>
            <a:avLst/>
            <a:gdLst/>
            <a:ahLst/>
            <a:cxnLst/>
            <a:rect l="l" t="t" r="r" b="b"/>
            <a:pathLst>
              <a:path w="720089" h="241300">
                <a:moveTo>
                  <a:pt x="66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666000" y="241198"/>
                </a:lnTo>
                <a:lnTo>
                  <a:pt x="697219" y="240354"/>
                </a:lnTo>
                <a:lnTo>
                  <a:pt x="713251" y="234448"/>
                </a:lnTo>
                <a:lnTo>
                  <a:pt x="719157" y="218416"/>
                </a:lnTo>
                <a:lnTo>
                  <a:pt x="720001" y="187198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073912" y="2002177"/>
            <a:ext cx="5956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repose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015999" y="1971003"/>
            <a:ext cx="720090" cy="241300"/>
          </a:xfrm>
          <a:custGeom>
            <a:avLst/>
            <a:gdLst/>
            <a:ahLst/>
            <a:cxnLst/>
            <a:rect l="l" t="t" r="r" b="b"/>
            <a:pathLst>
              <a:path w="72008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666000" y="241198"/>
                </a:lnTo>
                <a:lnTo>
                  <a:pt x="697219" y="240354"/>
                </a:lnTo>
                <a:lnTo>
                  <a:pt x="713251" y="234448"/>
                </a:lnTo>
                <a:lnTo>
                  <a:pt x="719157" y="218416"/>
                </a:lnTo>
                <a:lnTo>
                  <a:pt x="720001" y="187198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55999" y="1866600"/>
            <a:ext cx="1044575" cy="450215"/>
          </a:xfrm>
          <a:custGeom>
            <a:avLst/>
            <a:gdLst/>
            <a:ahLst/>
            <a:cxnLst/>
            <a:rect l="l" t="t" r="r" b="b"/>
            <a:pathLst>
              <a:path w="1044575" h="4502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990003" y="449999"/>
                </a:lnTo>
                <a:lnTo>
                  <a:pt x="1021222" y="449155"/>
                </a:lnTo>
                <a:lnTo>
                  <a:pt x="1037253" y="443249"/>
                </a:lnTo>
                <a:lnTo>
                  <a:pt x="1043159" y="427217"/>
                </a:lnTo>
                <a:lnTo>
                  <a:pt x="1044003" y="3959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41579" y="1907509"/>
            <a:ext cx="864235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indent="170815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 libre 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concurrence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709727" y="3604972"/>
            <a:ext cx="497205" cy="396240"/>
          </a:xfrm>
          <a:custGeom>
            <a:avLst/>
            <a:gdLst/>
            <a:ahLst/>
            <a:cxnLst/>
            <a:rect l="l" t="t" r="r" b="b"/>
            <a:pathLst>
              <a:path w="497205" h="396239">
                <a:moveTo>
                  <a:pt x="497065" y="0"/>
                </a:moveTo>
                <a:lnTo>
                  <a:pt x="0" y="39599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90213" y="3903773"/>
            <a:ext cx="424180" cy="270510"/>
          </a:xfrm>
          <a:custGeom>
            <a:avLst/>
            <a:gdLst/>
            <a:ahLst/>
            <a:cxnLst/>
            <a:rect l="l" t="t" r="r" b="b"/>
            <a:pathLst>
              <a:path w="424179" h="270510">
                <a:moveTo>
                  <a:pt x="423786" y="0"/>
                </a:moveTo>
                <a:lnTo>
                  <a:pt x="0" y="27000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63988" y="3928969"/>
            <a:ext cx="461009" cy="203835"/>
          </a:xfrm>
          <a:custGeom>
            <a:avLst/>
            <a:gdLst/>
            <a:ahLst/>
            <a:cxnLst/>
            <a:rect l="l" t="t" r="r" b="b"/>
            <a:pathLst>
              <a:path w="461010" h="203835">
                <a:moveTo>
                  <a:pt x="460806" y="20340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17998" y="4132378"/>
            <a:ext cx="428625" cy="347980"/>
          </a:xfrm>
          <a:custGeom>
            <a:avLst/>
            <a:gdLst/>
            <a:ahLst/>
            <a:cxnLst/>
            <a:rect l="l" t="t" r="r" b="b"/>
            <a:pathLst>
              <a:path w="428625" h="347979">
                <a:moveTo>
                  <a:pt x="428396" y="347395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967170" y="3810748"/>
            <a:ext cx="612140" cy="252095"/>
          </a:xfrm>
          <a:custGeom>
            <a:avLst/>
            <a:gdLst/>
            <a:ahLst/>
            <a:cxnLst/>
            <a:rect l="l" t="t" r="r" b="b"/>
            <a:pathLst>
              <a:path w="612139" h="252095">
                <a:moveTo>
                  <a:pt x="55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557999" y="252006"/>
                </a:lnTo>
                <a:lnTo>
                  <a:pt x="589218" y="251162"/>
                </a:lnTo>
                <a:lnTo>
                  <a:pt x="605250" y="245256"/>
                </a:lnTo>
                <a:lnTo>
                  <a:pt x="611156" y="229224"/>
                </a:lnTo>
                <a:lnTo>
                  <a:pt x="612000" y="198005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008470" y="3847323"/>
            <a:ext cx="4413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Entente</a:t>
            </a:r>
            <a:endParaRPr sz="95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967170" y="4206749"/>
            <a:ext cx="1080135" cy="407034"/>
          </a:xfrm>
          <a:custGeom>
            <a:avLst/>
            <a:gdLst/>
            <a:ahLst/>
            <a:cxnLst/>
            <a:rect l="l" t="t" r="r" b="b"/>
            <a:pathLst>
              <a:path w="1080135" h="407035">
                <a:moveTo>
                  <a:pt x="1025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52806"/>
                </a:lnTo>
                <a:lnTo>
                  <a:pt x="843" y="384024"/>
                </a:lnTo>
                <a:lnTo>
                  <a:pt x="6750" y="400056"/>
                </a:lnTo>
                <a:lnTo>
                  <a:pt x="22781" y="405962"/>
                </a:lnTo>
                <a:lnTo>
                  <a:pt x="54000" y="406806"/>
                </a:lnTo>
                <a:lnTo>
                  <a:pt x="1025994" y="406806"/>
                </a:lnTo>
                <a:lnTo>
                  <a:pt x="1057213" y="405962"/>
                </a:lnTo>
                <a:lnTo>
                  <a:pt x="1073245" y="400056"/>
                </a:lnTo>
                <a:lnTo>
                  <a:pt x="1079151" y="384024"/>
                </a:lnTo>
                <a:lnTo>
                  <a:pt x="1079995" y="352806"/>
                </a:lnTo>
                <a:lnTo>
                  <a:pt x="1079995" y="54000"/>
                </a:lnTo>
                <a:lnTo>
                  <a:pt x="1079151" y="22781"/>
                </a:lnTo>
                <a:lnTo>
                  <a:pt x="1073245" y="6750"/>
                </a:lnTo>
                <a:lnTo>
                  <a:pt x="1057213" y="843"/>
                </a:lnTo>
                <a:lnTo>
                  <a:pt x="1025994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008470" y="4250874"/>
            <a:ext cx="91757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Abus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position  dominante</a:t>
            </a:r>
            <a:endParaRPr sz="95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132215" y="3532973"/>
            <a:ext cx="1332230" cy="252095"/>
          </a:xfrm>
          <a:custGeom>
            <a:avLst/>
            <a:gdLst/>
            <a:ahLst/>
            <a:cxnLst/>
            <a:rect l="l" t="t" r="r" b="b"/>
            <a:pathLst>
              <a:path w="1332229" h="252095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1278001" y="252006"/>
                </a:lnTo>
                <a:lnTo>
                  <a:pt x="1309219" y="251162"/>
                </a:lnTo>
                <a:lnTo>
                  <a:pt x="1325251" y="245256"/>
                </a:lnTo>
                <a:lnTo>
                  <a:pt x="1331157" y="229224"/>
                </a:lnTo>
                <a:lnTo>
                  <a:pt x="1332001" y="198005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173516" y="3569548"/>
            <a:ext cx="10382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concentrations</a:t>
            </a:r>
            <a:endParaRPr sz="95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132215" y="3928967"/>
            <a:ext cx="1512570" cy="407034"/>
          </a:xfrm>
          <a:custGeom>
            <a:avLst/>
            <a:gdLst/>
            <a:ahLst/>
            <a:cxnLst/>
            <a:rect l="l" t="t" r="r" b="b"/>
            <a:pathLst>
              <a:path w="1512570" h="407035">
                <a:moveTo>
                  <a:pt x="145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52806"/>
                </a:lnTo>
                <a:lnTo>
                  <a:pt x="843" y="384024"/>
                </a:lnTo>
                <a:lnTo>
                  <a:pt x="6750" y="400056"/>
                </a:lnTo>
                <a:lnTo>
                  <a:pt x="22781" y="405962"/>
                </a:lnTo>
                <a:lnTo>
                  <a:pt x="54000" y="406806"/>
                </a:lnTo>
                <a:lnTo>
                  <a:pt x="1457998" y="406806"/>
                </a:lnTo>
                <a:lnTo>
                  <a:pt x="1489217" y="405962"/>
                </a:lnTo>
                <a:lnTo>
                  <a:pt x="1505248" y="400056"/>
                </a:lnTo>
                <a:lnTo>
                  <a:pt x="1511154" y="384024"/>
                </a:lnTo>
                <a:lnTo>
                  <a:pt x="1511998" y="352806"/>
                </a:lnTo>
                <a:lnTo>
                  <a:pt x="1511998" y="54000"/>
                </a:lnTo>
                <a:lnTo>
                  <a:pt x="1511154" y="22781"/>
                </a:lnTo>
                <a:lnTo>
                  <a:pt x="1505248" y="6750"/>
                </a:lnTo>
                <a:lnTo>
                  <a:pt x="1489217" y="843"/>
                </a:lnTo>
                <a:lnTo>
                  <a:pt x="1457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173516" y="3973092"/>
            <a:ext cx="132588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dysfonctionnements  des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marchés</a:t>
            </a:r>
            <a:endParaRPr sz="95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55999" y="3709371"/>
            <a:ext cx="1044575" cy="450215"/>
          </a:xfrm>
          <a:custGeom>
            <a:avLst/>
            <a:gdLst/>
            <a:ahLst/>
            <a:cxnLst/>
            <a:rect l="l" t="t" r="r" b="b"/>
            <a:pathLst>
              <a:path w="1044575" h="4502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990003" y="449999"/>
                </a:lnTo>
                <a:lnTo>
                  <a:pt x="1021222" y="449155"/>
                </a:lnTo>
                <a:lnTo>
                  <a:pt x="1037253" y="443249"/>
                </a:lnTo>
                <a:lnTo>
                  <a:pt x="1043159" y="427217"/>
                </a:lnTo>
                <a:lnTo>
                  <a:pt x="1044003" y="3959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818285" y="3750281"/>
            <a:ext cx="911225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78105" marR="5080" indent="-66040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abus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des 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entreprises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745999" y="7388645"/>
            <a:ext cx="1267460" cy="454025"/>
          </a:xfrm>
          <a:custGeom>
            <a:avLst/>
            <a:gdLst/>
            <a:ahLst/>
            <a:cxnLst/>
            <a:rect l="l" t="t" r="r" b="b"/>
            <a:pathLst>
              <a:path w="1267460" h="454025">
                <a:moveTo>
                  <a:pt x="1267193" y="0"/>
                </a:moveTo>
                <a:lnTo>
                  <a:pt x="0" y="45359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563201" y="7748644"/>
            <a:ext cx="424815" cy="440055"/>
          </a:xfrm>
          <a:custGeom>
            <a:avLst/>
            <a:gdLst/>
            <a:ahLst/>
            <a:cxnLst/>
            <a:rect l="l" t="t" r="r" b="b"/>
            <a:pathLst>
              <a:path w="424814" h="440054">
                <a:moveTo>
                  <a:pt x="424789" y="0"/>
                </a:moveTo>
                <a:lnTo>
                  <a:pt x="0" y="43999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597031" y="8155442"/>
            <a:ext cx="287020" cy="110489"/>
          </a:xfrm>
          <a:custGeom>
            <a:avLst/>
            <a:gdLst/>
            <a:ahLst/>
            <a:cxnLst/>
            <a:rect l="l" t="t" r="r" b="b"/>
            <a:pathLst>
              <a:path w="287019" h="110490">
                <a:moveTo>
                  <a:pt x="286562" y="0"/>
                </a:moveTo>
                <a:lnTo>
                  <a:pt x="0" y="11018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599753" y="8331836"/>
            <a:ext cx="286385" cy="135890"/>
          </a:xfrm>
          <a:custGeom>
            <a:avLst/>
            <a:gdLst/>
            <a:ahLst/>
            <a:cxnLst/>
            <a:rect l="l" t="t" r="r" b="b"/>
            <a:pathLst>
              <a:path w="286385" h="135890">
                <a:moveTo>
                  <a:pt x="285788" y="13547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09997" y="8090639"/>
            <a:ext cx="374650" cy="169545"/>
          </a:xfrm>
          <a:custGeom>
            <a:avLst/>
            <a:gdLst/>
            <a:ahLst/>
            <a:cxnLst/>
            <a:rect l="l" t="t" r="r" b="b"/>
            <a:pathLst>
              <a:path w="374650" h="169545">
                <a:moveTo>
                  <a:pt x="374395" y="169202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015999" y="7562029"/>
            <a:ext cx="612140" cy="241300"/>
          </a:xfrm>
          <a:custGeom>
            <a:avLst/>
            <a:gdLst/>
            <a:ahLst/>
            <a:cxnLst/>
            <a:rect l="l" t="t" r="r" b="b"/>
            <a:pathLst>
              <a:path w="612139" h="241300">
                <a:moveTo>
                  <a:pt x="55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557999" y="241198"/>
                </a:lnTo>
                <a:lnTo>
                  <a:pt x="589218" y="240354"/>
                </a:lnTo>
                <a:lnTo>
                  <a:pt x="605250" y="234448"/>
                </a:lnTo>
                <a:lnTo>
                  <a:pt x="611156" y="218416"/>
                </a:lnTo>
                <a:lnTo>
                  <a:pt x="612000" y="187198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2019174" y="7593204"/>
            <a:ext cx="6057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185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encadre</a:t>
            </a:r>
            <a:endParaRPr sz="95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015999" y="7562029"/>
            <a:ext cx="612140" cy="241300"/>
          </a:xfrm>
          <a:custGeom>
            <a:avLst/>
            <a:gdLst/>
            <a:ahLst/>
            <a:cxnLst/>
            <a:rect l="l" t="t" r="r" b="b"/>
            <a:pathLst>
              <a:path w="61213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557999" y="241198"/>
                </a:lnTo>
                <a:lnTo>
                  <a:pt x="589218" y="240354"/>
                </a:lnTo>
                <a:lnTo>
                  <a:pt x="605250" y="234448"/>
                </a:lnTo>
                <a:lnTo>
                  <a:pt x="611156" y="218416"/>
                </a:lnTo>
                <a:lnTo>
                  <a:pt x="612000" y="187198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015999" y="8124030"/>
            <a:ext cx="612140" cy="241300"/>
          </a:xfrm>
          <a:custGeom>
            <a:avLst/>
            <a:gdLst/>
            <a:ahLst/>
            <a:cxnLst/>
            <a:rect l="l" t="t" r="r" b="b"/>
            <a:pathLst>
              <a:path w="612139" h="241300">
                <a:moveTo>
                  <a:pt x="55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7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557999" y="241198"/>
                </a:lnTo>
                <a:lnTo>
                  <a:pt x="589218" y="240354"/>
                </a:lnTo>
                <a:lnTo>
                  <a:pt x="605250" y="234448"/>
                </a:lnTo>
                <a:lnTo>
                  <a:pt x="611156" y="218416"/>
                </a:lnTo>
                <a:lnTo>
                  <a:pt x="612000" y="187197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843999" y="8035631"/>
            <a:ext cx="1116330" cy="252095"/>
          </a:xfrm>
          <a:custGeom>
            <a:avLst/>
            <a:gdLst/>
            <a:ahLst/>
            <a:cxnLst/>
            <a:rect l="l" t="t" r="r" b="b"/>
            <a:pathLst>
              <a:path w="1116329" h="252095">
                <a:moveTo>
                  <a:pt x="1061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1061999" y="252006"/>
                </a:lnTo>
                <a:lnTo>
                  <a:pt x="1093218" y="251162"/>
                </a:lnTo>
                <a:lnTo>
                  <a:pt x="1109249" y="245256"/>
                </a:lnTo>
                <a:lnTo>
                  <a:pt x="1115156" y="229224"/>
                </a:lnTo>
                <a:lnTo>
                  <a:pt x="1115999" y="198005"/>
                </a:lnTo>
                <a:lnTo>
                  <a:pt x="1115999" y="54000"/>
                </a:lnTo>
                <a:lnTo>
                  <a:pt x="1115156" y="22781"/>
                </a:lnTo>
                <a:lnTo>
                  <a:pt x="1109249" y="6750"/>
                </a:lnTo>
                <a:lnTo>
                  <a:pt x="1093218" y="843"/>
                </a:lnTo>
                <a:lnTo>
                  <a:pt x="1061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2885300" y="8072206"/>
            <a:ext cx="85725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dénigrement.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843999" y="8431633"/>
            <a:ext cx="828040" cy="252095"/>
          </a:xfrm>
          <a:custGeom>
            <a:avLst/>
            <a:gdLst/>
            <a:ahLst/>
            <a:cxnLst/>
            <a:rect l="l" t="t" r="r" b="b"/>
            <a:pathLst>
              <a:path w="828039" h="252095">
                <a:moveTo>
                  <a:pt x="774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774001" y="252006"/>
                </a:lnTo>
                <a:lnTo>
                  <a:pt x="805220" y="251162"/>
                </a:lnTo>
                <a:lnTo>
                  <a:pt x="821251" y="245256"/>
                </a:lnTo>
                <a:lnTo>
                  <a:pt x="827158" y="229224"/>
                </a:lnTo>
                <a:lnTo>
                  <a:pt x="828001" y="198005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885300" y="8468206"/>
            <a:ext cx="5619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l’imitation.</a:t>
            </a:r>
            <a:endParaRPr sz="95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2843999" y="7243630"/>
            <a:ext cx="828040" cy="252095"/>
          </a:xfrm>
          <a:custGeom>
            <a:avLst/>
            <a:gdLst/>
            <a:ahLst/>
            <a:cxnLst/>
            <a:rect l="l" t="t" r="r" b="b"/>
            <a:pathLst>
              <a:path w="828039" h="252095">
                <a:moveTo>
                  <a:pt x="774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774001" y="252006"/>
                </a:lnTo>
                <a:lnTo>
                  <a:pt x="805220" y="251162"/>
                </a:lnTo>
                <a:lnTo>
                  <a:pt x="821251" y="245256"/>
                </a:lnTo>
                <a:lnTo>
                  <a:pt x="827158" y="229224"/>
                </a:lnTo>
                <a:lnTo>
                  <a:pt x="828001" y="198005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843999" y="7639632"/>
            <a:ext cx="1800225" cy="252095"/>
          </a:xfrm>
          <a:custGeom>
            <a:avLst/>
            <a:gdLst/>
            <a:ahLst/>
            <a:cxnLst/>
            <a:rect l="l" t="t" r="r" b="b"/>
            <a:pathLst>
              <a:path w="1800225" h="252095">
                <a:moveTo>
                  <a:pt x="1745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1745996" y="252006"/>
                </a:lnTo>
                <a:lnTo>
                  <a:pt x="1777214" y="251162"/>
                </a:lnTo>
                <a:lnTo>
                  <a:pt x="1793246" y="245256"/>
                </a:lnTo>
                <a:lnTo>
                  <a:pt x="1799152" y="229224"/>
                </a:lnTo>
                <a:lnTo>
                  <a:pt x="1799996" y="198005"/>
                </a:lnTo>
                <a:lnTo>
                  <a:pt x="1799996" y="54000"/>
                </a:lnTo>
                <a:lnTo>
                  <a:pt x="1799152" y="22781"/>
                </a:lnTo>
                <a:lnTo>
                  <a:pt x="1793246" y="6750"/>
                </a:lnTo>
                <a:lnTo>
                  <a:pt x="1777214" y="843"/>
                </a:lnTo>
                <a:lnTo>
                  <a:pt x="1745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2885300" y="7676205"/>
            <a:ext cx="158750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l’abus de position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dominante.</a:t>
            </a:r>
            <a:endParaRPr sz="95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755999" y="7738633"/>
            <a:ext cx="1044575" cy="450215"/>
          </a:xfrm>
          <a:custGeom>
            <a:avLst/>
            <a:gdLst/>
            <a:ahLst/>
            <a:cxnLst/>
            <a:rect l="l" t="t" r="r" b="b"/>
            <a:pathLst>
              <a:path w="1044575" h="450215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990003" y="449999"/>
                </a:lnTo>
                <a:lnTo>
                  <a:pt x="1021222" y="449155"/>
                </a:lnTo>
                <a:lnTo>
                  <a:pt x="1037253" y="443249"/>
                </a:lnTo>
                <a:lnTo>
                  <a:pt x="1043159" y="427217"/>
                </a:lnTo>
                <a:lnTo>
                  <a:pt x="1044003" y="3959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826162" y="7779541"/>
            <a:ext cx="895350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27940" marR="5080" indent="-15875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droit de</a:t>
            </a:r>
            <a:r>
              <a:rPr sz="11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 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concurrence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767148" y="5479213"/>
            <a:ext cx="436880" cy="250190"/>
          </a:xfrm>
          <a:custGeom>
            <a:avLst/>
            <a:gdLst/>
            <a:ahLst/>
            <a:cxnLst/>
            <a:rect l="l" t="t" r="r" b="b"/>
            <a:pathLst>
              <a:path w="436879" h="250189">
                <a:moveTo>
                  <a:pt x="0" y="250189"/>
                </a:moveTo>
                <a:lnTo>
                  <a:pt x="43657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821104" y="5704214"/>
            <a:ext cx="386080" cy="225425"/>
          </a:xfrm>
          <a:custGeom>
            <a:avLst/>
            <a:gdLst/>
            <a:ahLst/>
            <a:cxnLst/>
            <a:rect l="l" t="t" r="r" b="b"/>
            <a:pathLst>
              <a:path w="386079" h="225425">
                <a:moveTo>
                  <a:pt x="0" y="0"/>
                </a:moveTo>
                <a:lnTo>
                  <a:pt x="386003" y="2250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884309" y="5822065"/>
            <a:ext cx="1360170" cy="586105"/>
          </a:xfrm>
          <a:custGeom>
            <a:avLst/>
            <a:gdLst/>
            <a:ahLst/>
            <a:cxnLst/>
            <a:rect l="l" t="t" r="r" b="b"/>
            <a:pathLst>
              <a:path w="1360170" h="586104">
                <a:moveTo>
                  <a:pt x="0" y="0"/>
                </a:moveTo>
                <a:lnTo>
                  <a:pt x="1360081" y="58593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407499" y="5604313"/>
            <a:ext cx="677545" cy="272415"/>
          </a:xfrm>
          <a:custGeom>
            <a:avLst/>
            <a:gdLst/>
            <a:ahLst/>
            <a:cxnLst/>
            <a:rect l="l" t="t" r="r" b="b"/>
            <a:pathLst>
              <a:path w="677544" h="272414">
                <a:moveTo>
                  <a:pt x="0" y="271907"/>
                </a:moveTo>
                <a:lnTo>
                  <a:pt x="67754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379600" y="5983213"/>
            <a:ext cx="662940" cy="327025"/>
          </a:xfrm>
          <a:custGeom>
            <a:avLst/>
            <a:gdLst/>
            <a:ahLst/>
            <a:cxnLst/>
            <a:rect l="l" t="t" r="r" b="b"/>
            <a:pathLst>
              <a:path w="662939" h="327025">
                <a:moveTo>
                  <a:pt x="0" y="0"/>
                </a:moveTo>
                <a:lnTo>
                  <a:pt x="662393" y="32680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859193" y="5701463"/>
            <a:ext cx="828040" cy="0"/>
          </a:xfrm>
          <a:custGeom>
            <a:avLst/>
            <a:gdLst/>
            <a:ahLst/>
            <a:cxnLst/>
            <a:rect l="l" t="t" r="r" b="b"/>
            <a:pathLst>
              <a:path w="828039">
                <a:moveTo>
                  <a:pt x="0" y="0"/>
                </a:moveTo>
                <a:lnTo>
                  <a:pt x="828001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799995" y="5942820"/>
            <a:ext cx="432434" cy="0"/>
          </a:xfrm>
          <a:custGeom>
            <a:avLst/>
            <a:gdLst/>
            <a:ahLst/>
            <a:cxnLst/>
            <a:rect l="l" t="t" r="r" b="b"/>
            <a:pathLst>
              <a:path w="432435">
                <a:moveTo>
                  <a:pt x="0" y="0"/>
                </a:moveTo>
                <a:lnTo>
                  <a:pt x="43201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55999" y="5717819"/>
            <a:ext cx="1188085" cy="450215"/>
          </a:xfrm>
          <a:custGeom>
            <a:avLst/>
            <a:gdLst/>
            <a:ahLst/>
            <a:cxnLst/>
            <a:rect l="l" t="t" r="r" b="b"/>
            <a:pathLst>
              <a:path w="1188085" h="450214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1133995" y="449999"/>
                </a:lnTo>
                <a:lnTo>
                  <a:pt x="1165214" y="449155"/>
                </a:lnTo>
                <a:lnTo>
                  <a:pt x="1181246" y="443249"/>
                </a:lnTo>
                <a:lnTo>
                  <a:pt x="1187152" y="427217"/>
                </a:lnTo>
                <a:lnTo>
                  <a:pt x="1187996" y="395998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910173" y="5758728"/>
            <a:ext cx="88011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L’Autorité</a:t>
            </a:r>
            <a:r>
              <a:rPr sz="11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endParaRPr sz="11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840118" y="5923828"/>
            <a:ext cx="101917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11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concurrence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2822318" y="5425211"/>
            <a:ext cx="1116330" cy="558165"/>
          </a:xfrm>
          <a:custGeom>
            <a:avLst/>
            <a:gdLst/>
            <a:ahLst/>
            <a:cxnLst/>
            <a:rect l="l" t="t" r="r" b="b"/>
            <a:pathLst>
              <a:path w="1116329" h="558164">
                <a:moveTo>
                  <a:pt x="1061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061999" y="557999"/>
                </a:lnTo>
                <a:lnTo>
                  <a:pt x="1093218" y="557156"/>
                </a:lnTo>
                <a:lnTo>
                  <a:pt x="1109249" y="551249"/>
                </a:lnTo>
                <a:lnTo>
                  <a:pt x="1115156" y="535218"/>
                </a:lnTo>
                <a:lnTo>
                  <a:pt x="1115999" y="503999"/>
                </a:lnTo>
                <a:lnTo>
                  <a:pt x="1115999" y="54000"/>
                </a:lnTo>
                <a:lnTo>
                  <a:pt x="1115156" y="22781"/>
                </a:lnTo>
                <a:lnTo>
                  <a:pt x="1109249" y="6750"/>
                </a:lnTo>
                <a:lnTo>
                  <a:pt x="1093218" y="843"/>
                </a:lnTo>
                <a:lnTo>
                  <a:pt x="1061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2863618" y="5475085"/>
            <a:ext cx="95123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garante d’une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concurrence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libre  et non</a:t>
            </a:r>
            <a:r>
              <a:rPr sz="9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faussée.</a:t>
            </a:r>
            <a:endParaRPr sz="95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5146498" y="5377462"/>
            <a:ext cx="828040" cy="252095"/>
          </a:xfrm>
          <a:custGeom>
            <a:avLst/>
            <a:gdLst/>
            <a:ahLst/>
            <a:cxnLst/>
            <a:rect l="l" t="t" r="r" b="b"/>
            <a:pathLst>
              <a:path w="828039" h="252095">
                <a:moveTo>
                  <a:pt x="774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774001" y="252006"/>
                </a:lnTo>
                <a:lnTo>
                  <a:pt x="805220" y="251162"/>
                </a:lnTo>
                <a:lnTo>
                  <a:pt x="821251" y="245256"/>
                </a:lnTo>
                <a:lnTo>
                  <a:pt x="827158" y="229224"/>
                </a:lnTo>
                <a:lnTo>
                  <a:pt x="828001" y="198005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5187798" y="5414036"/>
            <a:ext cx="70929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ententes.</a:t>
            </a:r>
            <a:endParaRPr sz="95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5146498" y="5773463"/>
            <a:ext cx="1188085" cy="252095"/>
          </a:xfrm>
          <a:custGeom>
            <a:avLst/>
            <a:gdLst/>
            <a:ahLst/>
            <a:cxnLst/>
            <a:rect l="l" t="t" r="r" b="b"/>
            <a:pathLst>
              <a:path w="1188085" h="25209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1133995" y="252006"/>
                </a:lnTo>
                <a:lnTo>
                  <a:pt x="1165214" y="251162"/>
                </a:lnTo>
                <a:lnTo>
                  <a:pt x="1181246" y="245256"/>
                </a:lnTo>
                <a:lnTo>
                  <a:pt x="1187152" y="229224"/>
                </a:lnTo>
                <a:lnTo>
                  <a:pt x="1187996" y="198005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5187798" y="5810036"/>
            <a:ext cx="10318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concentrations.</a:t>
            </a:r>
            <a:endParaRPr sz="95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5146498" y="6169463"/>
            <a:ext cx="1224280" cy="407034"/>
          </a:xfrm>
          <a:custGeom>
            <a:avLst/>
            <a:gdLst/>
            <a:ahLst/>
            <a:cxnLst/>
            <a:rect l="l" t="t" r="r" b="b"/>
            <a:pathLst>
              <a:path w="1224279" h="407034">
                <a:moveTo>
                  <a:pt x="1170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52806"/>
                </a:lnTo>
                <a:lnTo>
                  <a:pt x="843" y="384024"/>
                </a:lnTo>
                <a:lnTo>
                  <a:pt x="6750" y="400056"/>
                </a:lnTo>
                <a:lnTo>
                  <a:pt x="22781" y="405962"/>
                </a:lnTo>
                <a:lnTo>
                  <a:pt x="54000" y="406806"/>
                </a:lnTo>
                <a:lnTo>
                  <a:pt x="1170000" y="406806"/>
                </a:lnTo>
                <a:lnTo>
                  <a:pt x="1201219" y="405962"/>
                </a:lnTo>
                <a:lnTo>
                  <a:pt x="1217250" y="400056"/>
                </a:lnTo>
                <a:lnTo>
                  <a:pt x="1223156" y="384024"/>
                </a:lnTo>
                <a:lnTo>
                  <a:pt x="1224000" y="352806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5187798" y="6213588"/>
            <a:ext cx="109156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abus 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position  dominante.</a:t>
            </a:r>
            <a:endParaRPr sz="95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2843999" y="6184017"/>
            <a:ext cx="612140" cy="252095"/>
          </a:xfrm>
          <a:custGeom>
            <a:avLst/>
            <a:gdLst/>
            <a:ahLst/>
            <a:cxnLst/>
            <a:rect l="l" t="t" r="r" b="b"/>
            <a:pathLst>
              <a:path w="612139" h="252095">
                <a:moveTo>
                  <a:pt x="55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557999" y="252006"/>
                </a:lnTo>
                <a:lnTo>
                  <a:pt x="589218" y="251162"/>
                </a:lnTo>
                <a:lnTo>
                  <a:pt x="605250" y="245256"/>
                </a:lnTo>
                <a:lnTo>
                  <a:pt x="611156" y="229224"/>
                </a:lnTo>
                <a:lnTo>
                  <a:pt x="612000" y="198005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2885300" y="6220592"/>
            <a:ext cx="4819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une</a:t>
            </a:r>
            <a:r>
              <a:rPr sz="950" spc="-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AAI.</a:t>
            </a:r>
            <a:endParaRPr sz="95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2132215" y="5822215"/>
            <a:ext cx="360045" cy="241300"/>
          </a:xfrm>
          <a:custGeom>
            <a:avLst/>
            <a:gdLst/>
            <a:ahLst/>
            <a:cxnLst/>
            <a:rect l="l" t="t" r="r" b="b"/>
            <a:pathLst>
              <a:path w="360044" h="241300">
                <a:moveTo>
                  <a:pt x="306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306006" y="241198"/>
                </a:lnTo>
                <a:lnTo>
                  <a:pt x="337218" y="240354"/>
                </a:lnTo>
                <a:lnTo>
                  <a:pt x="353245" y="234448"/>
                </a:lnTo>
                <a:lnTo>
                  <a:pt x="359150" y="218416"/>
                </a:lnTo>
                <a:lnTo>
                  <a:pt x="359994" y="187198"/>
                </a:lnTo>
                <a:lnTo>
                  <a:pt x="359994" y="54000"/>
                </a:lnTo>
                <a:lnTo>
                  <a:pt x="359150" y="22781"/>
                </a:lnTo>
                <a:lnTo>
                  <a:pt x="353245" y="6750"/>
                </a:lnTo>
                <a:lnTo>
                  <a:pt x="337218" y="843"/>
                </a:lnTo>
                <a:lnTo>
                  <a:pt x="3060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2216867" y="5853390"/>
            <a:ext cx="1866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est</a:t>
            </a:r>
            <a:endParaRPr sz="95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2132215" y="5822215"/>
            <a:ext cx="360045" cy="241300"/>
          </a:xfrm>
          <a:custGeom>
            <a:avLst/>
            <a:gdLst/>
            <a:ahLst/>
            <a:cxnLst/>
            <a:rect l="l" t="t" r="r" b="b"/>
            <a:pathLst>
              <a:path w="360044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306006" y="241198"/>
                </a:lnTo>
                <a:lnTo>
                  <a:pt x="337218" y="240354"/>
                </a:lnTo>
                <a:lnTo>
                  <a:pt x="353245" y="234448"/>
                </a:lnTo>
                <a:lnTo>
                  <a:pt x="359150" y="218416"/>
                </a:lnTo>
                <a:lnTo>
                  <a:pt x="359994" y="187198"/>
                </a:lnTo>
                <a:lnTo>
                  <a:pt x="359994" y="54000"/>
                </a:lnTo>
                <a:lnTo>
                  <a:pt x="359150" y="22781"/>
                </a:lnTo>
                <a:lnTo>
                  <a:pt x="353245" y="6750"/>
                </a:lnTo>
                <a:lnTo>
                  <a:pt x="337218" y="843"/>
                </a:lnTo>
                <a:lnTo>
                  <a:pt x="306006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128408" y="5580861"/>
            <a:ext cx="828040" cy="241300"/>
          </a:xfrm>
          <a:custGeom>
            <a:avLst/>
            <a:gdLst/>
            <a:ahLst/>
            <a:cxnLst/>
            <a:rect l="l" t="t" r="r" b="b"/>
            <a:pathLst>
              <a:path w="828039" h="241300">
                <a:moveTo>
                  <a:pt x="774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774001" y="241198"/>
                </a:lnTo>
                <a:lnTo>
                  <a:pt x="805220" y="240354"/>
                </a:lnTo>
                <a:lnTo>
                  <a:pt x="821251" y="234448"/>
                </a:lnTo>
                <a:lnTo>
                  <a:pt x="827158" y="218416"/>
                </a:lnTo>
                <a:lnTo>
                  <a:pt x="828001" y="187198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4196519" y="5612034"/>
            <a:ext cx="68961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Elle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contrôle</a:t>
            </a:r>
            <a:endParaRPr sz="950">
              <a:latin typeface="Arial"/>
              <a:cs typeface="Arial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4128408" y="5580861"/>
            <a:ext cx="828040" cy="241300"/>
          </a:xfrm>
          <a:custGeom>
            <a:avLst/>
            <a:gdLst/>
            <a:ahLst/>
            <a:cxnLst/>
            <a:rect l="l" t="t" r="r" b="b"/>
            <a:pathLst>
              <a:path w="82803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774001" y="241198"/>
                </a:lnTo>
                <a:lnTo>
                  <a:pt x="805220" y="240354"/>
                </a:lnTo>
                <a:lnTo>
                  <a:pt x="821251" y="234448"/>
                </a:lnTo>
                <a:lnTo>
                  <a:pt x="827158" y="218416"/>
                </a:lnTo>
                <a:lnTo>
                  <a:pt x="828001" y="187198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874399" y="7441634"/>
            <a:ext cx="1800225" cy="252095"/>
          </a:xfrm>
          <a:custGeom>
            <a:avLst/>
            <a:gdLst/>
            <a:ahLst/>
            <a:cxnLst/>
            <a:rect l="l" t="t" r="r" b="b"/>
            <a:pathLst>
              <a:path w="1800225" h="252095">
                <a:moveTo>
                  <a:pt x="1745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1745996" y="252006"/>
                </a:lnTo>
                <a:lnTo>
                  <a:pt x="1777214" y="251162"/>
                </a:lnTo>
                <a:lnTo>
                  <a:pt x="1793246" y="245256"/>
                </a:lnTo>
                <a:lnTo>
                  <a:pt x="1799152" y="229224"/>
                </a:lnTo>
                <a:lnTo>
                  <a:pt x="1799996" y="198005"/>
                </a:lnTo>
                <a:lnTo>
                  <a:pt x="1799996" y="54000"/>
                </a:lnTo>
                <a:lnTo>
                  <a:pt x="1799152" y="22781"/>
                </a:lnTo>
                <a:lnTo>
                  <a:pt x="1793246" y="6750"/>
                </a:lnTo>
                <a:lnTo>
                  <a:pt x="1777214" y="843"/>
                </a:lnTo>
                <a:lnTo>
                  <a:pt x="1745996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4915699" y="7478208"/>
            <a:ext cx="159448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pratiques</a:t>
            </a:r>
            <a:r>
              <a:rPr sz="9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anticoncurrentielles</a:t>
            </a:r>
            <a:endParaRPr sz="950">
              <a:latin typeface="Arial"/>
              <a:cs typeface="Aria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4205898" y="8233628"/>
            <a:ext cx="1224280" cy="252095"/>
          </a:xfrm>
          <a:custGeom>
            <a:avLst/>
            <a:gdLst/>
            <a:ahLst/>
            <a:cxnLst/>
            <a:rect l="l" t="t" r="r" b="b"/>
            <a:pathLst>
              <a:path w="1224279" h="252095">
                <a:moveTo>
                  <a:pt x="1170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1170000" y="252006"/>
                </a:lnTo>
                <a:lnTo>
                  <a:pt x="1201219" y="251162"/>
                </a:lnTo>
                <a:lnTo>
                  <a:pt x="1217250" y="245256"/>
                </a:lnTo>
                <a:lnTo>
                  <a:pt x="1223156" y="229224"/>
                </a:lnTo>
                <a:lnTo>
                  <a:pt x="1224000" y="198005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4247198" y="8270203"/>
            <a:ext cx="106489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pratiques</a:t>
            </a:r>
            <a:r>
              <a:rPr sz="95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déloyales</a:t>
            </a:r>
            <a:endParaRPr sz="950">
              <a:latin typeface="Arial"/>
              <a:cs typeface="Arial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4682987" y="7249978"/>
            <a:ext cx="108585" cy="635635"/>
          </a:xfrm>
          <a:custGeom>
            <a:avLst/>
            <a:gdLst/>
            <a:ahLst/>
            <a:cxnLst/>
            <a:rect l="l" t="t" r="r" b="b"/>
            <a:pathLst>
              <a:path w="108585" h="635634">
                <a:moveTo>
                  <a:pt x="0" y="635304"/>
                </a:moveTo>
                <a:lnTo>
                  <a:pt x="21017" y="633035"/>
                </a:lnTo>
                <a:lnTo>
                  <a:pt x="38182" y="626846"/>
                </a:lnTo>
                <a:lnTo>
                  <a:pt x="49756" y="617666"/>
                </a:lnTo>
                <a:lnTo>
                  <a:pt x="54000" y="606424"/>
                </a:lnTo>
                <a:lnTo>
                  <a:pt x="54000" y="346532"/>
                </a:lnTo>
                <a:lnTo>
                  <a:pt x="58244" y="335290"/>
                </a:lnTo>
                <a:lnTo>
                  <a:pt x="69818" y="326110"/>
                </a:lnTo>
                <a:lnTo>
                  <a:pt x="86983" y="319921"/>
                </a:lnTo>
                <a:lnTo>
                  <a:pt x="108000" y="317652"/>
                </a:lnTo>
                <a:lnTo>
                  <a:pt x="86983" y="315383"/>
                </a:lnTo>
                <a:lnTo>
                  <a:pt x="69818" y="309194"/>
                </a:lnTo>
                <a:lnTo>
                  <a:pt x="58244" y="300014"/>
                </a:lnTo>
                <a:lnTo>
                  <a:pt x="54000" y="288772"/>
                </a:lnTo>
                <a:lnTo>
                  <a:pt x="54000" y="28879"/>
                </a:lnTo>
                <a:lnTo>
                  <a:pt x="49756" y="17637"/>
                </a:lnTo>
                <a:lnTo>
                  <a:pt x="38182" y="8458"/>
                </a:lnTo>
                <a:lnTo>
                  <a:pt x="21017" y="2269"/>
                </a:lnTo>
                <a:lnTo>
                  <a:pt x="0" y="0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996000" y="8041978"/>
            <a:ext cx="108585" cy="635635"/>
          </a:xfrm>
          <a:custGeom>
            <a:avLst/>
            <a:gdLst/>
            <a:ahLst/>
            <a:cxnLst/>
            <a:rect l="l" t="t" r="r" b="b"/>
            <a:pathLst>
              <a:path w="108585" h="635634">
                <a:moveTo>
                  <a:pt x="0" y="635304"/>
                </a:moveTo>
                <a:lnTo>
                  <a:pt x="21017" y="633035"/>
                </a:lnTo>
                <a:lnTo>
                  <a:pt x="38182" y="626846"/>
                </a:lnTo>
                <a:lnTo>
                  <a:pt x="49756" y="617666"/>
                </a:lnTo>
                <a:lnTo>
                  <a:pt x="54000" y="606424"/>
                </a:lnTo>
                <a:lnTo>
                  <a:pt x="54000" y="346532"/>
                </a:lnTo>
                <a:lnTo>
                  <a:pt x="58244" y="335290"/>
                </a:lnTo>
                <a:lnTo>
                  <a:pt x="69818" y="326110"/>
                </a:lnTo>
                <a:lnTo>
                  <a:pt x="86983" y="319921"/>
                </a:lnTo>
                <a:lnTo>
                  <a:pt x="108000" y="317652"/>
                </a:lnTo>
                <a:lnTo>
                  <a:pt x="86983" y="315383"/>
                </a:lnTo>
                <a:lnTo>
                  <a:pt x="69818" y="309194"/>
                </a:lnTo>
                <a:lnTo>
                  <a:pt x="58244" y="300014"/>
                </a:lnTo>
                <a:lnTo>
                  <a:pt x="54000" y="288772"/>
                </a:lnTo>
                <a:lnTo>
                  <a:pt x="54000" y="28879"/>
                </a:lnTo>
                <a:lnTo>
                  <a:pt x="49756" y="17637"/>
                </a:lnTo>
                <a:lnTo>
                  <a:pt x="38182" y="8458"/>
                </a:lnTo>
                <a:lnTo>
                  <a:pt x="21017" y="2269"/>
                </a:lnTo>
                <a:lnTo>
                  <a:pt x="0" y="0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725299" y="1088300"/>
            <a:ext cx="449326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libre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concurrence,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un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fondement européen et</a:t>
            </a:r>
            <a:r>
              <a:rPr sz="1300" b="1" spc="-7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national</a:t>
            </a:r>
            <a:endParaRPr sz="1300">
              <a:latin typeface="Arial"/>
              <a:cs typeface="Arial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725299" y="3159671"/>
            <a:ext cx="3072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Une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liberté qui peut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faire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l’objet</a:t>
            </a:r>
            <a:r>
              <a:rPr sz="1300" b="1" spc="-8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d’abus</a:t>
            </a:r>
            <a:endParaRPr sz="130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432003" y="315136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494974" y="3143516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432003" y="5007318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494974" y="5024865"/>
            <a:ext cx="477901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Le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rôle 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des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autorités administratives 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indépendantes</a:t>
            </a:r>
            <a:r>
              <a:rPr sz="1950" b="1" spc="-112" baseline="2136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(AAI)</a:t>
            </a:r>
            <a:endParaRPr sz="1950" baseline="2136">
              <a:latin typeface="Arial"/>
              <a:cs typeface="Arial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432003" y="6862032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494974" y="6879580"/>
            <a:ext cx="2905760" cy="570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4	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Le droit de la</a:t>
            </a:r>
            <a:r>
              <a:rPr sz="1950" b="1" spc="-37" baseline="2136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concurrence</a:t>
            </a:r>
            <a:endParaRPr sz="1950" baseline="2136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l’entente.</a:t>
            </a:r>
            <a:endParaRPr sz="95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725299" y="9121700"/>
            <a:ext cx="27425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 droit de la propriété</a:t>
            </a:r>
            <a:r>
              <a:rPr sz="1300" b="1" spc="-9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industrielle</a:t>
            </a:r>
            <a:endParaRPr sz="1300">
              <a:latin typeface="Arial"/>
              <a:cs typeface="Arial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432003" y="9113399"/>
            <a:ext cx="251993" cy="2520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494974" y="91055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500">
              <a:latin typeface="Arial"/>
              <a:cs typeface="Arial"/>
            </a:endParaRPr>
          </a:p>
        </p:txBody>
      </p:sp>
      <p:sp>
        <p:nvSpPr>
          <p:cNvPr id="98" name="object 9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102" name="object 56"/>
          <p:cNvSpPr/>
          <p:nvPr/>
        </p:nvSpPr>
        <p:spPr>
          <a:xfrm>
            <a:off x="755999" y="9603003"/>
            <a:ext cx="1044575" cy="450215"/>
          </a:xfrm>
          <a:custGeom>
            <a:avLst/>
            <a:gdLst/>
            <a:ahLst/>
            <a:cxnLst/>
            <a:rect l="l" t="t" r="r" b="b"/>
            <a:pathLst>
              <a:path w="1044575" h="450215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990003" y="449999"/>
                </a:lnTo>
                <a:lnTo>
                  <a:pt x="1021222" y="449155"/>
                </a:lnTo>
                <a:lnTo>
                  <a:pt x="1037253" y="443249"/>
                </a:lnTo>
                <a:lnTo>
                  <a:pt x="1043159" y="427217"/>
                </a:lnTo>
                <a:lnTo>
                  <a:pt x="1044003" y="3959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47"/>
          <p:cNvSpPr txBox="1"/>
          <p:nvPr/>
        </p:nvSpPr>
        <p:spPr>
          <a:xfrm>
            <a:off x="826162" y="9649040"/>
            <a:ext cx="895350" cy="359073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27940" marR="5080" indent="-15875" algn="ctr">
              <a:lnSpc>
                <a:spcPts val="1300"/>
              </a:lnSpc>
              <a:spcBef>
                <a:spcPts val="160"/>
              </a:spcBef>
            </a:pPr>
            <a:r>
              <a:rPr lang="fr-FR" sz="1100" b="1" dirty="0" smtClean="0">
                <a:solidFill>
                  <a:srgbClr val="FFFFFF"/>
                </a:solidFill>
                <a:latin typeface="Arial"/>
                <a:cs typeface="Arial"/>
              </a:rPr>
              <a:t>Le brevet    et la marque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04" name="object 38"/>
          <p:cNvSpPr/>
          <p:nvPr/>
        </p:nvSpPr>
        <p:spPr>
          <a:xfrm>
            <a:off x="2015999" y="8124030"/>
            <a:ext cx="612140" cy="241300"/>
          </a:xfrm>
          <a:custGeom>
            <a:avLst/>
            <a:gdLst/>
            <a:ahLst/>
            <a:cxnLst/>
            <a:rect l="l" t="t" r="r" b="b"/>
            <a:pathLst>
              <a:path w="612139" h="241300">
                <a:moveTo>
                  <a:pt x="55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7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557999" y="241198"/>
                </a:lnTo>
                <a:lnTo>
                  <a:pt x="589218" y="240354"/>
                </a:lnTo>
                <a:lnTo>
                  <a:pt x="605250" y="234448"/>
                </a:lnTo>
                <a:lnTo>
                  <a:pt x="611156" y="218416"/>
                </a:lnTo>
                <a:lnTo>
                  <a:pt x="612000" y="187197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36"/>
          <p:cNvSpPr txBox="1"/>
          <p:nvPr/>
        </p:nvSpPr>
        <p:spPr>
          <a:xfrm>
            <a:off x="2019174" y="8158354"/>
            <a:ext cx="605790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interdit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06" name="object 37"/>
          <p:cNvSpPr/>
          <p:nvPr/>
        </p:nvSpPr>
        <p:spPr>
          <a:xfrm>
            <a:off x="2015999" y="8127179"/>
            <a:ext cx="612140" cy="241300"/>
          </a:xfrm>
          <a:custGeom>
            <a:avLst/>
            <a:gdLst/>
            <a:ahLst/>
            <a:cxnLst/>
            <a:rect l="l" t="t" r="r" b="b"/>
            <a:pathLst>
              <a:path w="61213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557999" y="241198"/>
                </a:lnTo>
                <a:lnTo>
                  <a:pt x="589218" y="240354"/>
                </a:lnTo>
                <a:lnTo>
                  <a:pt x="605250" y="234448"/>
                </a:lnTo>
                <a:lnTo>
                  <a:pt x="611156" y="218416"/>
                </a:lnTo>
                <a:lnTo>
                  <a:pt x="612000" y="187198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86"/>
          <p:cNvSpPr/>
          <p:nvPr/>
        </p:nvSpPr>
        <p:spPr>
          <a:xfrm>
            <a:off x="4128408" y="6012661"/>
            <a:ext cx="828040" cy="241300"/>
          </a:xfrm>
          <a:custGeom>
            <a:avLst/>
            <a:gdLst/>
            <a:ahLst/>
            <a:cxnLst/>
            <a:rect l="l" t="t" r="r" b="b"/>
            <a:pathLst>
              <a:path w="82803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774001" y="241198"/>
                </a:lnTo>
                <a:lnTo>
                  <a:pt x="805220" y="240354"/>
                </a:lnTo>
                <a:lnTo>
                  <a:pt x="821251" y="234448"/>
                </a:lnTo>
                <a:lnTo>
                  <a:pt x="827158" y="218416"/>
                </a:lnTo>
                <a:lnTo>
                  <a:pt x="828001" y="187198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lnTo>
                  <a:pt x="54000" y="0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85"/>
          <p:cNvSpPr txBox="1"/>
          <p:nvPr/>
        </p:nvSpPr>
        <p:spPr>
          <a:xfrm>
            <a:off x="4196519" y="6043834"/>
            <a:ext cx="689610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Elle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réprime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00" name="object 2"/>
          <p:cNvSpPr txBox="1"/>
          <p:nvPr/>
        </p:nvSpPr>
        <p:spPr>
          <a:xfrm>
            <a:off x="1661298" y="248690"/>
            <a:ext cx="4682351" cy="487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5.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activités économiques  </a:t>
            </a:r>
            <a:endParaRPr lang="fr-FR" sz="1500" b="1" spc="-5" dirty="0" smtClean="0">
              <a:solidFill>
                <a:srgbClr val="005AAA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sont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-elles régulées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par le droit</a:t>
            </a:r>
            <a:r>
              <a:rPr sz="1500" b="1" spc="-4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755999" y="1866600"/>
            <a:ext cx="1044575" cy="450215"/>
          </a:xfrm>
          <a:custGeom>
            <a:avLst/>
            <a:gdLst/>
            <a:ahLst/>
            <a:cxnLst/>
            <a:rect l="l" t="t" r="r" b="b"/>
            <a:pathLst>
              <a:path w="1044575" h="4502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990003" y="449999"/>
                </a:lnTo>
                <a:lnTo>
                  <a:pt x="1021222" y="449155"/>
                </a:lnTo>
                <a:lnTo>
                  <a:pt x="1037253" y="443249"/>
                </a:lnTo>
                <a:lnTo>
                  <a:pt x="1043159" y="427217"/>
                </a:lnTo>
                <a:lnTo>
                  <a:pt x="1044003" y="3959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41579" y="1907509"/>
            <a:ext cx="864235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indent="170815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 libre 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concurrence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5299" y="1088300"/>
            <a:ext cx="449326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libre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concurrence,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un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fondement européen et</a:t>
            </a:r>
            <a:r>
              <a:rPr sz="1300" b="1" spc="-7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national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9" name="object 2"/>
          <p:cNvSpPr txBox="1"/>
          <p:nvPr/>
        </p:nvSpPr>
        <p:spPr>
          <a:xfrm>
            <a:off x="1661298" y="248690"/>
            <a:ext cx="4682351" cy="487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5.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activités économiques  </a:t>
            </a:r>
            <a:endParaRPr lang="fr-FR" sz="1500" b="1" spc="-5" dirty="0" smtClean="0">
              <a:solidFill>
                <a:srgbClr val="005AAA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sont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-elles régulées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par le droit</a:t>
            </a:r>
            <a:r>
              <a:rPr sz="1500" b="1" spc="-4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696958" y="1641691"/>
            <a:ext cx="828675" cy="464820"/>
          </a:xfrm>
          <a:custGeom>
            <a:avLst/>
            <a:gdLst/>
            <a:ahLst/>
            <a:cxnLst/>
            <a:rect l="l" t="t" r="r" b="b"/>
            <a:pathLst>
              <a:path w="828675" h="464819">
                <a:moveTo>
                  <a:pt x="828421" y="0"/>
                </a:moveTo>
                <a:lnTo>
                  <a:pt x="0" y="46431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21601" y="2091603"/>
            <a:ext cx="702310" cy="392430"/>
          </a:xfrm>
          <a:custGeom>
            <a:avLst/>
            <a:gdLst/>
            <a:ahLst/>
            <a:cxnLst/>
            <a:rect l="l" t="t" r="r" b="b"/>
            <a:pathLst>
              <a:path w="702310" h="392430">
                <a:moveTo>
                  <a:pt x="0" y="0"/>
                </a:moveTo>
                <a:lnTo>
                  <a:pt x="702005" y="39240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38998" y="1461602"/>
            <a:ext cx="1548130" cy="558165"/>
          </a:xfrm>
          <a:custGeom>
            <a:avLst/>
            <a:gdLst/>
            <a:ahLst/>
            <a:cxnLst/>
            <a:rect l="l" t="t" r="r" b="b"/>
            <a:pathLst>
              <a:path w="1548129" h="558164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494002" y="557999"/>
                </a:lnTo>
                <a:lnTo>
                  <a:pt x="1525221" y="557156"/>
                </a:lnTo>
                <a:lnTo>
                  <a:pt x="1541252" y="551249"/>
                </a:lnTo>
                <a:lnTo>
                  <a:pt x="1547159" y="535218"/>
                </a:lnTo>
                <a:lnTo>
                  <a:pt x="1548003" y="503999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380299" y="1511476"/>
            <a:ext cx="144018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fondement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européen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article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3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traité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Rome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(25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1957).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38998" y="2163600"/>
            <a:ext cx="1548130" cy="558165"/>
          </a:xfrm>
          <a:custGeom>
            <a:avLst/>
            <a:gdLst/>
            <a:ahLst/>
            <a:cxnLst/>
            <a:rect l="l" t="t" r="r" b="b"/>
            <a:pathLst>
              <a:path w="1548129" h="558164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494002" y="557999"/>
                </a:lnTo>
                <a:lnTo>
                  <a:pt x="1525221" y="557156"/>
                </a:lnTo>
                <a:lnTo>
                  <a:pt x="1541252" y="551249"/>
                </a:lnTo>
                <a:lnTo>
                  <a:pt x="1547159" y="535218"/>
                </a:lnTo>
                <a:lnTo>
                  <a:pt x="1548003" y="503999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380299" y="2213474"/>
            <a:ext cx="128714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algn="just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fondement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national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décret d’Allarde (loi des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2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17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mars</a:t>
            </a:r>
            <a:r>
              <a:rPr sz="9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1791).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45995" y="2091603"/>
            <a:ext cx="715645" cy="0"/>
          </a:xfrm>
          <a:custGeom>
            <a:avLst/>
            <a:gdLst/>
            <a:ahLst/>
            <a:cxnLst/>
            <a:rect l="l" t="t" r="r" b="b"/>
            <a:pathLst>
              <a:path w="715644">
                <a:moveTo>
                  <a:pt x="0" y="0"/>
                </a:moveTo>
                <a:lnTo>
                  <a:pt x="71550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15999" y="1971003"/>
            <a:ext cx="720090" cy="241300"/>
          </a:xfrm>
          <a:custGeom>
            <a:avLst/>
            <a:gdLst/>
            <a:ahLst/>
            <a:cxnLst/>
            <a:rect l="l" t="t" r="r" b="b"/>
            <a:pathLst>
              <a:path w="720089" h="241300">
                <a:moveTo>
                  <a:pt x="66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666000" y="241198"/>
                </a:lnTo>
                <a:lnTo>
                  <a:pt x="697219" y="240354"/>
                </a:lnTo>
                <a:lnTo>
                  <a:pt x="713251" y="234448"/>
                </a:lnTo>
                <a:lnTo>
                  <a:pt x="719157" y="218416"/>
                </a:lnTo>
                <a:lnTo>
                  <a:pt x="720001" y="187198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073912" y="2002177"/>
            <a:ext cx="5956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repose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015999" y="1971003"/>
            <a:ext cx="720090" cy="241300"/>
          </a:xfrm>
          <a:custGeom>
            <a:avLst/>
            <a:gdLst/>
            <a:ahLst/>
            <a:cxnLst/>
            <a:rect l="l" t="t" r="r" b="b"/>
            <a:pathLst>
              <a:path w="72008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666000" y="241198"/>
                </a:lnTo>
                <a:lnTo>
                  <a:pt x="697219" y="240354"/>
                </a:lnTo>
                <a:lnTo>
                  <a:pt x="713251" y="234448"/>
                </a:lnTo>
                <a:lnTo>
                  <a:pt x="719157" y="218416"/>
                </a:lnTo>
                <a:lnTo>
                  <a:pt x="720001" y="187198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55999" y="1866600"/>
            <a:ext cx="1044575" cy="450215"/>
          </a:xfrm>
          <a:custGeom>
            <a:avLst/>
            <a:gdLst/>
            <a:ahLst/>
            <a:cxnLst/>
            <a:rect l="l" t="t" r="r" b="b"/>
            <a:pathLst>
              <a:path w="1044575" h="4502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990003" y="449999"/>
                </a:lnTo>
                <a:lnTo>
                  <a:pt x="1021222" y="449155"/>
                </a:lnTo>
                <a:lnTo>
                  <a:pt x="1037253" y="443249"/>
                </a:lnTo>
                <a:lnTo>
                  <a:pt x="1043159" y="427217"/>
                </a:lnTo>
                <a:lnTo>
                  <a:pt x="1044003" y="3959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41579" y="1907509"/>
            <a:ext cx="864235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indent="170815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 libre 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concurrence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709727" y="3604972"/>
            <a:ext cx="497205" cy="396240"/>
          </a:xfrm>
          <a:custGeom>
            <a:avLst/>
            <a:gdLst/>
            <a:ahLst/>
            <a:cxnLst/>
            <a:rect l="l" t="t" r="r" b="b"/>
            <a:pathLst>
              <a:path w="497205" h="396239">
                <a:moveTo>
                  <a:pt x="497065" y="0"/>
                </a:moveTo>
                <a:lnTo>
                  <a:pt x="0" y="39599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90213" y="3903773"/>
            <a:ext cx="424180" cy="270510"/>
          </a:xfrm>
          <a:custGeom>
            <a:avLst/>
            <a:gdLst/>
            <a:ahLst/>
            <a:cxnLst/>
            <a:rect l="l" t="t" r="r" b="b"/>
            <a:pathLst>
              <a:path w="424179" h="270510">
                <a:moveTo>
                  <a:pt x="423786" y="0"/>
                </a:moveTo>
                <a:lnTo>
                  <a:pt x="0" y="27000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63988" y="3928969"/>
            <a:ext cx="461009" cy="203835"/>
          </a:xfrm>
          <a:custGeom>
            <a:avLst/>
            <a:gdLst/>
            <a:ahLst/>
            <a:cxnLst/>
            <a:rect l="l" t="t" r="r" b="b"/>
            <a:pathLst>
              <a:path w="461010" h="203835">
                <a:moveTo>
                  <a:pt x="460806" y="20340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17998" y="4132378"/>
            <a:ext cx="428625" cy="347980"/>
          </a:xfrm>
          <a:custGeom>
            <a:avLst/>
            <a:gdLst/>
            <a:ahLst/>
            <a:cxnLst/>
            <a:rect l="l" t="t" r="r" b="b"/>
            <a:pathLst>
              <a:path w="428625" h="347979">
                <a:moveTo>
                  <a:pt x="428396" y="347395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967170" y="3810748"/>
            <a:ext cx="612140" cy="252095"/>
          </a:xfrm>
          <a:custGeom>
            <a:avLst/>
            <a:gdLst/>
            <a:ahLst/>
            <a:cxnLst/>
            <a:rect l="l" t="t" r="r" b="b"/>
            <a:pathLst>
              <a:path w="612139" h="252095">
                <a:moveTo>
                  <a:pt x="55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557999" y="252006"/>
                </a:lnTo>
                <a:lnTo>
                  <a:pt x="589218" y="251162"/>
                </a:lnTo>
                <a:lnTo>
                  <a:pt x="605250" y="245256"/>
                </a:lnTo>
                <a:lnTo>
                  <a:pt x="611156" y="229224"/>
                </a:lnTo>
                <a:lnTo>
                  <a:pt x="612000" y="198005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008470" y="3847323"/>
            <a:ext cx="4413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Entente</a:t>
            </a:r>
            <a:endParaRPr sz="95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967170" y="4206749"/>
            <a:ext cx="1080135" cy="407034"/>
          </a:xfrm>
          <a:custGeom>
            <a:avLst/>
            <a:gdLst/>
            <a:ahLst/>
            <a:cxnLst/>
            <a:rect l="l" t="t" r="r" b="b"/>
            <a:pathLst>
              <a:path w="1080135" h="407035">
                <a:moveTo>
                  <a:pt x="1025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52806"/>
                </a:lnTo>
                <a:lnTo>
                  <a:pt x="843" y="384024"/>
                </a:lnTo>
                <a:lnTo>
                  <a:pt x="6750" y="400056"/>
                </a:lnTo>
                <a:lnTo>
                  <a:pt x="22781" y="405962"/>
                </a:lnTo>
                <a:lnTo>
                  <a:pt x="54000" y="406806"/>
                </a:lnTo>
                <a:lnTo>
                  <a:pt x="1025994" y="406806"/>
                </a:lnTo>
                <a:lnTo>
                  <a:pt x="1057213" y="405962"/>
                </a:lnTo>
                <a:lnTo>
                  <a:pt x="1073245" y="400056"/>
                </a:lnTo>
                <a:lnTo>
                  <a:pt x="1079151" y="384024"/>
                </a:lnTo>
                <a:lnTo>
                  <a:pt x="1079995" y="352806"/>
                </a:lnTo>
                <a:lnTo>
                  <a:pt x="1079995" y="54000"/>
                </a:lnTo>
                <a:lnTo>
                  <a:pt x="1079151" y="22781"/>
                </a:lnTo>
                <a:lnTo>
                  <a:pt x="1073245" y="6750"/>
                </a:lnTo>
                <a:lnTo>
                  <a:pt x="1057213" y="843"/>
                </a:lnTo>
                <a:lnTo>
                  <a:pt x="1025994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008470" y="4250874"/>
            <a:ext cx="91757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Abus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position  dominante</a:t>
            </a:r>
            <a:endParaRPr sz="95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132215" y="3532973"/>
            <a:ext cx="1332230" cy="252095"/>
          </a:xfrm>
          <a:custGeom>
            <a:avLst/>
            <a:gdLst/>
            <a:ahLst/>
            <a:cxnLst/>
            <a:rect l="l" t="t" r="r" b="b"/>
            <a:pathLst>
              <a:path w="1332229" h="252095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1278001" y="252006"/>
                </a:lnTo>
                <a:lnTo>
                  <a:pt x="1309219" y="251162"/>
                </a:lnTo>
                <a:lnTo>
                  <a:pt x="1325251" y="245256"/>
                </a:lnTo>
                <a:lnTo>
                  <a:pt x="1331157" y="229224"/>
                </a:lnTo>
                <a:lnTo>
                  <a:pt x="1332001" y="198005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173516" y="3569548"/>
            <a:ext cx="10382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concentrations</a:t>
            </a:r>
            <a:endParaRPr sz="95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132215" y="3928967"/>
            <a:ext cx="1512570" cy="407034"/>
          </a:xfrm>
          <a:custGeom>
            <a:avLst/>
            <a:gdLst/>
            <a:ahLst/>
            <a:cxnLst/>
            <a:rect l="l" t="t" r="r" b="b"/>
            <a:pathLst>
              <a:path w="1512570" h="407035">
                <a:moveTo>
                  <a:pt x="145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52806"/>
                </a:lnTo>
                <a:lnTo>
                  <a:pt x="843" y="384024"/>
                </a:lnTo>
                <a:lnTo>
                  <a:pt x="6750" y="400056"/>
                </a:lnTo>
                <a:lnTo>
                  <a:pt x="22781" y="405962"/>
                </a:lnTo>
                <a:lnTo>
                  <a:pt x="54000" y="406806"/>
                </a:lnTo>
                <a:lnTo>
                  <a:pt x="1457998" y="406806"/>
                </a:lnTo>
                <a:lnTo>
                  <a:pt x="1489217" y="405962"/>
                </a:lnTo>
                <a:lnTo>
                  <a:pt x="1505248" y="400056"/>
                </a:lnTo>
                <a:lnTo>
                  <a:pt x="1511154" y="384024"/>
                </a:lnTo>
                <a:lnTo>
                  <a:pt x="1511998" y="352806"/>
                </a:lnTo>
                <a:lnTo>
                  <a:pt x="1511998" y="54000"/>
                </a:lnTo>
                <a:lnTo>
                  <a:pt x="1511154" y="22781"/>
                </a:lnTo>
                <a:lnTo>
                  <a:pt x="1505248" y="6750"/>
                </a:lnTo>
                <a:lnTo>
                  <a:pt x="1489217" y="843"/>
                </a:lnTo>
                <a:lnTo>
                  <a:pt x="1457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173516" y="3973092"/>
            <a:ext cx="132588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dysfonctionnements  des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marchés</a:t>
            </a:r>
            <a:endParaRPr sz="95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55999" y="3709371"/>
            <a:ext cx="1044575" cy="450215"/>
          </a:xfrm>
          <a:custGeom>
            <a:avLst/>
            <a:gdLst/>
            <a:ahLst/>
            <a:cxnLst/>
            <a:rect l="l" t="t" r="r" b="b"/>
            <a:pathLst>
              <a:path w="1044575" h="4502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990003" y="449999"/>
                </a:lnTo>
                <a:lnTo>
                  <a:pt x="1021222" y="449155"/>
                </a:lnTo>
                <a:lnTo>
                  <a:pt x="1037253" y="443249"/>
                </a:lnTo>
                <a:lnTo>
                  <a:pt x="1043159" y="427217"/>
                </a:lnTo>
                <a:lnTo>
                  <a:pt x="1044003" y="3959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818285" y="3750281"/>
            <a:ext cx="911225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78105" marR="5080" indent="-66040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abus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des 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entreprises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745999" y="7388645"/>
            <a:ext cx="1267460" cy="454025"/>
          </a:xfrm>
          <a:custGeom>
            <a:avLst/>
            <a:gdLst/>
            <a:ahLst/>
            <a:cxnLst/>
            <a:rect l="l" t="t" r="r" b="b"/>
            <a:pathLst>
              <a:path w="1267460" h="454025">
                <a:moveTo>
                  <a:pt x="1267193" y="0"/>
                </a:moveTo>
                <a:lnTo>
                  <a:pt x="0" y="45359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563201" y="7748644"/>
            <a:ext cx="424815" cy="440055"/>
          </a:xfrm>
          <a:custGeom>
            <a:avLst/>
            <a:gdLst/>
            <a:ahLst/>
            <a:cxnLst/>
            <a:rect l="l" t="t" r="r" b="b"/>
            <a:pathLst>
              <a:path w="424814" h="440054">
                <a:moveTo>
                  <a:pt x="424789" y="0"/>
                </a:moveTo>
                <a:lnTo>
                  <a:pt x="0" y="43999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597031" y="8155442"/>
            <a:ext cx="287020" cy="110489"/>
          </a:xfrm>
          <a:custGeom>
            <a:avLst/>
            <a:gdLst/>
            <a:ahLst/>
            <a:cxnLst/>
            <a:rect l="l" t="t" r="r" b="b"/>
            <a:pathLst>
              <a:path w="287019" h="110490">
                <a:moveTo>
                  <a:pt x="286562" y="0"/>
                </a:moveTo>
                <a:lnTo>
                  <a:pt x="0" y="11018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599753" y="8331836"/>
            <a:ext cx="286385" cy="135890"/>
          </a:xfrm>
          <a:custGeom>
            <a:avLst/>
            <a:gdLst/>
            <a:ahLst/>
            <a:cxnLst/>
            <a:rect l="l" t="t" r="r" b="b"/>
            <a:pathLst>
              <a:path w="286385" h="135890">
                <a:moveTo>
                  <a:pt x="285788" y="13547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09997" y="8090639"/>
            <a:ext cx="374650" cy="169545"/>
          </a:xfrm>
          <a:custGeom>
            <a:avLst/>
            <a:gdLst/>
            <a:ahLst/>
            <a:cxnLst/>
            <a:rect l="l" t="t" r="r" b="b"/>
            <a:pathLst>
              <a:path w="374650" h="169545">
                <a:moveTo>
                  <a:pt x="374395" y="169202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015999" y="7562029"/>
            <a:ext cx="612140" cy="241300"/>
          </a:xfrm>
          <a:custGeom>
            <a:avLst/>
            <a:gdLst/>
            <a:ahLst/>
            <a:cxnLst/>
            <a:rect l="l" t="t" r="r" b="b"/>
            <a:pathLst>
              <a:path w="612139" h="241300">
                <a:moveTo>
                  <a:pt x="55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557999" y="241198"/>
                </a:lnTo>
                <a:lnTo>
                  <a:pt x="589218" y="240354"/>
                </a:lnTo>
                <a:lnTo>
                  <a:pt x="605250" y="234448"/>
                </a:lnTo>
                <a:lnTo>
                  <a:pt x="611156" y="218416"/>
                </a:lnTo>
                <a:lnTo>
                  <a:pt x="612000" y="187198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2019174" y="7593204"/>
            <a:ext cx="6057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185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encadre</a:t>
            </a:r>
            <a:endParaRPr sz="95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015999" y="7562029"/>
            <a:ext cx="612140" cy="241300"/>
          </a:xfrm>
          <a:custGeom>
            <a:avLst/>
            <a:gdLst/>
            <a:ahLst/>
            <a:cxnLst/>
            <a:rect l="l" t="t" r="r" b="b"/>
            <a:pathLst>
              <a:path w="61213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557999" y="241198"/>
                </a:lnTo>
                <a:lnTo>
                  <a:pt x="589218" y="240354"/>
                </a:lnTo>
                <a:lnTo>
                  <a:pt x="605250" y="234448"/>
                </a:lnTo>
                <a:lnTo>
                  <a:pt x="611156" y="218416"/>
                </a:lnTo>
                <a:lnTo>
                  <a:pt x="612000" y="187198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843999" y="8035631"/>
            <a:ext cx="1116330" cy="252095"/>
          </a:xfrm>
          <a:custGeom>
            <a:avLst/>
            <a:gdLst/>
            <a:ahLst/>
            <a:cxnLst/>
            <a:rect l="l" t="t" r="r" b="b"/>
            <a:pathLst>
              <a:path w="1116329" h="252095">
                <a:moveTo>
                  <a:pt x="1061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1061999" y="252006"/>
                </a:lnTo>
                <a:lnTo>
                  <a:pt x="1093218" y="251162"/>
                </a:lnTo>
                <a:lnTo>
                  <a:pt x="1109249" y="245256"/>
                </a:lnTo>
                <a:lnTo>
                  <a:pt x="1115156" y="229224"/>
                </a:lnTo>
                <a:lnTo>
                  <a:pt x="1115999" y="198005"/>
                </a:lnTo>
                <a:lnTo>
                  <a:pt x="1115999" y="54000"/>
                </a:lnTo>
                <a:lnTo>
                  <a:pt x="1115156" y="22781"/>
                </a:lnTo>
                <a:lnTo>
                  <a:pt x="1109249" y="6750"/>
                </a:lnTo>
                <a:lnTo>
                  <a:pt x="1093218" y="843"/>
                </a:lnTo>
                <a:lnTo>
                  <a:pt x="1061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2885300" y="8072206"/>
            <a:ext cx="85725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dénigrement.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843999" y="8431633"/>
            <a:ext cx="828040" cy="252095"/>
          </a:xfrm>
          <a:custGeom>
            <a:avLst/>
            <a:gdLst/>
            <a:ahLst/>
            <a:cxnLst/>
            <a:rect l="l" t="t" r="r" b="b"/>
            <a:pathLst>
              <a:path w="828039" h="252095">
                <a:moveTo>
                  <a:pt x="774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774001" y="252006"/>
                </a:lnTo>
                <a:lnTo>
                  <a:pt x="805220" y="251162"/>
                </a:lnTo>
                <a:lnTo>
                  <a:pt x="821251" y="245256"/>
                </a:lnTo>
                <a:lnTo>
                  <a:pt x="827158" y="229224"/>
                </a:lnTo>
                <a:lnTo>
                  <a:pt x="828001" y="198005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885300" y="8468206"/>
            <a:ext cx="5619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l’imitation.</a:t>
            </a:r>
            <a:endParaRPr sz="95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2843999" y="7243630"/>
            <a:ext cx="828040" cy="252095"/>
          </a:xfrm>
          <a:custGeom>
            <a:avLst/>
            <a:gdLst/>
            <a:ahLst/>
            <a:cxnLst/>
            <a:rect l="l" t="t" r="r" b="b"/>
            <a:pathLst>
              <a:path w="828039" h="252095">
                <a:moveTo>
                  <a:pt x="774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774001" y="252006"/>
                </a:lnTo>
                <a:lnTo>
                  <a:pt x="805220" y="251162"/>
                </a:lnTo>
                <a:lnTo>
                  <a:pt x="821251" y="245256"/>
                </a:lnTo>
                <a:lnTo>
                  <a:pt x="827158" y="229224"/>
                </a:lnTo>
                <a:lnTo>
                  <a:pt x="828001" y="198005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843999" y="7639632"/>
            <a:ext cx="1800225" cy="252095"/>
          </a:xfrm>
          <a:custGeom>
            <a:avLst/>
            <a:gdLst/>
            <a:ahLst/>
            <a:cxnLst/>
            <a:rect l="l" t="t" r="r" b="b"/>
            <a:pathLst>
              <a:path w="1800225" h="252095">
                <a:moveTo>
                  <a:pt x="1745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1745996" y="252006"/>
                </a:lnTo>
                <a:lnTo>
                  <a:pt x="1777214" y="251162"/>
                </a:lnTo>
                <a:lnTo>
                  <a:pt x="1793246" y="245256"/>
                </a:lnTo>
                <a:lnTo>
                  <a:pt x="1799152" y="229224"/>
                </a:lnTo>
                <a:lnTo>
                  <a:pt x="1799996" y="198005"/>
                </a:lnTo>
                <a:lnTo>
                  <a:pt x="1799996" y="54000"/>
                </a:lnTo>
                <a:lnTo>
                  <a:pt x="1799152" y="22781"/>
                </a:lnTo>
                <a:lnTo>
                  <a:pt x="1793246" y="6750"/>
                </a:lnTo>
                <a:lnTo>
                  <a:pt x="1777214" y="843"/>
                </a:lnTo>
                <a:lnTo>
                  <a:pt x="1745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2885300" y="7676205"/>
            <a:ext cx="158750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l’abus de position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dominante.</a:t>
            </a:r>
            <a:endParaRPr sz="95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755999" y="7738633"/>
            <a:ext cx="1044575" cy="450215"/>
          </a:xfrm>
          <a:custGeom>
            <a:avLst/>
            <a:gdLst/>
            <a:ahLst/>
            <a:cxnLst/>
            <a:rect l="l" t="t" r="r" b="b"/>
            <a:pathLst>
              <a:path w="1044575" h="450215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990003" y="449999"/>
                </a:lnTo>
                <a:lnTo>
                  <a:pt x="1021222" y="449155"/>
                </a:lnTo>
                <a:lnTo>
                  <a:pt x="1037253" y="443249"/>
                </a:lnTo>
                <a:lnTo>
                  <a:pt x="1043159" y="427217"/>
                </a:lnTo>
                <a:lnTo>
                  <a:pt x="1044003" y="3959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826162" y="7779541"/>
            <a:ext cx="895350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27940" marR="5080" indent="-15875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droit de</a:t>
            </a:r>
            <a:r>
              <a:rPr sz="11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 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concurrence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4767148" y="5479213"/>
            <a:ext cx="436880" cy="250190"/>
          </a:xfrm>
          <a:custGeom>
            <a:avLst/>
            <a:gdLst/>
            <a:ahLst/>
            <a:cxnLst/>
            <a:rect l="l" t="t" r="r" b="b"/>
            <a:pathLst>
              <a:path w="436879" h="250189">
                <a:moveTo>
                  <a:pt x="0" y="250189"/>
                </a:moveTo>
                <a:lnTo>
                  <a:pt x="43657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821104" y="5704214"/>
            <a:ext cx="386080" cy="225425"/>
          </a:xfrm>
          <a:custGeom>
            <a:avLst/>
            <a:gdLst/>
            <a:ahLst/>
            <a:cxnLst/>
            <a:rect l="l" t="t" r="r" b="b"/>
            <a:pathLst>
              <a:path w="386079" h="225425">
                <a:moveTo>
                  <a:pt x="0" y="0"/>
                </a:moveTo>
                <a:lnTo>
                  <a:pt x="386003" y="2250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884309" y="5822065"/>
            <a:ext cx="1360170" cy="586105"/>
          </a:xfrm>
          <a:custGeom>
            <a:avLst/>
            <a:gdLst/>
            <a:ahLst/>
            <a:cxnLst/>
            <a:rect l="l" t="t" r="r" b="b"/>
            <a:pathLst>
              <a:path w="1360170" h="586104">
                <a:moveTo>
                  <a:pt x="0" y="0"/>
                </a:moveTo>
                <a:lnTo>
                  <a:pt x="1360081" y="58593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407499" y="5604313"/>
            <a:ext cx="677545" cy="272415"/>
          </a:xfrm>
          <a:custGeom>
            <a:avLst/>
            <a:gdLst/>
            <a:ahLst/>
            <a:cxnLst/>
            <a:rect l="l" t="t" r="r" b="b"/>
            <a:pathLst>
              <a:path w="677544" h="272414">
                <a:moveTo>
                  <a:pt x="0" y="271907"/>
                </a:moveTo>
                <a:lnTo>
                  <a:pt x="67754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379600" y="5983213"/>
            <a:ext cx="662940" cy="327025"/>
          </a:xfrm>
          <a:custGeom>
            <a:avLst/>
            <a:gdLst/>
            <a:ahLst/>
            <a:cxnLst/>
            <a:rect l="l" t="t" r="r" b="b"/>
            <a:pathLst>
              <a:path w="662939" h="327025">
                <a:moveTo>
                  <a:pt x="0" y="0"/>
                </a:moveTo>
                <a:lnTo>
                  <a:pt x="662393" y="32680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859193" y="5701463"/>
            <a:ext cx="828040" cy="0"/>
          </a:xfrm>
          <a:custGeom>
            <a:avLst/>
            <a:gdLst/>
            <a:ahLst/>
            <a:cxnLst/>
            <a:rect l="l" t="t" r="r" b="b"/>
            <a:pathLst>
              <a:path w="828039">
                <a:moveTo>
                  <a:pt x="0" y="0"/>
                </a:moveTo>
                <a:lnTo>
                  <a:pt x="828001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799995" y="5942820"/>
            <a:ext cx="432434" cy="0"/>
          </a:xfrm>
          <a:custGeom>
            <a:avLst/>
            <a:gdLst/>
            <a:ahLst/>
            <a:cxnLst/>
            <a:rect l="l" t="t" r="r" b="b"/>
            <a:pathLst>
              <a:path w="432435">
                <a:moveTo>
                  <a:pt x="0" y="0"/>
                </a:moveTo>
                <a:lnTo>
                  <a:pt x="43201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55999" y="5717819"/>
            <a:ext cx="1188085" cy="450215"/>
          </a:xfrm>
          <a:custGeom>
            <a:avLst/>
            <a:gdLst/>
            <a:ahLst/>
            <a:cxnLst/>
            <a:rect l="l" t="t" r="r" b="b"/>
            <a:pathLst>
              <a:path w="1188085" h="450214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1133995" y="449999"/>
                </a:lnTo>
                <a:lnTo>
                  <a:pt x="1165214" y="449155"/>
                </a:lnTo>
                <a:lnTo>
                  <a:pt x="1181246" y="443249"/>
                </a:lnTo>
                <a:lnTo>
                  <a:pt x="1187152" y="427217"/>
                </a:lnTo>
                <a:lnTo>
                  <a:pt x="1187996" y="395998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910173" y="5758728"/>
            <a:ext cx="88011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L’Autorité</a:t>
            </a:r>
            <a:r>
              <a:rPr sz="11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endParaRPr sz="11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840118" y="5923828"/>
            <a:ext cx="101917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11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concurrence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2822318" y="5425211"/>
            <a:ext cx="1116330" cy="558165"/>
          </a:xfrm>
          <a:custGeom>
            <a:avLst/>
            <a:gdLst/>
            <a:ahLst/>
            <a:cxnLst/>
            <a:rect l="l" t="t" r="r" b="b"/>
            <a:pathLst>
              <a:path w="1116329" h="558164">
                <a:moveTo>
                  <a:pt x="1061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061999" y="557999"/>
                </a:lnTo>
                <a:lnTo>
                  <a:pt x="1093218" y="557156"/>
                </a:lnTo>
                <a:lnTo>
                  <a:pt x="1109249" y="551249"/>
                </a:lnTo>
                <a:lnTo>
                  <a:pt x="1115156" y="535218"/>
                </a:lnTo>
                <a:lnTo>
                  <a:pt x="1115999" y="503999"/>
                </a:lnTo>
                <a:lnTo>
                  <a:pt x="1115999" y="54000"/>
                </a:lnTo>
                <a:lnTo>
                  <a:pt x="1115156" y="22781"/>
                </a:lnTo>
                <a:lnTo>
                  <a:pt x="1109249" y="6750"/>
                </a:lnTo>
                <a:lnTo>
                  <a:pt x="1093218" y="843"/>
                </a:lnTo>
                <a:lnTo>
                  <a:pt x="1061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2863618" y="5475085"/>
            <a:ext cx="95123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garante d’une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concurrence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libre  et non</a:t>
            </a:r>
            <a:r>
              <a:rPr sz="9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faussée.</a:t>
            </a:r>
            <a:endParaRPr sz="95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5146498" y="5377462"/>
            <a:ext cx="828040" cy="252095"/>
          </a:xfrm>
          <a:custGeom>
            <a:avLst/>
            <a:gdLst/>
            <a:ahLst/>
            <a:cxnLst/>
            <a:rect l="l" t="t" r="r" b="b"/>
            <a:pathLst>
              <a:path w="828039" h="252095">
                <a:moveTo>
                  <a:pt x="774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774001" y="252006"/>
                </a:lnTo>
                <a:lnTo>
                  <a:pt x="805220" y="251162"/>
                </a:lnTo>
                <a:lnTo>
                  <a:pt x="821251" y="245256"/>
                </a:lnTo>
                <a:lnTo>
                  <a:pt x="827158" y="229224"/>
                </a:lnTo>
                <a:lnTo>
                  <a:pt x="828001" y="198005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5187798" y="5414036"/>
            <a:ext cx="70929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ententes.</a:t>
            </a:r>
            <a:endParaRPr sz="95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146498" y="5773463"/>
            <a:ext cx="1188085" cy="252095"/>
          </a:xfrm>
          <a:custGeom>
            <a:avLst/>
            <a:gdLst/>
            <a:ahLst/>
            <a:cxnLst/>
            <a:rect l="l" t="t" r="r" b="b"/>
            <a:pathLst>
              <a:path w="1188085" h="25209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1133995" y="252006"/>
                </a:lnTo>
                <a:lnTo>
                  <a:pt x="1165214" y="251162"/>
                </a:lnTo>
                <a:lnTo>
                  <a:pt x="1181246" y="245256"/>
                </a:lnTo>
                <a:lnTo>
                  <a:pt x="1187152" y="229224"/>
                </a:lnTo>
                <a:lnTo>
                  <a:pt x="1187996" y="198005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5187798" y="5810036"/>
            <a:ext cx="10318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concentrations.</a:t>
            </a:r>
            <a:endParaRPr sz="95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5146498" y="6169463"/>
            <a:ext cx="1224280" cy="407034"/>
          </a:xfrm>
          <a:custGeom>
            <a:avLst/>
            <a:gdLst/>
            <a:ahLst/>
            <a:cxnLst/>
            <a:rect l="l" t="t" r="r" b="b"/>
            <a:pathLst>
              <a:path w="1224279" h="407034">
                <a:moveTo>
                  <a:pt x="1170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52806"/>
                </a:lnTo>
                <a:lnTo>
                  <a:pt x="843" y="384024"/>
                </a:lnTo>
                <a:lnTo>
                  <a:pt x="6750" y="400056"/>
                </a:lnTo>
                <a:lnTo>
                  <a:pt x="22781" y="405962"/>
                </a:lnTo>
                <a:lnTo>
                  <a:pt x="54000" y="406806"/>
                </a:lnTo>
                <a:lnTo>
                  <a:pt x="1170000" y="406806"/>
                </a:lnTo>
                <a:lnTo>
                  <a:pt x="1201219" y="405962"/>
                </a:lnTo>
                <a:lnTo>
                  <a:pt x="1217250" y="400056"/>
                </a:lnTo>
                <a:lnTo>
                  <a:pt x="1223156" y="384024"/>
                </a:lnTo>
                <a:lnTo>
                  <a:pt x="1224000" y="352806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5187798" y="6213588"/>
            <a:ext cx="109156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abus 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position  dominante.</a:t>
            </a:r>
            <a:endParaRPr sz="950">
              <a:latin typeface="Arial"/>
              <a:cs typeface="Arial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2843999" y="6184017"/>
            <a:ext cx="612140" cy="252095"/>
          </a:xfrm>
          <a:custGeom>
            <a:avLst/>
            <a:gdLst/>
            <a:ahLst/>
            <a:cxnLst/>
            <a:rect l="l" t="t" r="r" b="b"/>
            <a:pathLst>
              <a:path w="612139" h="252095">
                <a:moveTo>
                  <a:pt x="55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557999" y="252006"/>
                </a:lnTo>
                <a:lnTo>
                  <a:pt x="589218" y="251162"/>
                </a:lnTo>
                <a:lnTo>
                  <a:pt x="605250" y="245256"/>
                </a:lnTo>
                <a:lnTo>
                  <a:pt x="611156" y="229224"/>
                </a:lnTo>
                <a:lnTo>
                  <a:pt x="612000" y="198005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2885300" y="6220592"/>
            <a:ext cx="4819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une</a:t>
            </a:r>
            <a:r>
              <a:rPr sz="950" spc="-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AAI.</a:t>
            </a:r>
            <a:endParaRPr sz="950">
              <a:latin typeface="Arial"/>
              <a:cs typeface="Arial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2132215" y="5822215"/>
            <a:ext cx="360045" cy="241300"/>
          </a:xfrm>
          <a:custGeom>
            <a:avLst/>
            <a:gdLst/>
            <a:ahLst/>
            <a:cxnLst/>
            <a:rect l="l" t="t" r="r" b="b"/>
            <a:pathLst>
              <a:path w="360044" h="241300">
                <a:moveTo>
                  <a:pt x="306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306006" y="241198"/>
                </a:lnTo>
                <a:lnTo>
                  <a:pt x="337218" y="240354"/>
                </a:lnTo>
                <a:lnTo>
                  <a:pt x="353245" y="234448"/>
                </a:lnTo>
                <a:lnTo>
                  <a:pt x="359150" y="218416"/>
                </a:lnTo>
                <a:lnTo>
                  <a:pt x="359994" y="187198"/>
                </a:lnTo>
                <a:lnTo>
                  <a:pt x="359994" y="54000"/>
                </a:lnTo>
                <a:lnTo>
                  <a:pt x="359150" y="22781"/>
                </a:lnTo>
                <a:lnTo>
                  <a:pt x="353245" y="6750"/>
                </a:lnTo>
                <a:lnTo>
                  <a:pt x="337218" y="843"/>
                </a:lnTo>
                <a:lnTo>
                  <a:pt x="3060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2216867" y="5853390"/>
            <a:ext cx="1866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est</a:t>
            </a:r>
            <a:endParaRPr sz="950">
              <a:latin typeface="Arial"/>
              <a:cs typeface="Arial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2132215" y="5822215"/>
            <a:ext cx="360045" cy="241300"/>
          </a:xfrm>
          <a:custGeom>
            <a:avLst/>
            <a:gdLst/>
            <a:ahLst/>
            <a:cxnLst/>
            <a:rect l="l" t="t" r="r" b="b"/>
            <a:pathLst>
              <a:path w="360044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306006" y="241198"/>
                </a:lnTo>
                <a:lnTo>
                  <a:pt x="337218" y="240354"/>
                </a:lnTo>
                <a:lnTo>
                  <a:pt x="353245" y="234448"/>
                </a:lnTo>
                <a:lnTo>
                  <a:pt x="359150" y="218416"/>
                </a:lnTo>
                <a:lnTo>
                  <a:pt x="359994" y="187198"/>
                </a:lnTo>
                <a:lnTo>
                  <a:pt x="359994" y="54000"/>
                </a:lnTo>
                <a:lnTo>
                  <a:pt x="359150" y="22781"/>
                </a:lnTo>
                <a:lnTo>
                  <a:pt x="353245" y="6750"/>
                </a:lnTo>
                <a:lnTo>
                  <a:pt x="337218" y="843"/>
                </a:lnTo>
                <a:lnTo>
                  <a:pt x="306006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128408" y="5580861"/>
            <a:ext cx="828040" cy="241300"/>
          </a:xfrm>
          <a:custGeom>
            <a:avLst/>
            <a:gdLst/>
            <a:ahLst/>
            <a:cxnLst/>
            <a:rect l="l" t="t" r="r" b="b"/>
            <a:pathLst>
              <a:path w="828039" h="241300">
                <a:moveTo>
                  <a:pt x="774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774001" y="241198"/>
                </a:lnTo>
                <a:lnTo>
                  <a:pt x="805220" y="240354"/>
                </a:lnTo>
                <a:lnTo>
                  <a:pt x="821251" y="234448"/>
                </a:lnTo>
                <a:lnTo>
                  <a:pt x="827158" y="218416"/>
                </a:lnTo>
                <a:lnTo>
                  <a:pt x="828001" y="187198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4196519" y="5612034"/>
            <a:ext cx="68961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Elle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contrôle</a:t>
            </a:r>
            <a:endParaRPr sz="950">
              <a:latin typeface="Arial"/>
              <a:cs typeface="Aria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4128408" y="5580861"/>
            <a:ext cx="828040" cy="241300"/>
          </a:xfrm>
          <a:custGeom>
            <a:avLst/>
            <a:gdLst/>
            <a:ahLst/>
            <a:cxnLst/>
            <a:rect l="l" t="t" r="r" b="b"/>
            <a:pathLst>
              <a:path w="82803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774001" y="241198"/>
                </a:lnTo>
                <a:lnTo>
                  <a:pt x="805220" y="240354"/>
                </a:lnTo>
                <a:lnTo>
                  <a:pt x="821251" y="234448"/>
                </a:lnTo>
                <a:lnTo>
                  <a:pt x="827158" y="218416"/>
                </a:lnTo>
                <a:lnTo>
                  <a:pt x="828001" y="187198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874399" y="7441634"/>
            <a:ext cx="1800225" cy="252095"/>
          </a:xfrm>
          <a:custGeom>
            <a:avLst/>
            <a:gdLst/>
            <a:ahLst/>
            <a:cxnLst/>
            <a:rect l="l" t="t" r="r" b="b"/>
            <a:pathLst>
              <a:path w="1800225" h="252095">
                <a:moveTo>
                  <a:pt x="1745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1745996" y="252006"/>
                </a:lnTo>
                <a:lnTo>
                  <a:pt x="1777214" y="251162"/>
                </a:lnTo>
                <a:lnTo>
                  <a:pt x="1793246" y="245256"/>
                </a:lnTo>
                <a:lnTo>
                  <a:pt x="1799152" y="229224"/>
                </a:lnTo>
                <a:lnTo>
                  <a:pt x="1799996" y="198005"/>
                </a:lnTo>
                <a:lnTo>
                  <a:pt x="1799996" y="54000"/>
                </a:lnTo>
                <a:lnTo>
                  <a:pt x="1799152" y="22781"/>
                </a:lnTo>
                <a:lnTo>
                  <a:pt x="1793246" y="6750"/>
                </a:lnTo>
                <a:lnTo>
                  <a:pt x="1777214" y="843"/>
                </a:lnTo>
                <a:lnTo>
                  <a:pt x="1745996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4915699" y="7478208"/>
            <a:ext cx="159448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pratiques</a:t>
            </a:r>
            <a:r>
              <a:rPr sz="9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anticoncurrentielles</a:t>
            </a:r>
            <a:endParaRPr sz="950">
              <a:latin typeface="Arial"/>
              <a:cs typeface="Arial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4205898" y="8233628"/>
            <a:ext cx="1224280" cy="252095"/>
          </a:xfrm>
          <a:custGeom>
            <a:avLst/>
            <a:gdLst/>
            <a:ahLst/>
            <a:cxnLst/>
            <a:rect l="l" t="t" r="r" b="b"/>
            <a:pathLst>
              <a:path w="1224279" h="252095">
                <a:moveTo>
                  <a:pt x="1170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1170000" y="252006"/>
                </a:lnTo>
                <a:lnTo>
                  <a:pt x="1201219" y="251162"/>
                </a:lnTo>
                <a:lnTo>
                  <a:pt x="1217250" y="245256"/>
                </a:lnTo>
                <a:lnTo>
                  <a:pt x="1223156" y="229224"/>
                </a:lnTo>
                <a:lnTo>
                  <a:pt x="1224000" y="198005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4247198" y="8270203"/>
            <a:ext cx="106489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pratiques</a:t>
            </a:r>
            <a:r>
              <a:rPr sz="95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déloyales</a:t>
            </a:r>
            <a:endParaRPr sz="950">
              <a:latin typeface="Arial"/>
              <a:cs typeface="Arial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4682987" y="7249978"/>
            <a:ext cx="108585" cy="635635"/>
          </a:xfrm>
          <a:custGeom>
            <a:avLst/>
            <a:gdLst/>
            <a:ahLst/>
            <a:cxnLst/>
            <a:rect l="l" t="t" r="r" b="b"/>
            <a:pathLst>
              <a:path w="108585" h="635634">
                <a:moveTo>
                  <a:pt x="0" y="635304"/>
                </a:moveTo>
                <a:lnTo>
                  <a:pt x="21017" y="633035"/>
                </a:lnTo>
                <a:lnTo>
                  <a:pt x="38182" y="626846"/>
                </a:lnTo>
                <a:lnTo>
                  <a:pt x="49756" y="617666"/>
                </a:lnTo>
                <a:lnTo>
                  <a:pt x="54000" y="606424"/>
                </a:lnTo>
                <a:lnTo>
                  <a:pt x="54000" y="346532"/>
                </a:lnTo>
                <a:lnTo>
                  <a:pt x="58244" y="335290"/>
                </a:lnTo>
                <a:lnTo>
                  <a:pt x="69818" y="326110"/>
                </a:lnTo>
                <a:lnTo>
                  <a:pt x="86983" y="319921"/>
                </a:lnTo>
                <a:lnTo>
                  <a:pt x="108000" y="317652"/>
                </a:lnTo>
                <a:lnTo>
                  <a:pt x="86983" y="315383"/>
                </a:lnTo>
                <a:lnTo>
                  <a:pt x="69818" y="309194"/>
                </a:lnTo>
                <a:lnTo>
                  <a:pt x="58244" y="300014"/>
                </a:lnTo>
                <a:lnTo>
                  <a:pt x="54000" y="288772"/>
                </a:lnTo>
                <a:lnTo>
                  <a:pt x="54000" y="28879"/>
                </a:lnTo>
                <a:lnTo>
                  <a:pt x="49756" y="17637"/>
                </a:lnTo>
                <a:lnTo>
                  <a:pt x="38182" y="8458"/>
                </a:lnTo>
                <a:lnTo>
                  <a:pt x="21017" y="2269"/>
                </a:lnTo>
                <a:lnTo>
                  <a:pt x="0" y="0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996000" y="8041978"/>
            <a:ext cx="108585" cy="635635"/>
          </a:xfrm>
          <a:custGeom>
            <a:avLst/>
            <a:gdLst/>
            <a:ahLst/>
            <a:cxnLst/>
            <a:rect l="l" t="t" r="r" b="b"/>
            <a:pathLst>
              <a:path w="108585" h="635634">
                <a:moveTo>
                  <a:pt x="0" y="635304"/>
                </a:moveTo>
                <a:lnTo>
                  <a:pt x="21017" y="633035"/>
                </a:lnTo>
                <a:lnTo>
                  <a:pt x="38182" y="626846"/>
                </a:lnTo>
                <a:lnTo>
                  <a:pt x="49756" y="617666"/>
                </a:lnTo>
                <a:lnTo>
                  <a:pt x="54000" y="606424"/>
                </a:lnTo>
                <a:lnTo>
                  <a:pt x="54000" y="346532"/>
                </a:lnTo>
                <a:lnTo>
                  <a:pt x="58244" y="335290"/>
                </a:lnTo>
                <a:lnTo>
                  <a:pt x="69818" y="326110"/>
                </a:lnTo>
                <a:lnTo>
                  <a:pt x="86983" y="319921"/>
                </a:lnTo>
                <a:lnTo>
                  <a:pt x="108000" y="317652"/>
                </a:lnTo>
                <a:lnTo>
                  <a:pt x="86983" y="315383"/>
                </a:lnTo>
                <a:lnTo>
                  <a:pt x="69818" y="309194"/>
                </a:lnTo>
                <a:lnTo>
                  <a:pt x="58244" y="300014"/>
                </a:lnTo>
                <a:lnTo>
                  <a:pt x="54000" y="288772"/>
                </a:lnTo>
                <a:lnTo>
                  <a:pt x="54000" y="28879"/>
                </a:lnTo>
                <a:lnTo>
                  <a:pt x="49756" y="17637"/>
                </a:lnTo>
                <a:lnTo>
                  <a:pt x="38182" y="8458"/>
                </a:lnTo>
                <a:lnTo>
                  <a:pt x="21017" y="2269"/>
                </a:lnTo>
                <a:lnTo>
                  <a:pt x="0" y="0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725299" y="1088300"/>
            <a:ext cx="449326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libre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concurrence,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un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fondement européen et</a:t>
            </a:r>
            <a:r>
              <a:rPr sz="1300" b="1" spc="-7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national</a:t>
            </a:r>
            <a:endParaRPr sz="130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725299" y="3159671"/>
            <a:ext cx="3072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Une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liberté qui peut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faire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l’objet</a:t>
            </a:r>
            <a:r>
              <a:rPr sz="1300" b="1" spc="-8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d’abus</a:t>
            </a:r>
            <a:endParaRPr sz="1300">
              <a:latin typeface="Arial"/>
              <a:cs typeface="Arial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432003" y="315136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494974" y="3143516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432003" y="5007318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494974" y="5024865"/>
            <a:ext cx="477901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Le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rôle 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des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autorités administratives 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indépendantes</a:t>
            </a:r>
            <a:r>
              <a:rPr sz="1950" b="1" spc="-112" baseline="2136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(AAI)</a:t>
            </a:r>
            <a:endParaRPr sz="1950" baseline="2136">
              <a:latin typeface="Arial"/>
              <a:cs typeface="Arial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432003" y="6862032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494974" y="6879580"/>
            <a:ext cx="2905760" cy="570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4	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Le droit de la</a:t>
            </a:r>
            <a:r>
              <a:rPr sz="1950" b="1" spc="-37" baseline="2136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concurrence</a:t>
            </a:r>
            <a:endParaRPr sz="1950" baseline="2136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l’entente.</a:t>
            </a:r>
            <a:endParaRPr sz="95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725299" y="9121700"/>
            <a:ext cx="27425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 droit de la propriété</a:t>
            </a:r>
            <a:r>
              <a:rPr sz="1300" b="1" spc="-9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industrielle</a:t>
            </a:r>
            <a:endParaRPr sz="1300">
              <a:latin typeface="Arial"/>
              <a:cs typeface="Arial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432003" y="9113399"/>
            <a:ext cx="251993" cy="2520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494974" y="91055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1" name="object 10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cxnSp>
        <p:nvCxnSpPr>
          <p:cNvPr id="102" name="Connecteur droit 101"/>
          <p:cNvCxnSpPr/>
          <p:nvPr/>
        </p:nvCxnSpPr>
        <p:spPr>
          <a:xfrm>
            <a:off x="1695450" y="9842500"/>
            <a:ext cx="3600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object 54"/>
          <p:cNvSpPr/>
          <p:nvPr/>
        </p:nvSpPr>
        <p:spPr>
          <a:xfrm>
            <a:off x="2015999" y="9603003"/>
            <a:ext cx="1260475" cy="450215"/>
          </a:xfrm>
          <a:custGeom>
            <a:avLst/>
            <a:gdLst/>
            <a:ahLst/>
            <a:cxnLst/>
            <a:rect l="l" t="t" r="r" b="b"/>
            <a:pathLst>
              <a:path w="1260475" h="45021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1206004" y="449999"/>
                </a:lnTo>
                <a:lnTo>
                  <a:pt x="1237223" y="449155"/>
                </a:lnTo>
                <a:lnTo>
                  <a:pt x="1253255" y="443249"/>
                </a:lnTo>
                <a:lnTo>
                  <a:pt x="1259161" y="427217"/>
                </a:lnTo>
                <a:lnTo>
                  <a:pt x="1260005" y="395998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55"/>
          <p:cNvSpPr txBox="1"/>
          <p:nvPr/>
        </p:nvSpPr>
        <p:spPr>
          <a:xfrm>
            <a:off x="2057299" y="9675504"/>
            <a:ext cx="1078230" cy="3052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950" spc="-5" dirty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énéficient d’une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protection</a:t>
            </a:r>
            <a:r>
              <a:rPr sz="950" spc="-6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juridique.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0" name="object 56"/>
          <p:cNvSpPr/>
          <p:nvPr/>
        </p:nvSpPr>
        <p:spPr>
          <a:xfrm>
            <a:off x="755999" y="9603003"/>
            <a:ext cx="1044575" cy="450215"/>
          </a:xfrm>
          <a:custGeom>
            <a:avLst/>
            <a:gdLst/>
            <a:ahLst/>
            <a:cxnLst/>
            <a:rect l="l" t="t" r="r" b="b"/>
            <a:pathLst>
              <a:path w="1044575" h="450215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990003" y="449999"/>
                </a:lnTo>
                <a:lnTo>
                  <a:pt x="1021222" y="449155"/>
                </a:lnTo>
                <a:lnTo>
                  <a:pt x="1037253" y="443249"/>
                </a:lnTo>
                <a:lnTo>
                  <a:pt x="1043159" y="427217"/>
                </a:lnTo>
                <a:lnTo>
                  <a:pt x="1044003" y="3959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47"/>
          <p:cNvSpPr txBox="1"/>
          <p:nvPr/>
        </p:nvSpPr>
        <p:spPr>
          <a:xfrm>
            <a:off x="826162" y="9649040"/>
            <a:ext cx="895350" cy="359073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27940" marR="5080" indent="-15875" algn="ctr">
              <a:lnSpc>
                <a:spcPts val="1300"/>
              </a:lnSpc>
              <a:spcBef>
                <a:spcPts val="160"/>
              </a:spcBef>
            </a:pPr>
            <a:r>
              <a:rPr lang="fr-FR" sz="1100" b="1" dirty="0" smtClean="0">
                <a:solidFill>
                  <a:srgbClr val="FFFFFF"/>
                </a:solidFill>
                <a:latin typeface="Arial"/>
                <a:cs typeface="Arial"/>
              </a:rPr>
              <a:t>Le brevet    et la marque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13" name="object 38"/>
          <p:cNvSpPr/>
          <p:nvPr/>
        </p:nvSpPr>
        <p:spPr>
          <a:xfrm>
            <a:off x="2015999" y="8124030"/>
            <a:ext cx="612140" cy="241300"/>
          </a:xfrm>
          <a:custGeom>
            <a:avLst/>
            <a:gdLst/>
            <a:ahLst/>
            <a:cxnLst/>
            <a:rect l="l" t="t" r="r" b="b"/>
            <a:pathLst>
              <a:path w="612139" h="241300">
                <a:moveTo>
                  <a:pt x="55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7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557999" y="241198"/>
                </a:lnTo>
                <a:lnTo>
                  <a:pt x="589218" y="240354"/>
                </a:lnTo>
                <a:lnTo>
                  <a:pt x="605250" y="234448"/>
                </a:lnTo>
                <a:lnTo>
                  <a:pt x="611156" y="218416"/>
                </a:lnTo>
                <a:lnTo>
                  <a:pt x="612000" y="187197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36"/>
          <p:cNvSpPr txBox="1"/>
          <p:nvPr/>
        </p:nvSpPr>
        <p:spPr>
          <a:xfrm>
            <a:off x="2019174" y="8158354"/>
            <a:ext cx="605790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interdit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5" name="object 37"/>
          <p:cNvSpPr/>
          <p:nvPr/>
        </p:nvSpPr>
        <p:spPr>
          <a:xfrm>
            <a:off x="2015999" y="8127179"/>
            <a:ext cx="612140" cy="241300"/>
          </a:xfrm>
          <a:custGeom>
            <a:avLst/>
            <a:gdLst/>
            <a:ahLst/>
            <a:cxnLst/>
            <a:rect l="l" t="t" r="r" b="b"/>
            <a:pathLst>
              <a:path w="61213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557999" y="241198"/>
                </a:lnTo>
                <a:lnTo>
                  <a:pt x="589218" y="240354"/>
                </a:lnTo>
                <a:lnTo>
                  <a:pt x="605250" y="234448"/>
                </a:lnTo>
                <a:lnTo>
                  <a:pt x="611156" y="218416"/>
                </a:lnTo>
                <a:lnTo>
                  <a:pt x="612000" y="187198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86"/>
          <p:cNvSpPr/>
          <p:nvPr/>
        </p:nvSpPr>
        <p:spPr>
          <a:xfrm>
            <a:off x="4128408" y="6012661"/>
            <a:ext cx="828040" cy="241300"/>
          </a:xfrm>
          <a:custGeom>
            <a:avLst/>
            <a:gdLst/>
            <a:ahLst/>
            <a:cxnLst/>
            <a:rect l="l" t="t" r="r" b="b"/>
            <a:pathLst>
              <a:path w="82803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774001" y="241198"/>
                </a:lnTo>
                <a:lnTo>
                  <a:pt x="805220" y="240354"/>
                </a:lnTo>
                <a:lnTo>
                  <a:pt x="821251" y="234448"/>
                </a:lnTo>
                <a:lnTo>
                  <a:pt x="827158" y="218416"/>
                </a:lnTo>
                <a:lnTo>
                  <a:pt x="828001" y="187198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lnTo>
                  <a:pt x="54000" y="0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85"/>
          <p:cNvSpPr txBox="1"/>
          <p:nvPr/>
        </p:nvSpPr>
        <p:spPr>
          <a:xfrm>
            <a:off x="4196519" y="6043834"/>
            <a:ext cx="689610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Elle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réprime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03" name="object 2"/>
          <p:cNvSpPr txBox="1"/>
          <p:nvPr/>
        </p:nvSpPr>
        <p:spPr>
          <a:xfrm>
            <a:off x="1661298" y="248690"/>
            <a:ext cx="4682351" cy="487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5.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activités économiques  </a:t>
            </a:r>
            <a:endParaRPr lang="fr-FR" sz="1500" b="1" spc="-5" dirty="0" smtClean="0">
              <a:solidFill>
                <a:srgbClr val="005AAA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sont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-elles régulées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par le droit</a:t>
            </a:r>
            <a:r>
              <a:rPr sz="1500" b="1" spc="-4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8" name="Connecteur droit 107"/>
          <p:cNvCxnSpPr/>
          <p:nvPr/>
        </p:nvCxnSpPr>
        <p:spPr>
          <a:xfrm>
            <a:off x="1695450" y="9842500"/>
            <a:ext cx="3600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object 3"/>
          <p:cNvSpPr/>
          <p:nvPr/>
        </p:nvSpPr>
        <p:spPr>
          <a:xfrm>
            <a:off x="2696958" y="1641691"/>
            <a:ext cx="828675" cy="464820"/>
          </a:xfrm>
          <a:custGeom>
            <a:avLst/>
            <a:gdLst/>
            <a:ahLst/>
            <a:cxnLst/>
            <a:rect l="l" t="t" r="r" b="b"/>
            <a:pathLst>
              <a:path w="828675" h="464819">
                <a:moveTo>
                  <a:pt x="828421" y="0"/>
                </a:moveTo>
                <a:lnTo>
                  <a:pt x="0" y="46431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21601" y="2091603"/>
            <a:ext cx="702310" cy="392430"/>
          </a:xfrm>
          <a:custGeom>
            <a:avLst/>
            <a:gdLst/>
            <a:ahLst/>
            <a:cxnLst/>
            <a:rect l="l" t="t" r="r" b="b"/>
            <a:pathLst>
              <a:path w="702310" h="392430">
                <a:moveTo>
                  <a:pt x="0" y="0"/>
                </a:moveTo>
                <a:lnTo>
                  <a:pt x="702005" y="39240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38998" y="1461602"/>
            <a:ext cx="1548130" cy="558165"/>
          </a:xfrm>
          <a:custGeom>
            <a:avLst/>
            <a:gdLst/>
            <a:ahLst/>
            <a:cxnLst/>
            <a:rect l="l" t="t" r="r" b="b"/>
            <a:pathLst>
              <a:path w="1548129" h="558164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494002" y="557999"/>
                </a:lnTo>
                <a:lnTo>
                  <a:pt x="1525221" y="557156"/>
                </a:lnTo>
                <a:lnTo>
                  <a:pt x="1541252" y="551249"/>
                </a:lnTo>
                <a:lnTo>
                  <a:pt x="1547159" y="535218"/>
                </a:lnTo>
                <a:lnTo>
                  <a:pt x="1548003" y="503999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380299" y="1511476"/>
            <a:ext cx="144018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fondement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européen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article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3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traité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Rome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(25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1957).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38998" y="2163600"/>
            <a:ext cx="1548130" cy="558165"/>
          </a:xfrm>
          <a:custGeom>
            <a:avLst/>
            <a:gdLst/>
            <a:ahLst/>
            <a:cxnLst/>
            <a:rect l="l" t="t" r="r" b="b"/>
            <a:pathLst>
              <a:path w="1548129" h="558164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494002" y="557999"/>
                </a:lnTo>
                <a:lnTo>
                  <a:pt x="1525221" y="557156"/>
                </a:lnTo>
                <a:lnTo>
                  <a:pt x="1541252" y="551249"/>
                </a:lnTo>
                <a:lnTo>
                  <a:pt x="1547159" y="535218"/>
                </a:lnTo>
                <a:lnTo>
                  <a:pt x="1548003" y="503999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380299" y="2213474"/>
            <a:ext cx="128714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algn="just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fondement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national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décret d’Allarde (loi des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2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17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mars</a:t>
            </a:r>
            <a:r>
              <a:rPr sz="9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1791).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45995" y="2091603"/>
            <a:ext cx="715645" cy="0"/>
          </a:xfrm>
          <a:custGeom>
            <a:avLst/>
            <a:gdLst/>
            <a:ahLst/>
            <a:cxnLst/>
            <a:rect l="l" t="t" r="r" b="b"/>
            <a:pathLst>
              <a:path w="715644">
                <a:moveTo>
                  <a:pt x="0" y="0"/>
                </a:moveTo>
                <a:lnTo>
                  <a:pt x="71550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15999" y="1971003"/>
            <a:ext cx="720090" cy="241300"/>
          </a:xfrm>
          <a:custGeom>
            <a:avLst/>
            <a:gdLst/>
            <a:ahLst/>
            <a:cxnLst/>
            <a:rect l="l" t="t" r="r" b="b"/>
            <a:pathLst>
              <a:path w="720089" h="241300">
                <a:moveTo>
                  <a:pt x="66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666000" y="241198"/>
                </a:lnTo>
                <a:lnTo>
                  <a:pt x="697219" y="240354"/>
                </a:lnTo>
                <a:lnTo>
                  <a:pt x="713251" y="234448"/>
                </a:lnTo>
                <a:lnTo>
                  <a:pt x="719157" y="218416"/>
                </a:lnTo>
                <a:lnTo>
                  <a:pt x="720001" y="187198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073912" y="2002177"/>
            <a:ext cx="5956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repose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015999" y="1971003"/>
            <a:ext cx="720090" cy="241300"/>
          </a:xfrm>
          <a:custGeom>
            <a:avLst/>
            <a:gdLst/>
            <a:ahLst/>
            <a:cxnLst/>
            <a:rect l="l" t="t" r="r" b="b"/>
            <a:pathLst>
              <a:path w="72008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666000" y="241198"/>
                </a:lnTo>
                <a:lnTo>
                  <a:pt x="697219" y="240354"/>
                </a:lnTo>
                <a:lnTo>
                  <a:pt x="713251" y="234448"/>
                </a:lnTo>
                <a:lnTo>
                  <a:pt x="719157" y="218416"/>
                </a:lnTo>
                <a:lnTo>
                  <a:pt x="720001" y="187198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55999" y="1866600"/>
            <a:ext cx="1044575" cy="450215"/>
          </a:xfrm>
          <a:custGeom>
            <a:avLst/>
            <a:gdLst/>
            <a:ahLst/>
            <a:cxnLst/>
            <a:rect l="l" t="t" r="r" b="b"/>
            <a:pathLst>
              <a:path w="1044575" h="4502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990003" y="449999"/>
                </a:lnTo>
                <a:lnTo>
                  <a:pt x="1021222" y="449155"/>
                </a:lnTo>
                <a:lnTo>
                  <a:pt x="1037253" y="443249"/>
                </a:lnTo>
                <a:lnTo>
                  <a:pt x="1043159" y="427217"/>
                </a:lnTo>
                <a:lnTo>
                  <a:pt x="1044003" y="3959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41579" y="1907509"/>
            <a:ext cx="864235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indent="170815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 libre 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concurrence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709727" y="3604972"/>
            <a:ext cx="497205" cy="396240"/>
          </a:xfrm>
          <a:custGeom>
            <a:avLst/>
            <a:gdLst/>
            <a:ahLst/>
            <a:cxnLst/>
            <a:rect l="l" t="t" r="r" b="b"/>
            <a:pathLst>
              <a:path w="497205" h="396239">
                <a:moveTo>
                  <a:pt x="497065" y="0"/>
                </a:moveTo>
                <a:lnTo>
                  <a:pt x="0" y="39599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90213" y="3903773"/>
            <a:ext cx="424180" cy="270510"/>
          </a:xfrm>
          <a:custGeom>
            <a:avLst/>
            <a:gdLst/>
            <a:ahLst/>
            <a:cxnLst/>
            <a:rect l="l" t="t" r="r" b="b"/>
            <a:pathLst>
              <a:path w="424179" h="270510">
                <a:moveTo>
                  <a:pt x="423786" y="0"/>
                </a:moveTo>
                <a:lnTo>
                  <a:pt x="0" y="27000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63988" y="3928969"/>
            <a:ext cx="461009" cy="203835"/>
          </a:xfrm>
          <a:custGeom>
            <a:avLst/>
            <a:gdLst/>
            <a:ahLst/>
            <a:cxnLst/>
            <a:rect l="l" t="t" r="r" b="b"/>
            <a:pathLst>
              <a:path w="461010" h="203835">
                <a:moveTo>
                  <a:pt x="460806" y="20340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17998" y="4132378"/>
            <a:ext cx="428625" cy="347980"/>
          </a:xfrm>
          <a:custGeom>
            <a:avLst/>
            <a:gdLst/>
            <a:ahLst/>
            <a:cxnLst/>
            <a:rect l="l" t="t" r="r" b="b"/>
            <a:pathLst>
              <a:path w="428625" h="347979">
                <a:moveTo>
                  <a:pt x="428396" y="347395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967170" y="3810748"/>
            <a:ext cx="612140" cy="252095"/>
          </a:xfrm>
          <a:custGeom>
            <a:avLst/>
            <a:gdLst/>
            <a:ahLst/>
            <a:cxnLst/>
            <a:rect l="l" t="t" r="r" b="b"/>
            <a:pathLst>
              <a:path w="612139" h="252095">
                <a:moveTo>
                  <a:pt x="55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557999" y="252006"/>
                </a:lnTo>
                <a:lnTo>
                  <a:pt x="589218" y="251162"/>
                </a:lnTo>
                <a:lnTo>
                  <a:pt x="605250" y="245256"/>
                </a:lnTo>
                <a:lnTo>
                  <a:pt x="611156" y="229224"/>
                </a:lnTo>
                <a:lnTo>
                  <a:pt x="612000" y="198005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008470" y="3847323"/>
            <a:ext cx="4413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Entente</a:t>
            </a:r>
            <a:endParaRPr sz="95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967170" y="4206749"/>
            <a:ext cx="1080135" cy="407034"/>
          </a:xfrm>
          <a:custGeom>
            <a:avLst/>
            <a:gdLst/>
            <a:ahLst/>
            <a:cxnLst/>
            <a:rect l="l" t="t" r="r" b="b"/>
            <a:pathLst>
              <a:path w="1080135" h="407035">
                <a:moveTo>
                  <a:pt x="1025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52806"/>
                </a:lnTo>
                <a:lnTo>
                  <a:pt x="843" y="384024"/>
                </a:lnTo>
                <a:lnTo>
                  <a:pt x="6750" y="400056"/>
                </a:lnTo>
                <a:lnTo>
                  <a:pt x="22781" y="405962"/>
                </a:lnTo>
                <a:lnTo>
                  <a:pt x="54000" y="406806"/>
                </a:lnTo>
                <a:lnTo>
                  <a:pt x="1025994" y="406806"/>
                </a:lnTo>
                <a:lnTo>
                  <a:pt x="1057213" y="405962"/>
                </a:lnTo>
                <a:lnTo>
                  <a:pt x="1073245" y="400056"/>
                </a:lnTo>
                <a:lnTo>
                  <a:pt x="1079151" y="384024"/>
                </a:lnTo>
                <a:lnTo>
                  <a:pt x="1079995" y="352806"/>
                </a:lnTo>
                <a:lnTo>
                  <a:pt x="1079995" y="54000"/>
                </a:lnTo>
                <a:lnTo>
                  <a:pt x="1079151" y="22781"/>
                </a:lnTo>
                <a:lnTo>
                  <a:pt x="1073245" y="6750"/>
                </a:lnTo>
                <a:lnTo>
                  <a:pt x="1057213" y="843"/>
                </a:lnTo>
                <a:lnTo>
                  <a:pt x="1025994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008470" y="4250874"/>
            <a:ext cx="91757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Abus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position  dominante</a:t>
            </a:r>
            <a:endParaRPr sz="95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132215" y="3532973"/>
            <a:ext cx="1332230" cy="252095"/>
          </a:xfrm>
          <a:custGeom>
            <a:avLst/>
            <a:gdLst/>
            <a:ahLst/>
            <a:cxnLst/>
            <a:rect l="l" t="t" r="r" b="b"/>
            <a:pathLst>
              <a:path w="1332229" h="252095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1278001" y="252006"/>
                </a:lnTo>
                <a:lnTo>
                  <a:pt x="1309219" y="251162"/>
                </a:lnTo>
                <a:lnTo>
                  <a:pt x="1325251" y="245256"/>
                </a:lnTo>
                <a:lnTo>
                  <a:pt x="1331157" y="229224"/>
                </a:lnTo>
                <a:lnTo>
                  <a:pt x="1332001" y="198005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173516" y="3569548"/>
            <a:ext cx="10382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concentrations</a:t>
            </a:r>
            <a:endParaRPr sz="95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132215" y="3928967"/>
            <a:ext cx="1512570" cy="407034"/>
          </a:xfrm>
          <a:custGeom>
            <a:avLst/>
            <a:gdLst/>
            <a:ahLst/>
            <a:cxnLst/>
            <a:rect l="l" t="t" r="r" b="b"/>
            <a:pathLst>
              <a:path w="1512570" h="407035">
                <a:moveTo>
                  <a:pt x="145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52806"/>
                </a:lnTo>
                <a:lnTo>
                  <a:pt x="843" y="384024"/>
                </a:lnTo>
                <a:lnTo>
                  <a:pt x="6750" y="400056"/>
                </a:lnTo>
                <a:lnTo>
                  <a:pt x="22781" y="405962"/>
                </a:lnTo>
                <a:lnTo>
                  <a:pt x="54000" y="406806"/>
                </a:lnTo>
                <a:lnTo>
                  <a:pt x="1457998" y="406806"/>
                </a:lnTo>
                <a:lnTo>
                  <a:pt x="1489217" y="405962"/>
                </a:lnTo>
                <a:lnTo>
                  <a:pt x="1505248" y="400056"/>
                </a:lnTo>
                <a:lnTo>
                  <a:pt x="1511154" y="384024"/>
                </a:lnTo>
                <a:lnTo>
                  <a:pt x="1511998" y="352806"/>
                </a:lnTo>
                <a:lnTo>
                  <a:pt x="1511998" y="54000"/>
                </a:lnTo>
                <a:lnTo>
                  <a:pt x="1511154" y="22781"/>
                </a:lnTo>
                <a:lnTo>
                  <a:pt x="1505248" y="6750"/>
                </a:lnTo>
                <a:lnTo>
                  <a:pt x="1489217" y="843"/>
                </a:lnTo>
                <a:lnTo>
                  <a:pt x="1457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173516" y="3973092"/>
            <a:ext cx="132588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dysfonctionnements  des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marchés</a:t>
            </a:r>
            <a:endParaRPr sz="95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55999" y="3709371"/>
            <a:ext cx="1044575" cy="450215"/>
          </a:xfrm>
          <a:custGeom>
            <a:avLst/>
            <a:gdLst/>
            <a:ahLst/>
            <a:cxnLst/>
            <a:rect l="l" t="t" r="r" b="b"/>
            <a:pathLst>
              <a:path w="1044575" h="4502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990003" y="449999"/>
                </a:lnTo>
                <a:lnTo>
                  <a:pt x="1021222" y="449155"/>
                </a:lnTo>
                <a:lnTo>
                  <a:pt x="1037253" y="443249"/>
                </a:lnTo>
                <a:lnTo>
                  <a:pt x="1043159" y="427217"/>
                </a:lnTo>
                <a:lnTo>
                  <a:pt x="1044003" y="3959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818285" y="3750281"/>
            <a:ext cx="911225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78105" marR="5080" indent="-66040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abus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des 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entreprises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745999" y="7388645"/>
            <a:ext cx="1267460" cy="454025"/>
          </a:xfrm>
          <a:custGeom>
            <a:avLst/>
            <a:gdLst/>
            <a:ahLst/>
            <a:cxnLst/>
            <a:rect l="l" t="t" r="r" b="b"/>
            <a:pathLst>
              <a:path w="1267460" h="454025">
                <a:moveTo>
                  <a:pt x="1267193" y="0"/>
                </a:moveTo>
                <a:lnTo>
                  <a:pt x="0" y="45359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563201" y="7748644"/>
            <a:ext cx="424815" cy="440055"/>
          </a:xfrm>
          <a:custGeom>
            <a:avLst/>
            <a:gdLst/>
            <a:ahLst/>
            <a:cxnLst/>
            <a:rect l="l" t="t" r="r" b="b"/>
            <a:pathLst>
              <a:path w="424814" h="440054">
                <a:moveTo>
                  <a:pt x="424789" y="0"/>
                </a:moveTo>
                <a:lnTo>
                  <a:pt x="0" y="43999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597031" y="8155442"/>
            <a:ext cx="287020" cy="110489"/>
          </a:xfrm>
          <a:custGeom>
            <a:avLst/>
            <a:gdLst/>
            <a:ahLst/>
            <a:cxnLst/>
            <a:rect l="l" t="t" r="r" b="b"/>
            <a:pathLst>
              <a:path w="287019" h="110490">
                <a:moveTo>
                  <a:pt x="286562" y="0"/>
                </a:moveTo>
                <a:lnTo>
                  <a:pt x="0" y="11018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599753" y="8331836"/>
            <a:ext cx="286385" cy="135890"/>
          </a:xfrm>
          <a:custGeom>
            <a:avLst/>
            <a:gdLst/>
            <a:ahLst/>
            <a:cxnLst/>
            <a:rect l="l" t="t" r="r" b="b"/>
            <a:pathLst>
              <a:path w="286385" h="135890">
                <a:moveTo>
                  <a:pt x="285788" y="135470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09997" y="8090639"/>
            <a:ext cx="374650" cy="169545"/>
          </a:xfrm>
          <a:custGeom>
            <a:avLst/>
            <a:gdLst/>
            <a:ahLst/>
            <a:cxnLst/>
            <a:rect l="l" t="t" r="r" b="b"/>
            <a:pathLst>
              <a:path w="374650" h="169545">
                <a:moveTo>
                  <a:pt x="374395" y="169202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015999" y="7562029"/>
            <a:ext cx="612140" cy="241300"/>
          </a:xfrm>
          <a:custGeom>
            <a:avLst/>
            <a:gdLst/>
            <a:ahLst/>
            <a:cxnLst/>
            <a:rect l="l" t="t" r="r" b="b"/>
            <a:pathLst>
              <a:path w="612139" h="241300">
                <a:moveTo>
                  <a:pt x="55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557999" y="241198"/>
                </a:lnTo>
                <a:lnTo>
                  <a:pt x="589218" y="240354"/>
                </a:lnTo>
                <a:lnTo>
                  <a:pt x="605250" y="234448"/>
                </a:lnTo>
                <a:lnTo>
                  <a:pt x="611156" y="218416"/>
                </a:lnTo>
                <a:lnTo>
                  <a:pt x="612000" y="187198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2019174" y="7593204"/>
            <a:ext cx="6057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185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encadre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015999" y="7562029"/>
            <a:ext cx="612140" cy="241300"/>
          </a:xfrm>
          <a:custGeom>
            <a:avLst/>
            <a:gdLst/>
            <a:ahLst/>
            <a:cxnLst/>
            <a:rect l="l" t="t" r="r" b="b"/>
            <a:pathLst>
              <a:path w="61213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557999" y="241198"/>
                </a:lnTo>
                <a:lnTo>
                  <a:pt x="589218" y="240354"/>
                </a:lnTo>
                <a:lnTo>
                  <a:pt x="605250" y="234448"/>
                </a:lnTo>
                <a:lnTo>
                  <a:pt x="611156" y="218416"/>
                </a:lnTo>
                <a:lnTo>
                  <a:pt x="612000" y="187198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015999" y="8124030"/>
            <a:ext cx="612140" cy="241300"/>
          </a:xfrm>
          <a:custGeom>
            <a:avLst/>
            <a:gdLst/>
            <a:ahLst/>
            <a:cxnLst/>
            <a:rect l="l" t="t" r="r" b="b"/>
            <a:pathLst>
              <a:path w="612139" h="241300">
                <a:moveTo>
                  <a:pt x="55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7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557999" y="241198"/>
                </a:lnTo>
                <a:lnTo>
                  <a:pt x="589218" y="240354"/>
                </a:lnTo>
                <a:lnTo>
                  <a:pt x="605250" y="234448"/>
                </a:lnTo>
                <a:lnTo>
                  <a:pt x="611156" y="218416"/>
                </a:lnTo>
                <a:lnTo>
                  <a:pt x="612000" y="187197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843999" y="8035631"/>
            <a:ext cx="1116330" cy="252095"/>
          </a:xfrm>
          <a:custGeom>
            <a:avLst/>
            <a:gdLst/>
            <a:ahLst/>
            <a:cxnLst/>
            <a:rect l="l" t="t" r="r" b="b"/>
            <a:pathLst>
              <a:path w="1116329" h="252095">
                <a:moveTo>
                  <a:pt x="1061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1061999" y="252006"/>
                </a:lnTo>
                <a:lnTo>
                  <a:pt x="1093218" y="251162"/>
                </a:lnTo>
                <a:lnTo>
                  <a:pt x="1109249" y="245256"/>
                </a:lnTo>
                <a:lnTo>
                  <a:pt x="1115156" y="229224"/>
                </a:lnTo>
                <a:lnTo>
                  <a:pt x="1115999" y="198005"/>
                </a:lnTo>
                <a:lnTo>
                  <a:pt x="1115999" y="54000"/>
                </a:lnTo>
                <a:lnTo>
                  <a:pt x="1115156" y="22781"/>
                </a:lnTo>
                <a:lnTo>
                  <a:pt x="1109249" y="6750"/>
                </a:lnTo>
                <a:lnTo>
                  <a:pt x="1093218" y="843"/>
                </a:lnTo>
                <a:lnTo>
                  <a:pt x="1061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2885300" y="8072206"/>
            <a:ext cx="85725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dénigrement.</a:t>
            </a:r>
            <a:endParaRPr sz="95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843999" y="8431633"/>
            <a:ext cx="828040" cy="252095"/>
          </a:xfrm>
          <a:custGeom>
            <a:avLst/>
            <a:gdLst/>
            <a:ahLst/>
            <a:cxnLst/>
            <a:rect l="l" t="t" r="r" b="b"/>
            <a:pathLst>
              <a:path w="828039" h="252095">
                <a:moveTo>
                  <a:pt x="774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774001" y="252006"/>
                </a:lnTo>
                <a:lnTo>
                  <a:pt x="805220" y="251162"/>
                </a:lnTo>
                <a:lnTo>
                  <a:pt x="821251" y="245256"/>
                </a:lnTo>
                <a:lnTo>
                  <a:pt x="827158" y="229224"/>
                </a:lnTo>
                <a:lnTo>
                  <a:pt x="828001" y="198005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885300" y="8468206"/>
            <a:ext cx="5619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l’imitation.</a:t>
            </a:r>
            <a:endParaRPr sz="95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2843999" y="7243630"/>
            <a:ext cx="828040" cy="252095"/>
          </a:xfrm>
          <a:custGeom>
            <a:avLst/>
            <a:gdLst/>
            <a:ahLst/>
            <a:cxnLst/>
            <a:rect l="l" t="t" r="r" b="b"/>
            <a:pathLst>
              <a:path w="828039" h="252095">
                <a:moveTo>
                  <a:pt x="774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774001" y="252006"/>
                </a:lnTo>
                <a:lnTo>
                  <a:pt x="805220" y="251162"/>
                </a:lnTo>
                <a:lnTo>
                  <a:pt x="821251" y="245256"/>
                </a:lnTo>
                <a:lnTo>
                  <a:pt x="827158" y="229224"/>
                </a:lnTo>
                <a:lnTo>
                  <a:pt x="828001" y="198005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843999" y="7639632"/>
            <a:ext cx="1800225" cy="252095"/>
          </a:xfrm>
          <a:custGeom>
            <a:avLst/>
            <a:gdLst/>
            <a:ahLst/>
            <a:cxnLst/>
            <a:rect l="l" t="t" r="r" b="b"/>
            <a:pathLst>
              <a:path w="1800225" h="252095">
                <a:moveTo>
                  <a:pt x="1745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1745996" y="252006"/>
                </a:lnTo>
                <a:lnTo>
                  <a:pt x="1777214" y="251162"/>
                </a:lnTo>
                <a:lnTo>
                  <a:pt x="1793246" y="245256"/>
                </a:lnTo>
                <a:lnTo>
                  <a:pt x="1799152" y="229224"/>
                </a:lnTo>
                <a:lnTo>
                  <a:pt x="1799996" y="198005"/>
                </a:lnTo>
                <a:lnTo>
                  <a:pt x="1799996" y="54000"/>
                </a:lnTo>
                <a:lnTo>
                  <a:pt x="1799152" y="22781"/>
                </a:lnTo>
                <a:lnTo>
                  <a:pt x="1793246" y="6750"/>
                </a:lnTo>
                <a:lnTo>
                  <a:pt x="1777214" y="843"/>
                </a:lnTo>
                <a:lnTo>
                  <a:pt x="174599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2885300" y="7676205"/>
            <a:ext cx="158750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l’abus de position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dominante.</a:t>
            </a:r>
            <a:endParaRPr sz="95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755999" y="7738633"/>
            <a:ext cx="1044575" cy="450215"/>
          </a:xfrm>
          <a:custGeom>
            <a:avLst/>
            <a:gdLst/>
            <a:ahLst/>
            <a:cxnLst/>
            <a:rect l="l" t="t" r="r" b="b"/>
            <a:pathLst>
              <a:path w="1044575" h="450215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990003" y="449999"/>
                </a:lnTo>
                <a:lnTo>
                  <a:pt x="1021222" y="449155"/>
                </a:lnTo>
                <a:lnTo>
                  <a:pt x="1037253" y="443249"/>
                </a:lnTo>
                <a:lnTo>
                  <a:pt x="1043159" y="427217"/>
                </a:lnTo>
                <a:lnTo>
                  <a:pt x="1044003" y="3959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826162" y="7779541"/>
            <a:ext cx="895350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27940" marR="5080" indent="-15875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 droit de</a:t>
            </a:r>
            <a:r>
              <a:rPr sz="11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 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concurrence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3203943" y="9626926"/>
            <a:ext cx="316865" cy="110489"/>
          </a:xfrm>
          <a:custGeom>
            <a:avLst/>
            <a:gdLst/>
            <a:ahLst/>
            <a:cxnLst/>
            <a:rect l="l" t="t" r="r" b="b"/>
            <a:pathLst>
              <a:path w="316864" h="110490">
                <a:moveTo>
                  <a:pt x="316852" y="0"/>
                </a:moveTo>
                <a:lnTo>
                  <a:pt x="0" y="10999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03505" y="9942525"/>
            <a:ext cx="335915" cy="90170"/>
          </a:xfrm>
          <a:custGeom>
            <a:avLst/>
            <a:gdLst/>
            <a:ahLst/>
            <a:cxnLst/>
            <a:rect l="l" t="t" r="r" b="b"/>
            <a:pathLst>
              <a:path w="335914" h="90170">
                <a:moveTo>
                  <a:pt x="335292" y="89992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491999" y="9504000"/>
            <a:ext cx="1404620" cy="252095"/>
          </a:xfrm>
          <a:custGeom>
            <a:avLst/>
            <a:gdLst/>
            <a:ahLst/>
            <a:cxnLst/>
            <a:rect l="l" t="t" r="r" b="b"/>
            <a:pathLst>
              <a:path w="1404620" h="252095">
                <a:moveTo>
                  <a:pt x="1349997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1349997" y="252006"/>
                </a:lnTo>
                <a:lnTo>
                  <a:pt x="1381216" y="251162"/>
                </a:lnTo>
                <a:lnTo>
                  <a:pt x="1397247" y="245256"/>
                </a:lnTo>
                <a:lnTo>
                  <a:pt x="1403153" y="229224"/>
                </a:lnTo>
                <a:lnTo>
                  <a:pt x="1403997" y="198005"/>
                </a:lnTo>
                <a:lnTo>
                  <a:pt x="1403997" y="54000"/>
                </a:lnTo>
                <a:lnTo>
                  <a:pt x="1403153" y="22781"/>
                </a:lnTo>
                <a:lnTo>
                  <a:pt x="1397247" y="6750"/>
                </a:lnTo>
                <a:lnTo>
                  <a:pt x="1381216" y="843"/>
                </a:lnTo>
                <a:lnTo>
                  <a:pt x="1349997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491999" y="9900001"/>
            <a:ext cx="1872614" cy="252095"/>
          </a:xfrm>
          <a:custGeom>
            <a:avLst/>
            <a:gdLst/>
            <a:ahLst/>
            <a:cxnLst/>
            <a:rect l="l" t="t" r="r" b="b"/>
            <a:pathLst>
              <a:path w="1872614" h="252095">
                <a:moveTo>
                  <a:pt x="181800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1818005" y="252006"/>
                </a:lnTo>
                <a:lnTo>
                  <a:pt x="1849223" y="251162"/>
                </a:lnTo>
                <a:lnTo>
                  <a:pt x="1865255" y="245256"/>
                </a:lnTo>
                <a:lnTo>
                  <a:pt x="1871161" y="229224"/>
                </a:lnTo>
                <a:lnTo>
                  <a:pt x="1872005" y="198005"/>
                </a:lnTo>
                <a:lnTo>
                  <a:pt x="1872005" y="54000"/>
                </a:lnTo>
                <a:lnTo>
                  <a:pt x="1871161" y="22781"/>
                </a:lnTo>
                <a:lnTo>
                  <a:pt x="1865255" y="6750"/>
                </a:lnTo>
                <a:lnTo>
                  <a:pt x="1849223" y="843"/>
                </a:lnTo>
                <a:lnTo>
                  <a:pt x="181800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3533299" y="9936576"/>
            <a:ext cx="166878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Action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possible en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contrefaçon</a:t>
            </a:r>
            <a:endParaRPr sz="95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2015999" y="9603003"/>
            <a:ext cx="1260475" cy="450215"/>
          </a:xfrm>
          <a:custGeom>
            <a:avLst/>
            <a:gdLst/>
            <a:ahLst/>
            <a:cxnLst/>
            <a:rect l="l" t="t" r="r" b="b"/>
            <a:pathLst>
              <a:path w="1260475" h="450215">
                <a:moveTo>
                  <a:pt x="120600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1206004" y="449999"/>
                </a:lnTo>
                <a:lnTo>
                  <a:pt x="1237223" y="449155"/>
                </a:lnTo>
                <a:lnTo>
                  <a:pt x="1253255" y="443249"/>
                </a:lnTo>
                <a:lnTo>
                  <a:pt x="1259161" y="427217"/>
                </a:lnTo>
                <a:lnTo>
                  <a:pt x="1260005" y="395998"/>
                </a:lnTo>
                <a:lnTo>
                  <a:pt x="1260005" y="54000"/>
                </a:lnTo>
                <a:lnTo>
                  <a:pt x="1259161" y="22781"/>
                </a:lnTo>
                <a:lnTo>
                  <a:pt x="1253255" y="6750"/>
                </a:lnTo>
                <a:lnTo>
                  <a:pt x="1237223" y="843"/>
                </a:lnTo>
                <a:lnTo>
                  <a:pt x="120600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2057299" y="9675504"/>
            <a:ext cx="1078230" cy="3052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950" spc="-5" dirty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énéficient d’une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protection</a:t>
            </a:r>
            <a:r>
              <a:rPr sz="950" spc="-6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juridique.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755999" y="9603003"/>
            <a:ext cx="1044575" cy="450215"/>
          </a:xfrm>
          <a:custGeom>
            <a:avLst/>
            <a:gdLst/>
            <a:ahLst/>
            <a:cxnLst/>
            <a:rect l="l" t="t" r="r" b="b"/>
            <a:pathLst>
              <a:path w="1044575" h="450215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990003" y="449999"/>
                </a:lnTo>
                <a:lnTo>
                  <a:pt x="1021222" y="449155"/>
                </a:lnTo>
                <a:lnTo>
                  <a:pt x="1037253" y="443249"/>
                </a:lnTo>
                <a:lnTo>
                  <a:pt x="1043159" y="427217"/>
                </a:lnTo>
                <a:lnTo>
                  <a:pt x="1044003" y="3959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2076450" y="9540575"/>
            <a:ext cx="2695891" cy="1440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ts val="1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Dépôt auprès de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 smtClean="0">
                <a:solidFill>
                  <a:srgbClr val="231F20"/>
                </a:solidFill>
                <a:latin typeface="Arial"/>
                <a:cs typeface="Arial"/>
              </a:rPr>
              <a:t>l’INPI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767148" y="5479213"/>
            <a:ext cx="436880" cy="250190"/>
          </a:xfrm>
          <a:custGeom>
            <a:avLst/>
            <a:gdLst/>
            <a:ahLst/>
            <a:cxnLst/>
            <a:rect l="l" t="t" r="r" b="b"/>
            <a:pathLst>
              <a:path w="436879" h="250189">
                <a:moveTo>
                  <a:pt x="0" y="250189"/>
                </a:moveTo>
                <a:lnTo>
                  <a:pt x="43657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821104" y="5704214"/>
            <a:ext cx="386080" cy="225425"/>
          </a:xfrm>
          <a:custGeom>
            <a:avLst/>
            <a:gdLst/>
            <a:ahLst/>
            <a:cxnLst/>
            <a:rect l="l" t="t" r="r" b="b"/>
            <a:pathLst>
              <a:path w="386079" h="225425">
                <a:moveTo>
                  <a:pt x="0" y="0"/>
                </a:moveTo>
                <a:lnTo>
                  <a:pt x="386003" y="22500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884309" y="5822065"/>
            <a:ext cx="1360170" cy="586105"/>
          </a:xfrm>
          <a:custGeom>
            <a:avLst/>
            <a:gdLst/>
            <a:ahLst/>
            <a:cxnLst/>
            <a:rect l="l" t="t" r="r" b="b"/>
            <a:pathLst>
              <a:path w="1360170" h="586104">
                <a:moveTo>
                  <a:pt x="0" y="0"/>
                </a:moveTo>
                <a:lnTo>
                  <a:pt x="1360081" y="58593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407499" y="5604313"/>
            <a:ext cx="677545" cy="272415"/>
          </a:xfrm>
          <a:custGeom>
            <a:avLst/>
            <a:gdLst/>
            <a:ahLst/>
            <a:cxnLst/>
            <a:rect l="l" t="t" r="r" b="b"/>
            <a:pathLst>
              <a:path w="677544" h="272414">
                <a:moveTo>
                  <a:pt x="0" y="271907"/>
                </a:moveTo>
                <a:lnTo>
                  <a:pt x="67754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379600" y="5983213"/>
            <a:ext cx="662940" cy="327025"/>
          </a:xfrm>
          <a:custGeom>
            <a:avLst/>
            <a:gdLst/>
            <a:ahLst/>
            <a:cxnLst/>
            <a:rect l="l" t="t" r="r" b="b"/>
            <a:pathLst>
              <a:path w="662939" h="327025">
                <a:moveTo>
                  <a:pt x="0" y="0"/>
                </a:moveTo>
                <a:lnTo>
                  <a:pt x="662393" y="326809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859193" y="5701463"/>
            <a:ext cx="828040" cy="0"/>
          </a:xfrm>
          <a:custGeom>
            <a:avLst/>
            <a:gdLst/>
            <a:ahLst/>
            <a:cxnLst/>
            <a:rect l="l" t="t" r="r" b="b"/>
            <a:pathLst>
              <a:path w="828039">
                <a:moveTo>
                  <a:pt x="0" y="0"/>
                </a:moveTo>
                <a:lnTo>
                  <a:pt x="828001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799995" y="5942820"/>
            <a:ext cx="432434" cy="0"/>
          </a:xfrm>
          <a:custGeom>
            <a:avLst/>
            <a:gdLst/>
            <a:ahLst/>
            <a:cxnLst/>
            <a:rect l="l" t="t" r="r" b="b"/>
            <a:pathLst>
              <a:path w="432435">
                <a:moveTo>
                  <a:pt x="0" y="0"/>
                </a:moveTo>
                <a:lnTo>
                  <a:pt x="43201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55999" y="5717819"/>
            <a:ext cx="1188085" cy="450215"/>
          </a:xfrm>
          <a:custGeom>
            <a:avLst/>
            <a:gdLst/>
            <a:ahLst/>
            <a:cxnLst/>
            <a:rect l="l" t="t" r="r" b="b"/>
            <a:pathLst>
              <a:path w="1188085" h="450214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1133995" y="449999"/>
                </a:lnTo>
                <a:lnTo>
                  <a:pt x="1165214" y="449155"/>
                </a:lnTo>
                <a:lnTo>
                  <a:pt x="1181246" y="443249"/>
                </a:lnTo>
                <a:lnTo>
                  <a:pt x="1187152" y="427217"/>
                </a:lnTo>
                <a:lnTo>
                  <a:pt x="1187996" y="395998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910173" y="5758728"/>
            <a:ext cx="88011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L’Autorité</a:t>
            </a:r>
            <a:r>
              <a:rPr sz="11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endParaRPr sz="11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840118" y="5923828"/>
            <a:ext cx="101917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11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concurrence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2822318" y="5425211"/>
            <a:ext cx="1116330" cy="558165"/>
          </a:xfrm>
          <a:custGeom>
            <a:avLst/>
            <a:gdLst/>
            <a:ahLst/>
            <a:cxnLst/>
            <a:rect l="l" t="t" r="r" b="b"/>
            <a:pathLst>
              <a:path w="1116329" h="558164">
                <a:moveTo>
                  <a:pt x="1061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061999" y="557999"/>
                </a:lnTo>
                <a:lnTo>
                  <a:pt x="1093218" y="557156"/>
                </a:lnTo>
                <a:lnTo>
                  <a:pt x="1109249" y="551249"/>
                </a:lnTo>
                <a:lnTo>
                  <a:pt x="1115156" y="535218"/>
                </a:lnTo>
                <a:lnTo>
                  <a:pt x="1115999" y="503999"/>
                </a:lnTo>
                <a:lnTo>
                  <a:pt x="1115999" y="54000"/>
                </a:lnTo>
                <a:lnTo>
                  <a:pt x="1115156" y="22781"/>
                </a:lnTo>
                <a:lnTo>
                  <a:pt x="1109249" y="6750"/>
                </a:lnTo>
                <a:lnTo>
                  <a:pt x="1093218" y="843"/>
                </a:lnTo>
                <a:lnTo>
                  <a:pt x="1061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2863618" y="5475085"/>
            <a:ext cx="95123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garante d’une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concurrence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libre  et non</a:t>
            </a:r>
            <a:r>
              <a:rPr sz="9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faussée.</a:t>
            </a:r>
            <a:endParaRPr sz="95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5146498" y="5377462"/>
            <a:ext cx="828040" cy="252095"/>
          </a:xfrm>
          <a:custGeom>
            <a:avLst/>
            <a:gdLst/>
            <a:ahLst/>
            <a:cxnLst/>
            <a:rect l="l" t="t" r="r" b="b"/>
            <a:pathLst>
              <a:path w="828039" h="252095">
                <a:moveTo>
                  <a:pt x="774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774001" y="252006"/>
                </a:lnTo>
                <a:lnTo>
                  <a:pt x="805220" y="251162"/>
                </a:lnTo>
                <a:lnTo>
                  <a:pt x="821251" y="245256"/>
                </a:lnTo>
                <a:lnTo>
                  <a:pt x="827158" y="229224"/>
                </a:lnTo>
                <a:lnTo>
                  <a:pt x="828001" y="198005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5187798" y="5414036"/>
            <a:ext cx="70929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ententes.</a:t>
            </a:r>
            <a:endParaRPr sz="95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5146498" y="5773463"/>
            <a:ext cx="1188085" cy="252095"/>
          </a:xfrm>
          <a:custGeom>
            <a:avLst/>
            <a:gdLst/>
            <a:ahLst/>
            <a:cxnLst/>
            <a:rect l="l" t="t" r="r" b="b"/>
            <a:pathLst>
              <a:path w="1188085" h="252095">
                <a:moveTo>
                  <a:pt x="1133995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1133995" y="252006"/>
                </a:lnTo>
                <a:lnTo>
                  <a:pt x="1165214" y="251162"/>
                </a:lnTo>
                <a:lnTo>
                  <a:pt x="1181246" y="245256"/>
                </a:lnTo>
                <a:lnTo>
                  <a:pt x="1187152" y="229224"/>
                </a:lnTo>
                <a:lnTo>
                  <a:pt x="1187996" y="198005"/>
                </a:lnTo>
                <a:lnTo>
                  <a:pt x="1187996" y="54000"/>
                </a:lnTo>
                <a:lnTo>
                  <a:pt x="1187152" y="22781"/>
                </a:lnTo>
                <a:lnTo>
                  <a:pt x="1181246" y="6750"/>
                </a:lnTo>
                <a:lnTo>
                  <a:pt x="1165214" y="843"/>
                </a:lnTo>
                <a:lnTo>
                  <a:pt x="1133995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5187798" y="5810036"/>
            <a:ext cx="103187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concentrations.</a:t>
            </a:r>
            <a:endParaRPr sz="95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5146498" y="6169463"/>
            <a:ext cx="1224280" cy="407034"/>
          </a:xfrm>
          <a:custGeom>
            <a:avLst/>
            <a:gdLst/>
            <a:ahLst/>
            <a:cxnLst/>
            <a:rect l="l" t="t" r="r" b="b"/>
            <a:pathLst>
              <a:path w="1224279" h="407034">
                <a:moveTo>
                  <a:pt x="1170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52806"/>
                </a:lnTo>
                <a:lnTo>
                  <a:pt x="843" y="384024"/>
                </a:lnTo>
                <a:lnTo>
                  <a:pt x="6750" y="400056"/>
                </a:lnTo>
                <a:lnTo>
                  <a:pt x="22781" y="405962"/>
                </a:lnTo>
                <a:lnTo>
                  <a:pt x="54000" y="406806"/>
                </a:lnTo>
                <a:lnTo>
                  <a:pt x="1170000" y="406806"/>
                </a:lnTo>
                <a:lnTo>
                  <a:pt x="1201219" y="405962"/>
                </a:lnTo>
                <a:lnTo>
                  <a:pt x="1217250" y="400056"/>
                </a:lnTo>
                <a:lnTo>
                  <a:pt x="1223156" y="384024"/>
                </a:lnTo>
                <a:lnTo>
                  <a:pt x="1224000" y="352806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5187798" y="6213588"/>
            <a:ext cx="109156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abus de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position  dominante.</a:t>
            </a:r>
            <a:endParaRPr sz="950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2843999" y="6184017"/>
            <a:ext cx="612140" cy="252095"/>
          </a:xfrm>
          <a:custGeom>
            <a:avLst/>
            <a:gdLst/>
            <a:ahLst/>
            <a:cxnLst/>
            <a:rect l="l" t="t" r="r" b="b"/>
            <a:pathLst>
              <a:path w="612139" h="252095">
                <a:moveTo>
                  <a:pt x="55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557999" y="252006"/>
                </a:lnTo>
                <a:lnTo>
                  <a:pt x="589218" y="251162"/>
                </a:lnTo>
                <a:lnTo>
                  <a:pt x="605250" y="245256"/>
                </a:lnTo>
                <a:lnTo>
                  <a:pt x="611156" y="229224"/>
                </a:lnTo>
                <a:lnTo>
                  <a:pt x="612000" y="198005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2885300" y="6220592"/>
            <a:ext cx="48196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une</a:t>
            </a:r>
            <a:r>
              <a:rPr sz="950" spc="-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AAI.</a:t>
            </a:r>
            <a:endParaRPr sz="950">
              <a:latin typeface="Arial"/>
              <a:cs typeface="Aria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2132215" y="5822215"/>
            <a:ext cx="360045" cy="241300"/>
          </a:xfrm>
          <a:custGeom>
            <a:avLst/>
            <a:gdLst/>
            <a:ahLst/>
            <a:cxnLst/>
            <a:rect l="l" t="t" r="r" b="b"/>
            <a:pathLst>
              <a:path w="360044" h="241300">
                <a:moveTo>
                  <a:pt x="30600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306006" y="241198"/>
                </a:lnTo>
                <a:lnTo>
                  <a:pt x="337218" y="240354"/>
                </a:lnTo>
                <a:lnTo>
                  <a:pt x="353245" y="234448"/>
                </a:lnTo>
                <a:lnTo>
                  <a:pt x="359150" y="218416"/>
                </a:lnTo>
                <a:lnTo>
                  <a:pt x="359994" y="187198"/>
                </a:lnTo>
                <a:lnTo>
                  <a:pt x="359994" y="54000"/>
                </a:lnTo>
                <a:lnTo>
                  <a:pt x="359150" y="22781"/>
                </a:lnTo>
                <a:lnTo>
                  <a:pt x="353245" y="6750"/>
                </a:lnTo>
                <a:lnTo>
                  <a:pt x="337218" y="843"/>
                </a:lnTo>
                <a:lnTo>
                  <a:pt x="3060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2216867" y="5853390"/>
            <a:ext cx="18669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est</a:t>
            </a:r>
            <a:endParaRPr sz="950">
              <a:latin typeface="Arial"/>
              <a:cs typeface="Arial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2132215" y="5822215"/>
            <a:ext cx="360045" cy="241300"/>
          </a:xfrm>
          <a:custGeom>
            <a:avLst/>
            <a:gdLst/>
            <a:ahLst/>
            <a:cxnLst/>
            <a:rect l="l" t="t" r="r" b="b"/>
            <a:pathLst>
              <a:path w="360044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306006" y="241198"/>
                </a:lnTo>
                <a:lnTo>
                  <a:pt x="337218" y="240354"/>
                </a:lnTo>
                <a:lnTo>
                  <a:pt x="353245" y="234448"/>
                </a:lnTo>
                <a:lnTo>
                  <a:pt x="359150" y="218416"/>
                </a:lnTo>
                <a:lnTo>
                  <a:pt x="359994" y="187198"/>
                </a:lnTo>
                <a:lnTo>
                  <a:pt x="359994" y="54000"/>
                </a:lnTo>
                <a:lnTo>
                  <a:pt x="359150" y="22781"/>
                </a:lnTo>
                <a:lnTo>
                  <a:pt x="353245" y="6750"/>
                </a:lnTo>
                <a:lnTo>
                  <a:pt x="337218" y="843"/>
                </a:lnTo>
                <a:lnTo>
                  <a:pt x="306006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128408" y="5580861"/>
            <a:ext cx="828040" cy="241300"/>
          </a:xfrm>
          <a:custGeom>
            <a:avLst/>
            <a:gdLst/>
            <a:ahLst/>
            <a:cxnLst/>
            <a:rect l="l" t="t" r="r" b="b"/>
            <a:pathLst>
              <a:path w="828039" h="241300">
                <a:moveTo>
                  <a:pt x="774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774001" y="241198"/>
                </a:lnTo>
                <a:lnTo>
                  <a:pt x="805220" y="240354"/>
                </a:lnTo>
                <a:lnTo>
                  <a:pt x="821251" y="234448"/>
                </a:lnTo>
                <a:lnTo>
                  <a:pt x="827158" y="218416"/>
                </a:lnTo>
                <a:lnTo>
                  <a:pt x="828001" y="187198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4196519" y="5612034"/>
            <a:ext cx="68961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Elle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contrôle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4128408" y="5580861"/>
            <a:ext cx="828040" cy="241300"/>
          </a:xfrm>
          <a:custGeom>
            <a:avLst/>
            <a:gdLst/>
            <a:ahLst/>
            <a:cxnLst/>
            <a:rect l="l" t="t" r="r" b="b"/>
            <a:pathLst>
              <a:path w="82803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774001" y="241198"/>
                </a:lnTo>
                <a:lnTo>
                  <a:pt x="805220" y="240354"/>
                </a:lnTo>
                <a:lnTo>
                  <a:pt x="821251" y="234448"/>
                </a:lnTo>
                <a:lnTo>
                  <a:pt x="827158" y="218416"/>
                </a:lnTo>
                <a:lnTo>
                  <a:pt x="828001" y="187198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874399" y="7441634"/>
            <a:ext cx="1800225" cy="252095"/>
          </a:xfrm>
          <a:custGeom>
            <a:avLst/>
            <a:gdLst/>
            <a:ahLst/>
            <a:cxnLst/>
            <a:rect l="l" t="t" r="r" b="b"/>
            <a:pathLst>
              <a:path w="1800225" h="252095">
                <a:moveTo>
                  <a:pt x="1745996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1745996" y="252006"/>
                </a:lnTo>
                <a:lnTo>
                  <a:pt x="1777214" y="251162"/>
                </a:lnTo>
                <a:lnTo>
                  <a:pt x="1793246" y="245256"/>
                </a:lnTo>
                <a:lnTo>
                  <a:pt x="1799152" y="229224"/>
                </a:lnTo>
                <a:lnTo>
                  <a:pt x="1799996" y="198005"/>
                </a:lnTo>
                <a:lnTo>
                  <a:pt x="1799996" y="54000"/>
                </a:lnTo>
                <a:lnTo>
                  <a:pt x="1799152" y="22781"/>
                </a:lnTo>
                <a:lnTo>
                  <a:pt x="1793246" y="6750"/>
                </a:lnTo>
                <a:lnTo>
                  <a:pt x="1777214" y="843"/>
                </a:lnTo>
                <a:lnTo>
                  <a:pt x="1745996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4915699" y="7478208"/>
            <a:ext cx="159448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pratiques</a:t>
            </a:r>
            <a:r>
              <a:rPr sz="95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anticoncurrentielles</a:t>
            </a:r>
            <a:endParaRPr sz="95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4205898" y="8233628"/>
            <a:ext cx="1224280" cy="252095"/>
          </a:xfrm>
          <a:custGeom>
            <a:avLst/>
            <a:gdLst/>
            <a:ahLst/>
            <a:cxnLst/>
            <a:rect l="l" t="t" r="r" b="b"/>
            <a:pathLst>
              <a:path w="1224279" h="252095">
                <a:moveTo>
                  <a:pt x="1170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1170000" y="252006"/>
                </a:lnTo>
                <a:lnTo>
                  <a:pt x="1201219" y="251162"/>
                </a:lnTo>
                <a:lnTo>
                  <a:pt x="1217250" y="245256"/>
                </a:lnTo>
                <a:lnTo>
                  <a:pt x="1223156" y="229224"/>
                </a:lnTo>
                <a:lnTo>
                  <a:pt x="1224000" y="198005"/>
                </a:lnTo>
                <a:lnTo>
                  <a:pt x="1224000" y="54000"/>
                </a:lnTo>
                <a:lnTo>
                  <a:pt x="1223156" y="22781"/>
                </a:lnTo>
                <a:lnTo>
                  <a:pt x="1217250" y="6750"/>
                </a:lnTo>
                <a:lnTo>
                  <a:pt x="1201219" y="843"/>
                </a:lnTo>
                <a:lnTo>
                  <a:pt x="1170000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4247198" y="8270203"/>
            <a:ext cx="106489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pratiques</a:t>
            </a:r>
            <a:r>
              <a:rPr sz="95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déloyales</a:t>
            </a:r>
            <a:endParaRPr sz="950">
              <a:latin typeface="Arial"/>
              <a:cs typeface="Arial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4682987" y="7249978"/>
            <a:ext cx="108585" cy="635635"/>
          </a:xfrm>
          <a:custGeom>
            <a:avLst/>
            <a:gdLst/>
            <a:ahLst/>
            <a:cxnLst/>
            <a:rect l="l" t="t" r="r" b="b"/>
            <a:pathLst>
              <a:path w="108585" h="635634">
                <a:moveTo>
                  <a:pt x="0" y="635304"/>
                </a:moveTo>
                <a:lnTo>
                  <a:pt x="21017" y="633035"/>
                </a:lnTo>
                <a:lnTo>
                  <a:pt x="38182" y="626846"/>
                </a:lnTo>
                <a:lnTo>
                  <a:pt x="49756" y="617666"/>
                </a:lnTo>
                <a:lnTo>
                  <a:pt x="54000" y="606424"/>
                </a:lnTo>
                <a:lnTo>
                  <a:pt x="54000" y="346532"/>
                </a:lnTo>
                <a:lnTo>
                  <a:pt x="58244" y="335290"/>
                </a:lnTo>
                <a:lnTo>
                  <a:pt x="69818" y="326110"/>
                </a:lnTo>
                <a:lnTo>
                  <a:pt x="86983" y="319921"/>
                </a:lnTo>
                <a:lnTo>
                  <a:pt x="108000" y="317652"/>
                </a:lnTo>
                <a:lnTo>
                  <a:pt x="86983" y="315383"/>
                </a:lnTo>
                <a:lnTo>
                  <a:pt x="69818" y="309194"/>
                </a:lnTo>
                <a:lnTo>
                  <a:pt x="58244" y="300014"/>
                </a:lnTo>
                <a:lnTo>
                  <a:pt x="54000" y="288772"/>
                </a:lnTo>
                <a:lnTo>
                  <a:pt x="54000" y="28879"/>
                </a:lnTo>
                <a:lnTo>
                  <a:pt x="49756" y="17637"/>
                </a:lnTo>
                <a:lnTo>
                  <a:pt x="38182" y="8458"/>
                </a:lnTo>
                <a:lnTo>
                  <a:pt x="21017" y="2269"/>
                </a:lnTo>
                <a:lnTo>
                  <a:pt x="0" y="0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996000" y="8041978"/>
            <a:ext cx="108585" cy="635635"/>
          </a:xfrm>
          <a:custGeom>
            <a:avLst/>
            <a:gdLst/>
            <a:ahLst/>
            <a:cxnLst/>
            <a:rect l="l" t="t" r="r" b="b"/>
            <a:pathLst>
              <a:path w="108585" h="635634">
                <a:moveTo>
                  <a:pt x="0" y="635304"/>
                </a:moveTo>
                <a:lnTo>
                  <a:pt x="21017" y="633035"/>
                </a:lnTo>
                <a:lnTo>
                  <a:pt x="38182" y="626846"/>
                </a:lnTo>
                <a:lnTo>
                  <a:pt x="49756" y="617666"/>
                </a:lnTo>
                <a:lnTo>
                  <a:pt x="54000" y="606424"/>
                </a:lnTo>
                <a:lnTo>
                  <a:pt x="54000" y="346532"/>
                </a:lnTo>
                <a:lnTo>
                  <a:pt x="58244" y="335290"/>
                </a:lnTo>
                <a:lnTo>
                  <a:pt x="69818" y="326110"/>
                </a:lnTo>
                <a:lnTo>
                  <a:pt x="86983" y="319921"/>
                </a:lnTo>
                <a:lnTo>
                  <a:pt x="108000" y="317652"/>
                </a:lnTo>
                <a:lnTo>
                  <a:pt x="86983" y="315383"/>
                </a:lnTo>
                <a:lnTo>
                  <a:pt x="69818" y="309194"/>
                </a:lnTo>
                <a:lnTo>
                  <a:pt x="58244" y="300014"/>
                </a:lnTo>
                <a:lnTo>
                  <a:pt x="54000" y="288772"/>
                </a:lnTo>
                <a:lnTo>
                  <a:pt x="54000" y="28879"/>
                </a:lnTo>
                <a:lnTo>
                  <a:pt x="49756" y="17637"/>
                </a:lnTo>
                <a:lnTo>
                  <a:pt x="38182" y="8458"/>
                </a:lnTo>
                <a:lnTo>
                  <a:pt x="21017" y="2269"/>
                </a:lnTo>
                <a:lnTo>
                  <a:pt x="0" y="0"/>
                </a:lnTo>
              </a:path>
            </a:pathLst>
          </a:custGeom>
          <a:ln w="1269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725299" y="1088300"/>
            <a:ext cx="449326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libre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concurrence,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un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fondement européen et</a:t>
            </a:r>
            <a:r>
              <a:rPr sz="1300" b="1" spc="-7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national</a:t>
            </a:r>
            <a:endParaRPr sz="1300">
              <a:latin typeface="Arial"/>
              <a:cs typeface="Arial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725299" y="3159671"/>
            <a:ext cx="3072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Une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liberté qui peut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faire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l’objet</a:t>
            </a:r>
            <a:r>
              <a:rPr sz="1300" b="1" spc="-8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d’abus</a:t>
            </a:r>
            <a:endParaRPr sz="1300">
              <a:latin typeface="Arial"/>
              <a:cs typeface="Arial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432003" y="315136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494974" y="3143516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432003" y="5007318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494974" y="5024865"/>
            <a:ext cx="477901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Le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rôle 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des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autorités administratives 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indépendantes</a:t>
            </a:r>
            <a:r>
              <a:rPr sz="1950" b="1" spc="-112" baseline="2136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(AAI)</a:t>
            </a:r>
            <a:endParaRPr sz="1950" baseline="2136">
              <a:latin typeface="Arial"/>
              <a:cs typeface="Arial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432003" y="6862032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 txBox="1"/>
          <p:nvPr/>
        </p:nvSpPr>
        <p:spPr>
          <a:xfrm>
            <a:off x="494974" y="6879580"/>
            <a:ext cx="2905760" cy="570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4	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Le droit de la</a:t>
            </a:r>
            <a:r>
              <a:rPr sz="1950" b="1" spc="-37" baseline="2136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concurrence</a:t>
            </a:r>
            <a:endParaRPr sz="1950" baseline="2136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l’entente.</a:t>
            </a:r>
            <a:endParaRPr sz="95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725299" y="9121700"/>
            <a:ext cx="27425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Le droit de la propriété</a:t>
            </a:r>
            <a:r>
              <a:rPr sz="1300" b="1" spc="-9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industrielle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432003" y="9113399"/>
            <a:ext cx="251993" cy="2520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 txBox="1"/>
          <p:nvPr/>
        </p:nvSpPr>
        <p:spPr>
          <a:xfrm>
            <a:off x="494974" y="91055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6" name="object 10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111" name="object 47"/>
          <p:cNvSpPr txBox="1"/>
          <p:nvPr/>
        </p:nvSpPr>
        <p:spPr>
          <a:xfrm>
            <a:off x="826162" y="9649040"/>
            <a:ext cx="895350" cy="359073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27940" marR="5080" indent="-15875" algn="ctr">
              <a:lnSpc>
                <a:spcPts val="1300"/>
              </a:lnSpc>
              <a:spcBef>
                <a:spcPts val="160"/>
              </a:spcBef>
            </a:pPr>
            <a:r>
              <a:rPr lang="fr-FR" sz="1100" b="1" dirty="0" smtClean="0">
                <a:solidFill>
                  <a:srgbClr val="FFFFFF"/>
                </a:solidFill>
                <a:latin typeface="Arial"/>
                <a:cs typeface="Arial"/>
              </a:rPr>
              <a:t>Le brevet    et la marque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12" name="object 36"/>
          <p:cNvSpPr txBox="1"/>
          <p:nvPr/>
        </p:nvSpPr>
        <p:spPr>
          <a:xfrm>
            <a:off x="2019174" y="8158354"/>
            <a:ext cx="605790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fr-FR" sz="950" spc="-5" dirty="0" smtClean="0">
                <a:solidFill>
                  <a:srgbClr val="231F20"/>
                </a:solidFill>
                <a:latin typeface="Arial"/>
                <a:cs typeface="Arial"/>
              </a:rPr>
              <a:t>interdit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13" name="object 37"/>
          <p:cNvSpPr/>
          <p:nvPr/>
        </p:nvSpPr>
        <p:spPr>
          <a:xfrm>
            <a:off x="2015999" y="8127179"/>
            <a:ext cx="612140" cy="241300"/>
          </a:xfrm>
          <a:custGeom>
            <a:avLst/>
            <a:gdLst/>
            <a:ahLst/>
            <a:cxnLst/>
            <a:rect l="l" t="t" r="r" b="b"/>
            <a:pathLst>
              <a:path w="61213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557999" y="241198"/>
                </a:lnTo>
                <a:lnTo>
                  <a:pt x="589218" y="240354"/>
                </a:lnTo>
                <a:lnTo>
                  <a:pt x="605250" y="234448"/>
                </a:lnTo>
                <a:lnTo>
                  <a:pt x="611156" y="218416"/>
                </a:lnTo>
                <a:lnTo>
                  <a:pt x="612000" y="187198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lnTo>
                  <a:pt x="54000" y="0"/>
                </a:lnTo>
                <a:close/>
              </a:path>
            </a:pathLst>
          </a:custGeom>
          <a:ln w="6349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86"/>
          <p:cNvSpPr/>
          <p:nvPr/>
        </p:nvSpPr>
        <p:spPr>
          <a:xfrm>
            <a:off x="4128408" y="6012661"/>
            <a:ext cx="828040" cy="241300"/>
          </a:xfrm>
          <a:custGeom>
            <a:avLst/>
            <a:gdLst/>
            <a:ahLst/>
            <a:cxnLst/>
            <a:rect l="l" t="t" r="r" b="b"/>
            <a:pathLst>
              <a:path w="82803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774001" y="241198"/>
                </a:lnTo>
                <a:lnTo>
                  <a:pt x="805220" y="240354"/>
                </a:lnTo>
                <a:lnTo>
                  <a:pt x="821251" y="234448"/>
                </a:lnTo>
                <a:lnTo>
                  <a:pt x="827158" y="218416"/>
                </a:lnTo>
                <a:lnTo>
                  <a:pt x="828001" y="187198"/>
                </a:lnTo>
                <a:lnTo>
                  <a:pt x="828001" y="54000"/>
                </a:lnTo>
                <a:lnTo>
                  <a:pt x="827158" y="22781"/>
                </a:lnTo>
                <a:lnTo>
                  <a:pt x="821251" y="6750"/>
                </a:lnTo>
                <a:lnTo>
                  <a:pt x="805220" y="843"/>
                </a:lnTo>
                <a:lnTo>
                  <a:pt x="774001" y="0"/>
                </a:lnTo>
                <a:lnTo>
                  <a:pt x="54000" y="0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85"/>
          <p:cNvSpPr txBox="1"/>
          <p:nvPr/>
        </p:nvSpPr>
        <p:spPr>
          <a:xfrm>
            <a:off x="4196519" y="6043834"/>
            <a:ext cx="689610" cy="1590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Elle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fr-FR" sz="950" dirty="0" smtClean="0">
                <a:solidFill>
                  <a:srgbClr val="231F20"/>
                </a:solidFill>
                <a:latin typeface="Arial"/>
                <a:cs typeface="Arial"/>
              </a:rPr>
              <a:t>réprime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09" name="object 2"/>
          <p:cNvSpPr txBox="1"/>
          <p:nvPr/>
        </p:nvSpPr>
        <p:spPr>
          <a:xfrm>
            <a:off x="1661298" y="248690"/>
            <a:ext cx="4682351" cy="487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5.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activités économiques  </a:t>
            </a:r>
            <a:endParaRPr lang="fr-FR" sz="1500" b="1" spc="-5" dirty="0" smtClean="0">
              <a:solidFill>
                <a:srgbClr val="005AAA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sont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-elles régulées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par le droit</a:t>
            </a:r>
            <a:r>
              <a:rPr sz="1500" b="1" spc="-4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696958" y="1641691"/>
            <a:ext cx="828675" cy="464820"/>
          </a:xfrm>
          <a:custGeom>
            <a:avLst/>
            <a:gdLst/>
            <a:ahLst/>
            <a:cxnLst/>
            <a:rect l="l" t="t" r="r" b="b"/>
            <a:pathLst>
              <a:path w="828675" h="464819">
                <a:moveTo>
                  <a:pt x="828421" y="0"/>
                </a:moveTo>
                <a:lnTo>
                  <a:pt x="0" y="46431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38998" y="1461602"/>
            <a:ext cx="1548130" cy="558165"/>
          </a:xfrm>
          <a:custGeom>
            <a:avLst/>
            <a:gdLst/>
            <a:ahLst/>
            <a:cxnLst/>
            <a:rect l="l" t="t" r="r" b="b"/>
            <a:pathLst>
              <a:path w="1548129" h="558164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494002" y="557999"/>
                </a:lnTo>
                <a:lnTo>
                  <a:pt x="1525221" y="557156"/>
                </a:lnTo>
                <a:lnTo>
                  <a:pt x="1541252" y="551249"/>
                </a:lnTo>
                <a:lnTo>
                  <a:pt x="1547159" y="535218"/>
                </a:lnTo>
                <a:lnTo>
                  <a:pt x="1548003" y="503999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380299" y="1511476"/>
            <a:ext cx="144018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fondement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européen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article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3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traité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Rome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(25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1957).</a:t>
            </a:r>
            <a:endParaRPr sz="95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45995" y="2091603"/>
            <a:ext cx="715645" cy="0"/>
          </a:xfrm>
          <a:custGeom>
            <a:avLst/>
            <a:gdLst/>
            <a:ahLst/>
            <a:cxnLst/>
            <a:rect l="l" t="t" r="r" b="b"/>
            <a:pathLst>
              <a:path w="715644">
                <a:moveTo>
                  <a:pt x="0" y="0"/>
                </a:moveTo>
                <a:lnTo>
                  <a:pt x="71550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15999" y="1971003"/>
            <a:ext cx="720090" cy="241300"/>
          </a:xfrm>
          <a:custGeom>
            <a:avLst/>
            <a:gdLst/>
            <a:ahLst/>
            <a:cxnLst/>
            <a:rect l="l" t="t" r="r" b="b"/>
            <a:pathLst>
              <a:path w="720089" h="241300">
                <a:moveTo>
                  <a:pt x="66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666000" y="241198"/>
                </a:lnTo>
                <a:lnTo>
                  <a:pt x="697219" y="240354"/>
                </a:lnTo>
                <a:lnTo>
                  <a:pt x="713251" y="234448"/>
                </a:lnTo>
                <a:lnTo>
                  <a:pt x="719157" y="218416"/>
                </a:lnTo>
                <a:lnTo>
                  <a:pt x="720001" y="187198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073912" y="2002177"/>
            <a:ext cx="5956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repose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15999" y="1971003"/>
            <a:ext cx="720090" cy="241300"/>
          </a:xfrm>
          <a:custGeom>
            <a:avLst/>
            <a:gdLst/>
            <a:ahLst/>
            <a:cxnLst/>
            <a:rect l="l" t="t" r="r" b="b"/>
            <a:pathLst>
              <a:path w="72008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666000" y="241198"/>
                </a:lnTo>
                <a:lnTo>
                  <a:pt x="697219" y="240354"/>
                </a:lnTo>
                <a:lnTo>
                  <a:pt x="713251" y="234448"/>
                </a:lnTo>
                <a:lnTo>
                  <a:pt x="719157" y="218416"/>
                </a:lnTo>
                <a:lnTo>
                  <a:pt x="720001" y="187198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55999" y="1866600"/>
            <a:ext cx="1044575" cy="450215"/>
          </a:xfrm>
          <a:custGeom>
            <a:avLst/>
            <a:gdLst/>
            <a:ahLst/>
            <a:cxnLst/>
            <a:rect l="l" t="t" r="r" b="b"/>
            <a:pathLst>
              <a:path w="1044575" h="4502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990003" y="449999"/>
                </a:lnTo>
                <a:lnTo>
                  <a:pt x="1021222" y="449155"/>
                </a:lnTo>
                <a:lnTo>
                  <a:pt x="1037253" y="443249"/>
                </a:lnTo>
                <a:lnTo>
                  <a:pt x="1043159" y="427217"/>
                </a:lnTo>
                <a:lnTo>
                  <a:pt x="1044003" y="3959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41579" y="1907509"/>
            <a:ext cx="864235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indent="170815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 libre 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concurrence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25299" y="1088300"/>
            <a:ext cx="449326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libre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concurrence,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un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fondement européen et</a:t>
            </a:r>
            <a:r>
              <a:rPr sz="1300" b="1" spc="-7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national</a:t>
            </a:r>
            <a:endParaRPr sz="13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17" name="object 2"/>
          <p:cNvSpPr txBox="1"/>
          <p:nvPr/>
        </p:nvSpPr>
        <p:spPr>
          <a:xfrm>
            <a:off x="1661298" y="248690"/>
            <a:ext cx="4682351" cy="487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5.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activités économiques  </a:t>
            </a:r>
            <a:endParaRPr lang="fr-FR" sz="1500" b="1" spc="-5" dirty="0" smtClean="0">
              <a:solidFill>
                <a:srgbClr val="005AAA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sont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-elles régulées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par le droit</a:t>
            </a:r>
            <a:r>
              <a:rPr sz="1500" b="1" spc="-4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696958" y="1641691"/>
            <a:ext cx="828675" cy="464820"/>
          </a:xfrm>
          <a:custGeom>
            <a:avLst/>
            <a:gdLst/>
            <a:ahLst/>
            <a:cxnLst/>
            <a:rect l="l" t="t" r="r" b="b"/>
            <a:pathLst>
              <a:path w="828675" h="464819">
                <a:moveTo>
                  <a:pt x="828421" y="0"/>
                </a:moveTo>
                <a:lnTo>
                  <a:pt x="0" y="46431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21601" y="2091603"/>
            <a:ext cx="702310" cy="392430"/>
          </a:xfrm>
          <a:custGeom>
            <a:avLst/>
            <a:gdLst/>
            <a:ahLst/>
            <a:cxnLst/>
            <a:rect l="l" t="t" r="r" b="b"/>
            <a:pathLst>
              <a:path w="702310" h="392430">
                <a:moveTo>
                  <a:pt x="0" y="0"/>
                </a:moveTo>
                <a:lnTo>
                  <a:pt x="702005" y="39240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38998" y="1461602"/>
            <a:ext cx="1548130" cy="558165"/>
          </a:xfrm>
          <a:custGeom>
            <a:avLst/>
            <a:gdLst/>
            <a:ahLst/>
            <a:cxnLst/>
            <a:rect l="l" t="t" r="r" b="b"/>
            <a:pathLst>
              <a:path w="1548129" h="558164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494002" y="557999"/>
                </a:lnTo>
                <a:lnTo>
                  <a:pt x="1525221" y="557156"/>
                </a:lnTo>
                <a:lnTo>
                  <a:pt x="1541252" y="551249"/>
                </a:lnTo>
                <a:lnTo>
                  <a:pt x="1547159" y="535218"/>
                </a:lnTo>
                <a:lnTo>
                  <a:pt x="1548003" y="503999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380299" y="1511476"/>
            <a:ext cx="144018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fondement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européen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article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3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traité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Rome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(25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1957).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38998" y="2163600"/>
            <a:ext cx="1548130" cy="558165"/>
          </a:xfrm>
          <a:custGeom>
            <a:avLst/>
            <a:gdLst/>
            <a:ahLst/>
            <a:cxnLst/>
            <a:rect l="l" t="t" r="r" b="b"/>
            <a:pathLst>
              <a:path w="1548129" h="558164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494002" y="557999"/>
                </a:lnTo>
                <a:lnTo>
                  <a:pt x="1525221" y="557156"/>
                </a:lnTo>
                <a:lnTo>
                  <a:pt x="1541252" y="551249"/>
                </a:lnTo>
                <a:lnTo>
                  <a:pt x="1547159" y="535218"/>
                </a:lnTo>
                <a:lnTo>
                  <a:pt x="1548003" y="503999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380299" y="2213474"/>
            <a:ext cx="128714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algn="just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fondement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national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décret d’Allarde (loi des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2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17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mars</a:t>
            </a:r>
            <a:r>
              <a:rPr sz="9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1791).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45995" y="2091603"/>
            <a:ext cx="715645" cy="0"/>
          </a:xfrm>
          <a:custGeom>
            <a:avLst/>
            <a:gdLst/>
            <a:ahLst/>
            <a:cxnLst/>
            <a:rect l="l" t="t" r="r" b="b"/>
            <a:pathLst>
              <a:path w="715644">
                <a:moveTo>
                  <a:pt x="0" y="0"/>
                </a:moveTo>
                <a:lnTo>
                  <a:pt x="71550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15999" y="1971003"/>
            <a:ext cx="720090" cy="241300"/>
          </a:xfrm>
          <a:custGeom>
            <a:avLst/>
            <a:gdLst/>
            <a:ahLst/>
            <a:cxnLst/>
            <a:rect l="l" t="t" r="r" b="b"/>
            <a:pathLst>
              <a:path w="720089" h="241300">
                <a:moveTo>
                  <a:pt x="66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666000" y="241198"/>
                </a:lnTo>
                <a:lnTo>
                  <a:pt x="697219" y="240354"/>
                </a:lnTo>
                <a:lnTo>
                  <a:pt x="713251" y="234448"/>
                </a:lnTo>
                <a:lnTo>
                  <a:pt x="719157" y="218416"/>
                </a:lnTo>
                <a:lnTo>
                  <a:pt x="720001" y="187198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073912" y="2002177"/>
            <a:ext cx="5956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repose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015999" y="1971003"/>
            <a:ext cx="720090" cy="241300"/>
          </a:xfrm>
          <a:custGeom>
            <a:avLst/>
            <a:gdLst/>
            <a:ahLst/>
            <a:cxnLst/>
            <a:rect l="l" t="t" r="r" b="b"/>
            <a:pathLst>
              <a:path w="72008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666000" y="241198"/>
                </a:lnTo>
                <a:lnTo>
                  <a:pt x="697219" y="240354"/>
                </a:lnTo>
                <a:lnTo>
                  <a:pt x="713251" y="234448"/>
                </a:lnTo>
                <a:lnTo>
                  <a:pt x="719157" y="218416"/>
                </a:lnTo>
                <a:lnTo>
                  <a:pt x="720001" y="187198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55999" y="1866600"/>
            <a:ext cx="1044575" cy="450215"/>
          </a:xfrm>
          <a:custGeom>
            <a:avLst/>
            <a:gdLst/>
            <a:ahLst/>
            <a:cxnLst/>
            <a:rect l="l" t="t" r="r" b="b"/>
            <a:pathLst>
              <a:path w="1044575" h="4502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990003" y="449999"/>
                </a:lnTo>
                <a:lnTo>
                  <a:pt x="1021222" y="449155"/>
                </a:lnTo>
                <a:lnTo>
                  <a:pt x="1037253" y="443249"/>
                </a:lnTo>
                <a:lnTo>
                  <a:pt x="1043159" y="427217"/>
                </a:lnTo>
                <a:lnTo>
                  <a:pt x="1044003" y="3959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41579" y="1907509"/>
            <a:ext cx="864235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indent="170815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 libre 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concurrence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25299" y="1088300"/>
            <a:ext cx="449326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libre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concurrence,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un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fondement européen et</a:t>
            </a:r>
            <a:r>
              <a:rPr sz="1300" b="1" spc="-7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national</a:t>
            </a:r>
            <a:endParaRPr sz="13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20" name="object 2"/>
          <p:cNvSpPr txBox="1"/>
          <p:nvPr/>
        </p:nvSpPr>
        <p:spPr>
          <a:xfrm>
            <a:off x="1661298" y="248690"/>
            <a:ext cx="4682351" cy="487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5.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activités économiques  </a:t>
            </a:r>
            <a:endParaRPr lang="fr-FR" sz="1500" b="1" spc="-5" dirty="0" smtClean="0">
              <a:solidFill>
                <a:srgbClr val="005AAA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sont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-elles régulées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par le droit</a:t>
            </a:r>
            <a:r>
              <a:rPr sz="1500" b="1" spc="-4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696958" y="1641691"/>
            <a:ext cx="828675" cy="464820"/>
          </a:xfrm>
          <a:custGeom>
            <a:avLst/>
            <a:gdLst/>
            <a:ahLst/>
            <a:cxnLst/>
            <a:rect l="l" t="t" r="r" b="b"/>
            <a:pathLst>
              <a:path w="828675" h="464819">
                <a:moveTo>
                  <a:pt x="828421" y="0"/>
                </a:moveTo>
                <a:lnTo>
                  <a:pt x="0" y="46431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21601" y="2091603"/>
            <a:ext cx="702310" cy="392430"/>
          </a:xfrm>
          <a:custGeom>
            <a:avLst/>
            <a:gdLst/>
            <a:ahLst/>
            <a:cxnLst/>
            <a:rect l="l" t="t" r="r" b="b"/>
            <a:pathLst>
              <a:path w="702310" h="392430">
                <a:moveTo>
                  <a:pt x="0" y="0"/>
                </a:moveTo>
                <a:lnTo>
                  <a:pt x="702005" y="39240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38998" y="1461602"/>
            <a:ext cx="1548130" cy="558165"/>
          </a:xfrm>
          <a:custGeom>
            <a:avLst/>
            <a:gdLst/>
            <a:ahLst/>
            <a:cxnLst/>
            <a:rect l="l" t="t" r="r" b="b"/>
            <a:pathLst>
              <a:path w="1548129" h="558164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494002" y="557999"/>
                </a:lnTo>
                <a:lnTo>
                  <a:pt x="1525221" y="557156"/>
                </a:lnTo>
                <a:lnTo>
                  <a:pt x="1541252" y="551249"/>
                </a:lnTo>
                <a:lnTo>
                  <a:pt x="1547159" y="535218"/>
                </a:lnTo>
                <a:lnTo>
                  <a:pt x="1548003" y="503999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380299" y="1511476"/>
            <a:ext cx="144018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fondement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européen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article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3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traité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Rome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(25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1957).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38998" y="2163600"/>
            <a:ext cx="1548130" cy="558165"/>
          </a:xfrm>
          <a:custGeom>
            <a:avLst/>
            <a:gdLst/>
            <a:ahLst/>
            <a:cxnLst/>
            <a:rect l="l" t="t" r="r" b="b"/>
            <a:pathLst>
              <a:path w="1548129" h="558164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494002" y="557999"/>
                </a:lnTo>
                <a:lnTo>
                  <a:pt x="1525221" y="557156"/>
                </a:lnTo>
                <a:lnTo>
                  <a:pt x="1541252" y="551249"/>
                </a:lnTo>
                <a:lnTo>
                  <a:pt x="1547159" y="535218"/>
                </a:lnTo>
                <a:lnTo>
                  <a:pt x="1548003" y="503999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380299" y="2213474"/>
            <a:ext cx="128714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algn="just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fondement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national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décret d’Allarde (loi des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2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17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mars</a:t>
            </a:r>
            <a:r>
              <a:rPr sz="9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1791).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45995" y="2091603"/>
            <a:ext cx="715645" cy="0"/>
          </a:xfrm>
          <a:custGeom>
            <a:avLst/>
            <a:gdLst/>
            <a:ahLst/>
            <a:cxnLst/>
            <a:rect l="l" t="t" r="r" b="b"/>
            <a:pathLst>
              <a:path w="715644">
                <a:moveTo>
                  <a:pt x="0" y="0"/>
                </a:moveTo>
                <a:lnTo>
                  <a:pt x="71550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15999" y="1971003"/>
            <a:ext cx="720090" cy="241300"/>
          </a:xfrm>
          <a:custGeom>
            <a:avLst/>
            <a:gdLst/>
            <a:ahLst/>
            <a:cxnLst/>
            <a:rect l="l" t="t" r="r" b="b"/>
            <a:pathLst>
              <a:path w="720089" h="241300">
                <a:moveTo>
                  <a:pt x="66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666000" y="241198"/>
                </a:lnTo>
                <a:lnTo>
                  <a:pt x="697219" y="240354"/>
                </a:lnTo>
                <a:lnTo>
                  <a:pt x="713251" y="234448"/>
                </a:lnTo>
                <a:lnTo>
                  <a:pt x="719157" y="218416"/>
                </a:lnTo>
                <a:lnTo>
                  <a:pt x="720001" y="187198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073912" y="2002177"/>
            <a:ext cx="5956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repose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015999" y="1971003"/>
            <a:ext cx="720090" cy="241300"/>
          </a:xfrm>
          <a:custGeom>
            <a:avLst/>
            <a:gdLst/>
            <a:ahLst/>
            <a:cxnLst/>
            <a:rect l="l" t="t" r="r" b="b"/>
            <a:pathLst>
              <a:path w="72008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666000" y="241198"/>
                </a:lnTo>
                <a:lnTo>
                  <a:pt x="697219" y="240354"/>
                </a:lnTo>
                <a:lnTo>
                  <a:pt x="713251" y="234448"/>
                </a:lnTo>
                <a:lnTo>
                  <a:pt x="719157" y="218416"/>
                </a:lnTo>
                <a:lnTo>
                  <a:pt x="720001" y="187198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55999" y="1866600"/>
            <a:ext cx="1044575" cy="450215"/>
          </a:xfrm>
          <a:custGeom>
            <a:avLst/>
            <a:gdLst/>
            <a:ahLst/>
            <a:cxnLst/>
            <a:rect l="l" t="t" r="r" b="b"/>
            <a:pathLst>
              <a:path w="1044575" h="4502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990003" y="449999"/>
                </a:lnTo>
                <a:lnTo>
                  <a:pt x="1021222" y="449155"/>
                </a:lnTo>
                <a:lnTo>
                  <a:pt x="1037253" y="443249"/>
                </a:lnTo>
                <a:lnTo>
                  <a:pt x="1043159" y="427217"/>
                </a:lnTo>
                <a:lnTo>
                  <a:pt x="1044003" y="3959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41579" y="1907509"/>
            <a:ext cx="864235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indent="170815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 libre 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concurrence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25299" y="1088300"/>
            <a:ext cx="449326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libre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concurrence,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un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fondement européen et</a:t>
            </a:r>
            <a:r>
              <a:rPr sz="1300" b="1" spc="-7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national</a:t>
            </a:r>
            <a:endParaRPr sz="13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25299" y="3159671"/>
            <a:ext cx="3072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Une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liberté qui peut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faire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l’objet</a:t>
            </a:r>
            <a:r>
              <a:rPr sz="1300" b="1" spc="-8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d’abus</a:t>
            </a:r>
            <a:endParaRPr sz="13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32003" y="315136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94974" y="3143516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23" name="object 2"/>
          <p:cNvSpPr txBox="1"/>
          <p:nvPr/>
        </p:nvSpPr>
        <p:spPr>
          <a:xfrm>
            <a:off x="1661298" y="248690"/>
            <a:ext cx="4682351" cy="487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5.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activités économiques  </a:t>
            </a:r>
            <a:endParaRPr lang="fr-FR" sz="1500" b="1" spc="-5" dirty="0" smtClean="0">
              <a:solidFill>
                <a:srgbClr val="005AAA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sont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-elles régulées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par le droit</a:t>
            </a:r>
            <a:r>
              <a:rPr sz="1500" b="1" spc="-4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696958" y="1641691"/>
            <a:ext cx="828675" cy="464820"/>
          </a:xfrm>
          <a:custGeom>
            <a:avLst/>
            <a:gdLst/>
            <a:ahLst/>
            <a:cxnLst/>
            <a:rect l="l" t="t" r="r" b="b"/>
            <a:pathLst>
              <a:path w="828675" h="464819">
                <a:moveTo>
                  <a:pt x="828421" y="0"/>
                </a:moveTo>
                <a:lnTo>
                  <a:pt x="0" y="46431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21601" y="2091603"/>
            <a:ext cx="702310" cy="392430"/>
          </a:xfrm>
          <a:custGeom>
            <a:avLst/>
            <a:gdLst/>
            <a:ahLst/>
            <a:cxnLst/>
            <a:rect l="l" t="t" r="r" b="b"/>
            <a:pathLst>
              <a:path w="702310" h="392430">
                <a:moveTo>
                  <a:pt x="0" y="0"/>
                </a:moveTo>
                <a:lnTo>
                  <a:pt x="702005" y="39240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38998" y="1461602"/>
            <a:ext cx="1548130" cy="558165"/>
          </a:xfrm>
          <a:custGeom>
            <a:avLst/>
            <a:gdLst/>
            <a:ahLst/>
            <a:cxnLst/>
            <a:rect l="l" t="t" r="r" b="b"/>
            <a:pathLst>
              <a:path w="1548129" h="558164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494002" y="557999"/>
                </a:lnTo>
                <a:lnTo>
                  <a:pt x="1525221" y="557156"/>
                </a:lnTo>
                <a:lnTo>
                  <a:pt x="1541252" y="551249"/>
                </a:lnTo>
                <a:lnTo>
                  <a:pt x="1547159" y="535218"/>
                </a:lnTo>
                <a:lnTo>
                  <a:pt x="1548003" y="503999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380299" y="1511476"/>
            <a:ext cx="144018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fondement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européen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article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3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traité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Rome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(25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1957).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38998" y="2163600"/>
            <a:ext cx="1548130" cy="558165"/>
          </a:xfrm>
          <a:custGeom>
            <a:avLst/>
            <a:gdLst/>
            <a:ahLst/>
            <a:cxnLst/>
            <a:rect l="l" t="t" r="r" b="b"/>
            <a:pathLst>
              <a:path w="1548129" h="558164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494002" y="557999"/>
                </a:lnTo>
                <a:lnTo>
                  <a:pt x="1525221" y="557156"/>
                </a:lnTo>
                <a:lnTo>
                  <a:pt x="1541252" y="551249"/>
                </a:lnTo>
                <a:lnTo>
                  <a:pt x="1547159" y="535218"/>
                </a:lnTo>
                <a:lnTo>
                  <a:pt x="1548003" y="503999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380299" y="2213474"/>
            <a:ext cx="128714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algn="just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fondement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national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décret d’Allarde (loi des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2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17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mars</a:t>
            </a:r>
            <a:r>
              <a:rPr sz="9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1791).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45995" y="2091603"/>
            <a:ext cx="715645" cy="0"/>
          </a:xfrm>
          <a:custGeom>
            <a:avLst/>
            <a:gdLst/>
            <a:ahLst/>
            <a:cxnLst/>
            <a:rect l="l" t="t" r="r" b="b"/>
            <a:pathLst>
              <a:path w="715644">
                <a:moveTo>
                  <a:pt x="0" y="0"/>
                </a:moveTo>
                <a:lnTo>
                  <a:pt x="71550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15999" y="1971003"/>
            <a:ext cx="720090" cy="241300"/>
          </a:xfrm>
          <a:custGeom>
            <a:avLst/>
            <a:gdLst/>
            <a:ahLst/>
            <a:cxnLst/>
            <a:rect l="l" t="t" r="r" b="b"/>
            <a:pathLst>
              <a:path w="720089" h="241300">
                <a:moveTo>
                  <a:pt x="66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666000" y="241198"/>
                </a:lnTo>
                <a:lnTo>
                  <a:pt x="697219" y="240354"/>
                </a:lnTo>
                <a:lnTo>
                  <a:pt x="713251" y="234448"/>
                </a:lnTo>
                <a:lnTo>
                  <a:pt x="719157" y="218416"/>
                </a:lnTo>
                <a:lnTo>
                  <a:pt x="720001" y="187198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073912" y="2002177"/>
            <a:ext cx="5956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repose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015999" y="1971003"/>
            <a:ext cx="720090" cy="241300"/>
          </a:xfrm>
          <a:custGeom>
            <a:avLst/>
            <a:gdLst/>
            <a:ahLst/>
            <a:cxnLst/>
            <a:rect l="l" t="t" r="r" b="b"/>
            <a:pathLst>
              <a:path w="72008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666000" y="241198"/>
                </a:lnTo>
                <a:lnTo>
                  <a:pt x="697219" y="240354"/>
                </a:lnTo>
                <a:lnTo>
                  <a:pt x="713251" y="234448"/>
                </a:lnTo>
                <a:lnTo>
                  <a:pt x="719157" y="218416"/>
                </a:lnTo>
                <a:lnTo>
                  <a:pt x="720001" y="187198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55999" y="1866600"/>
            <a:ext cx="1044575" cy="450215"/>
          </a:xfrm>
          <a:custGeom>
            <a:avLst/>
            <a:gdLst/>
            <a:ahLst/>
            <a:cxnLst/>
            <a:rect l="l" t="t" r="r" b="b"/>
            <a:pathLst>
              <a:path w="1044575" h="4502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990003" y="449999"/>
                </a:lnTo>
                <a:lnTo>
                  <a:pt x="1021222" y="449155"/>
                </a:lnTo>
                <a:lnTo>
                  <a:pt x="1037253" y="443249"/>
                </a:lnTo>
                <a:lnTo>
                  <a:pt x="1043159" y="427217"/>
                </a:lnTo>
                <a:lnTo>
                  <a:pt x="1044003" y="3959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41579" y="1907509"/>
            <a:ext cx="864235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indent="170815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 libre 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concurrence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55999" y="3709371"/>
            <a:ext cx="1044575" cy="450215"/>
          </a:xfrm>
          <a:custGeom>
            <a:avLst/>
            <a:gdLst/>
            <a:ahLst/>
            <a:cxnLst/>
            <a:rect l="l" t="t" r="r" b="b"/>
            <a:pathLst>
              <a:path w="1044575" h="4502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990003" y="449999"/>
                </a:lnTo>
                <a:lnTo>
                  <a:pt x="1021222" y="449155"/>
                </a:lnTo>
                <a:lnTo>
                  <a:pt x="1037253" y="443249"/>
                </a:lnTo>
                <a:lnTo>
                  <a:pt x="1043159" y="427217"/>
                </a:lnTo>
                <a:lnTo>
                  <a:pt x="1044003" y="3959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18285" y="3750281"/>
            <a:ext cx="911225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78105" marR="5080" indent="-66040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abus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des 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entreprises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25299" y="1088300"/>
            <a:ext cx="449326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libre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concurrence,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un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fondement européen et</a:t>
            </a:r>
            <a:r>
              <a:rPr sz="1300" b="1" spc="-7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national</a:t>
            </a:r>
            <a:endParaRPr sz="13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25299" y="3159671"/>
            <a:ext cx="3072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Une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liberté qui peut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faire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l’objet</a:t>
            </a:r>
            <a:r>
              <a:rPr sz="1300" b="1" spc="-8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d’abus</a:t>
            </a:r>
            <a:endParaRPr sz="13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32003" y="315136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94974" y="3143516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25" name="object 2"/>
          <p:cNvSpPr txBox="1"/>
          <p:nvPr/>
        </p:nvSpPr>
        <p:spPr>
          <a:xfrm>
            <a:off x="1661298" y="248690"/>
            <a:ext cx="4682351" cy="487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5.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activités économiques  </a:t>
            </a:r>
            <a:endParaRPr lang="fr-FR" sz="1500" b="1" spc="-5" dirty="0" smtClean="0">
              <a:solidFill>
                <a:srgbClr val="005AAA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sont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-elles régulées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par le droit</a:t>
            </a:r>
            <a:r>
              <a:rPr sz="1500" b="1" spc="-4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696958" y="1641691"/>
            <a:ext cx="828675" cy="464820"/>
          </a:xfrm>
          <a:custGeom>
            <a:avLst/>
            <a:gdLst/>
            <a:ahLst/>
            <a:cxnLst/>
            <a:rect l="l" t="t" r="r" b="b"/>
            <a:pathLst>
              <a:path w="828675" h="464819">
                <a:moveTo>
                  <a:pt x="828421" y="0"/>
                </a:moveTo>
                <a:lnTo>
                  <a:pt x="0" y="46431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21601" y="2091603"/>
            <a:ext cx="702310" cy="392430"/>
          </a:xfrm>
          <a:custGeom>
            <a:avLst/>
            <a:gdLst/>
            <a:ahLst/>
            <a:cxnLst/>
            <a:rect l="l" t="t" r="r" b="b"/>
            <a:pathLst>
              <a:path w="702310" h="392430">
                <a:moveTo>
                  <a:pt x="0" y="0"/>
                </a:moveTo>
                <a:lnTo>
                  <a:pt x="702005" y="39240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38998" y="1461602"/>
            <a:ext cx="1548130" cy="558165"/>
          </a:xfrm>
          <a:custGeom>
            <a:avLst/>
            <a:gdLst/>
            <a:ahLst/>
            <a:cxnLst/>
            <a:rect l="l" t="t" r="r" b="b"/>
            <a:pathLst>
              <a:path w="1548129" h="558164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494002" y="557999"/>
                </a:lnTo>
                <a:lnTo>
                  <a:pt x="1525221" y="557156"/>
                </a:lnTo>
                <a:lnTo>
                  <a:pt x="1541252" y="551249"/>
                </a:lnTo>
                <a:lnTo>
                  <a:pt x="1547159" y="535218"/>
                </a:lnTo>
                <a:lnTo>
                  <a:pt x="1548003" y="503999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380299" y="1511476"/>
            <a:ext cx="144018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fondement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européen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article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3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traité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Rome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(25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1957).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38998" y="2163600"/>
            <a:ext cx="1548130" cy="558165"/>
          </a:xfrm>
          <a:custGeom>
            <a:avLst/>
            <a:gdLst/>
            <a:ahLst/>
            <a:cxnLst/>
            <a:rect l="l" t="t" r="r" b="b"/>
            <a:pathLst>
              <a:path w="1548129" h="558164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494002" y="557999"/>
                </a:lnTo>
                <a:lnTo>
                  <a:pt x="1525221" y="557156"/>
                </a:lnTo>
                <a:lnTo>
                  <a:pt x="1541252" y="551249"/>
                </a:lnTo>
                <a:lnTo>
                  <a:pt x="1547159" y="535218"/>
                </a:lnTo>
                <a:lnTo>
                  <a:pt x="1548003" y="503999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380299" y="2213474"/>
            <a:ext cx="128714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algn="just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fondement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national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décret d’Allarde (loi des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2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17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mars</a:t>
            </a:r>
            <a:r>
              <a:rPr sz="9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1791).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45995" y="2091603"/>
            <a:ext cx="715645" cy="0"/>
          </a:xfrm>
          <a:custGeom>
            <a:avLst/>
            <a:gdLst/>
            <a:ahLst/>
            <a:cxnLst/>
            <a:rect l="l" t="t" r="r" b="b"/>
            <a:pathLst>
              <a:path w="715644">
                <a:moveTo>
                  <a:pt x="0" y="0"/>
                </a:moveTo>
                <a:lnTo>
                  <a:pt x="71550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15999" y="1971003"/>
            <a:ext cx="720090" cy="241300"/>
          </a:xfrm>
          <a:custGeom>
            <a:avLst/>
            <a:gdLst/>
            <a:ahLst/>
            <a:cxnLst/>
            <a:rect l="l" t="t" r="r" b="b"/>
            <a:pathLst>
              <a:path w="720089" h="241300">
                <a:moveTo>
                  <a:pt x="66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666000" y="241198"/>
                </a:lnTo>
                <a:lnTo>
                  <a:pt x="697219" y="240354"/>
                </a:lnTo>
                <a:lnTo>
                  <a:pt x="713251" y="234448"/>
                </a:lnTo>
                <a:lnTo>
                  <a:pt x="719157" y="218416"/>
                </a:lnTo>
                <a:lnTo>
                  <a:pt x="720001" y="187198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073912" y="2002177"/>
            <a:ext cx="5956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repose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015999" y="1971003"/>
            <a:ext cx="720090" cy="241300"/>
          </a:xfrm>
          <a:custGeom>
            <a:avLst/>
            <a:gdLst/>
            <a:ahLst/>
            <a:cxnLst/>
            <a:rect l="l" t="t" r="r" b="b"/>
            <a:pathLst>
              <a:path w="72008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666000" y="241198"/>
                </a:lnTo>
                <a:lnTo>
                  <a:pt x="697219" y="240354"/>
                </a:lnTo>
                <a:lnTo>
                  <a:pt x="713251" y="234448"/>
                </a:lnTo>
                <a:lnTo>
                  <a:pt x="719157" y="218416"/>
                </a:lnTo>
                <a:lnTo>
                  <a:pt x="720001" y="187198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55999" y="1866600"/>
            <a:ext cx="1044575" cy="450215"/>
          </a:xfrm>
          <a:custGeom>
            <a:avLst/>
            <a:gdLst/>
            <a:ahLst/>
            <a:cxnLst/>
            <a:rect l="l" t="t" r="r" b="b"/>
            <a:pathLst>
              <a:path w="1044575" h="4502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990003" y="449999"/>
                </a:lnTo>
                <a:lnTo>
                  <a:pt x="1021222" y="449155"/>
                </a:lnTo>
                <a:lnTo>
                  <a:pt x="1037253" y="443249"/>
                </a:lnTo>
                <a:lnTo>
                  <a:pt x="1043159" y="427217"/>
                </a:lnTo>
                <a:lnTo>
                  <a:pt x="1044003" y="3959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41579" y="1907509"/>
            <a:ext cx="864235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indent="170815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 libre 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concurrence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709727" y="3604972"/>
            <a:ext cx="497205" cy="396240"/>
          </a:xfrm>
          <a:custGeom>
            <a:avLst/>
            <a:gdLst/>
            <a:ahLst/>
            <a:cxnLst/>
            <a:rect l="l" t="t" r="r" b="b"/>
            <a:pathLst>
              <a:path w="497205" h="396239">
                <a:moveTo>
                  <a:pt x="497065" y="0"/>
                </a:moveTo>
                <a:lnTo>
                  <a:pt x="0" y="39599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763988" y="3928969"/>
            <a:ext cx="461009" cy="203835"/>
          </a:xfrm>
          <a:custGeom>
            <a:avLst/>
            <a:gdLst/>
            <a:ahLst/>
            <a:cxnLst/>
            <a:rect l="l" t="t" r="r" b="b"/>
            <a:pathLst>
              <a:path w="461010" h="203835">
                <a:moveTo>
                  <a:pt x="460806" y="20340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132215" y="3532973"/>
            <a:ext cx="1332230" cy="252095"/>
          </a:xfrm>
          <a:custGeom>
            <a:avLst/>
            <a:gdLst/>
            <a:ahLst/>
            <a:cxnLst/>
            <a:rect l="l" t="t" r="r" b="b"/>
            <a:pathLst>
              <a:path w="1332229" h="252095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1278001" y="252006"/>
                </a:lnTo>
                <a:lnTo>
                  <a:pt x="1309219" y="251162"/>
                </a:lnTo>
                <a:lnTo>
                  <a:pt x="1325251" y="245256"/>
                </a:lnTo>
                <a:lnTo>
                  <a:pt x="1331157" y="229224"/>
                </a:lnTo>
                <a:lnTo>
                  <a:pt x="1332001" y="198005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173516" y="3569548"/>
            <a:ext cx="10382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concentrations</a:t>
            </a:r>
            <a:endParaRPr sz="95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132215" y="3928967"/>
            <a:ext cx="1512570" cy="407034"/>
          </a:xfrm>
          <a:custGeom>
            <a:avLst/>
            <a:gdLst/>
            <a:ahLst/>
            <a:cxnLst/>
            <a:rect l="l" t="t" r="r" b="b"/>
            <a:pathLst>
              <a:path w="1512570" h="407035">
                <a:moveTo>
                  <a:pt x="145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52806"/>
                </a:lnTo>
                <a:lnTo>
                  <a:pt x="843" y="384024"/>
                </a:lnTo>
                <a:lnTo>
                  <a:pt x="6750" y="400056"/>
                </a:lnTo>
                <a:lnTo>
                  <a:pt x="22781" y="405962"/>
                </a:lnTo>
                <a:lnTo>
                  <a:pt x="54000" y="406806"/>
                </a:lnTo>
                <a:lnTo>
                  <a:pt x="1457998" y="406806"/>
                </a:lnTo>
                <a:lnTo>
                  <a:pt x="1489217" y="405962"/>
                </a:lnTo>
                <a:lnTo>
                  <a:pt x="1505248" y="400056"/>
                </a:lnTo>
                <a:lnTo>
                  <a:pt x="1511154" y="384024"/>
                </a:lnTo>
                <a:lnTo>
                  <a:pt x="1511998" y="352806"/>
                </a:lnTo>
                <a:lnTo>
                  <a:pt x="1511998" y="54000"/>
                </a:lnTo>
                <a:lnTo>
                  <a:pt x="1511154" y="22781"/>
                </a:lnTo>
                <a:lnTo>
                  <a:pt x="1505248" y="6750"/>
                </a:lnTo>
                <a:lnTo>
                  <a:pt x="1489217" y="843"/>
                </a:lnTo>
                <a:lnTo>
                  <a:pt x="1457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173516" y="3973092"/>
            <a:ext cx="132588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dysfonctionnements  des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marchés</a:t>
            </a:r>
            <a:endParaRPr sz="95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55999" y="3709371"/>
            <a:ext cx="1044575" cy="450215"/>
          </a:xfrm>
          <a:custGeom>
            <a:avLst/>
            <a:gdLst/>
            <a:ahLst/>
            <a:cxnLst/>
            <a:rect l="l" t="t" r="r" b="b"/>
            <a:pathLst>
              <a:path w="1044575" h="4502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990003" y="449999"/>
                </a:lnTo>
                <a:lnTo>
                  <a:pt x="1021222" y="449155"/>
                </a:lnTo>
                <a:lnTo>
                  <a:pt x="1037253" y="443249"/>
                </a:lnTo>
                <a:lnTo>
                  <a:pt x="1043159" y="427217"/>
                </a:lnTo>
                <a:lnTo>
                  <a:pt x="1044003" y="3959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818285" y="3750281"/>
            <a:ext cx="911225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78105" marR="5080" indent="-66040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abus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des 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entreprises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25299" y="1088300"/>
            <a:ext cx="449326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libre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concurrence,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un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fondement européen et</a:t>
            </a:r>
            <a:r>
              <a:rPr sz="1300" b="1" spc="-7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national</a:t>
            </a:r>
            <a:endParaRPr sz="13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25299" y="3159671"/>
            <a:ext cx="3072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Une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liberté qui peut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faire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l’objet</a:t>
            </a:r>
            <a:r>
              <a:rPr sz="1300" b="1" spc="-8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d’abus</a:t>
            </a:r>
            <a:endParaRPr sz="13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32003" y="315136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494974" y="3143516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31" name="object 2"/>
          <p:cNvSpPr txBox="1"/>
          <p:nvPr/>
        </p:nvSpPr>
        <p:spPr>
          <a:xfrm>
            <a:off x="1661298" y="248690"/>
            <a:ext cx="4682351" cy="487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5.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activités économiques  </a:t>
            </a:r>
            <a:endParaRPr lang="fr-FR" sz="1500" b="1" spc="-5" dirty="0" smtClean="0">
              <a:solidFill>
                <a:srgbClr val="005AAA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sont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-elles régulées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par le droit</a:t>
            </a:r>
            <a:r>
              <a:rPr sz="1500" b="1" spc="-4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696958" y="1641691"/>
            <a:ext cx="828675" cy="464820"/>
          </a:xfrm>
          <a:custGeom>
            <a:avLst/>
            <a:gdLst/>
            <a:ahLst/>
            <a:cxnLst/>
            <a:rect l="l" t="t" r="r" b="b"/>
            <a:pathLst>
              <a:path w="828675" h="464819">
                <a:moveTo>
                  <a:pt x="828421" y="0"/>
                </a:moveTo>
                <a:lnTo>
                  <a:pt x="0" y="46431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21601" y="2091603"/>
            <a:ext cx="702310" cy="392430"/>
          </a:xfrm>
          <a:custGeom>
            <a:avLst/>
            <a:gdLst/>
            <a:ahLst/>
            <a:cxnLst/>
            <a:rect l="l" t="t" r="r" b="b"/>
            <a:pathLst>
              <a:path w="702310" h="392430">
                <a:moveTo>
                  <a:pt x="0" y="0"/>
                </a:moveTo>
                <a:lnTo>
                  <a:pt x="702005" y="39240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38998" y="1461602"/>
            <a:ext cx="1548130" cy="558165"/>
          </a:xfrm>
          <a:custGeom>
            <a:avLst/>
            <a:gdLst/>
            <a:ahLst/>
            <a:cxnLst/>
            <a:rect l="l" t="t" r="r" b="b"/>
            <a:pathLst>
              <a:path w="1548129" h="558164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494002" y="557999"/>
                </a:lnTo>
                <a:lnTo>
                  <a:pt x="1525221" y="557156"/>
                </a:lnTo>
                <a:lnTo>
                  <a:pt x="1541252" y="551249"/>
                </a:lnTo>
                <a:lnTo>
                  <a:pt x="1547159" y="535218"/>
                </a:lnTo>
                <a:lnTo>
                  <a:pt x="1548003" y="503999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380299" y="1511476"/>
            <a:ext cx="144018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fondement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européen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article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3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traité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Rome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(25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1957).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38998" y="2163600"/>
            <a:ext cx="1548130" cy="558165"/>
          </a:xfrm>
          <a:custGeom>
            <a:avLst/>
            <a:gdLst/>
            <a:ahLst/>
            <a:cxnLst/>
            <a:rect l="l" t="t" r="r" b="b"/>
            <a:pathLst>
              <a:path w="1548129" h="558164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494002" y="557999"/>
                </a:lnTo>
                <a:lnTo>
                  <a:pt x="1525221" y="557156"/>
                </a:lnTo>
                <a:lnTo>
                  <a:pt x="1541252" y="551249"/>
                </a:lnTo>
                <a:lnTo>
                  <a:pt x="1547159" y="535218"/>
                </a:lnTo>
                <a:lnTo>
                  <a:pt x="1548003" y="503999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380299" y="2213474"/>
            <a:ext cx="128714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algn="just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fondement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national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décret d’Allarde (loi des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2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17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mars</a:t>
            </a:r>
            <a:r>
              <a:rPr sz="9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1791).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45995" y="2091603"/>
            <a:ext cx="715645" cy="0"/>
          </a:xfrm>
          <a:custGeom>
            <a:avLst/>
            <a:gdLst/>
            <a:ahLst/>
            <a:cxnLst/>
            <a:rect l="l" t="t" r="r" b="b"/>
            <a:pathLst>
              <a:path w="715644">
                <a:moveTo>
                  <a:pt x="0" y="0"/>
                </a:moveTo>
                <a:lnTo>
                  <a:pt x="71550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15999" y="1971003"/>
            <a:ext cx="720090" cy="241300"/>
          </a:xfrm>
          <a:custGeom>
            <a:avLst/>
            <a:gdLst/>
            <a:ahLst/>
            <a:cxnLst/>
            <a:rect l="l" t="t" r="r" b="b"/>
            <a:pathLst>
              <a:path w="720089" h="241300">
                <a:moveTo>
                  <a:pt x="66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666000" y="241198"/>
                </a:lnTo>
                <a:lnTo>
                  <a:pt x="697219" y="240354"/>
                </a:lnTo>
                <a:lnTo>
                  <a:pt x="713251" y="234448"/>
                </a:lnTo>
                <a:lnTo>
                  <a:pt x="719157" y="218416"/>
                </a:lnTo>
                <a:lnTo>
                  <a:pt x="720001" y="187198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073912" y="2002177"/>
            <a:ext cx="5956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repose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015999" y="1971003"/>
            <a:ext cx="720090" cy="241300"/>
          </a:xfrm>
          <a:custGeom>
            <a:avLst/>
            <a:gdLst/>
            <a:ahLst/>
            <a:cxnLst/>
            <a:rect l="l" t="t" r="r" b="b"/>
            <a:pathLst>
              <a:path w="72008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666000" y="241198"/>
                </a:lnTo>
                <a:lnTo>
                  <a:pt x="697219" y="240354"/>
                </a:lnTo>
                <a:lnTo>
                  <a:pt x="713251" y="234448"/>
                </a:lnTo>
                <a:lnTo>
                  <a:pt x="719157" y="218416"/>
                </a:lnTo>
                <a:lnTo>
                  <a:pt x="720001" y="187198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55999" y="1866600"/>
            <a:ext cx="1044575" cy="450215"/>
          </a:xfrm>
          <a:custGeom>
            <a:avLst/>
            <a:gdLst/>
            <a:ahLst/>
            <a:cxnLst/>
            <a:rect l="l" t="t" r="r" b="b"/>
            <a:pathLst>
              <a:path w="1044575" h="4502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990003" y="449999"/>
                </a:lnTo>
                <a:lnTo>
                  <a:pt x="1021222" y="449155"/>
                </a:lnTo>
                <a:lnTo>
                  <a:pt x="1037253" y="443249"/>
                </a:lnTo>
                <a:lnTo>
                  <a:pt x="1043159" y="427217"/>
                </a:lnTo>
                <a:lnTo>
                  <a:pt x="1044003" y="3959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41579" y="1907509"/>
            <a:ext cx="864235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indent="170815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 libre 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concurrence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709727" y="3604972"/>
            <a:ext cx="497205" cy="396240"/>
          </a:xfrm>
          <a:custGeom>
            <a:avLst/>
            <a:gdLst/>
            <a:ahLst/>
            <a:cxnLst/>
            <a:rect l="l" t="t" r="r" b="b"/>
            <a:pathLst>
              <a:path w="497205" h="396239">
                <a:moveTo>
                  <a:pt x="497065" y="0"/>
                </a:moveTo>
                <a:lnTo>
                  <a:pt x="0" y="39599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90213" y="3903773"/>
            <a:ext cx="424180" cy="270510"/>
          </a:xfrm>
          <a:custGeom>
            <a:avLst/>
            <a:gdLst/>
            <a:ahLst/>
            <a:cxnLst/>
            <a:rect l="l" t="t" r="r" b="b"/>
            <a:pathLst>
              <a:path w="424179" h="270510">
                <a:moveTo>
                  <a:pt x="423786" y="0"/>
                </a:moveTo>
                <a:lnTo>
                  <a:pt x="0" y="27000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63988" y="3928969"/>
            <a:ext cx="461009" cy="203835"/>
          </a:xfrm>
          <a:custGeom>
            <a:avLst/>
            <a:gdLst/>
            <a:ahLst/>
            <a:cxnLst/>
            <a:rect l="l" t="t" r="r" b="b"/>
            <a:pathLst>
              <a:path w="461010" h="203835">
                <a:moveTo>
                  <a:pt x="460806" y="20340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17998" y="4132378"/>
            <a:ext cx="428625" cy="347980"/>
          </a:xfrm>
          <a:custGeom>
            <a:avLst/>
            <a:gdLst/>
            <a:ahLst/>
            <a:cxnLst/>
            <a:rect l="l" t="t" r="r" b="b"/>
            <a:pathLst>
              <a:path w="428625" h="347979">
                <a:moveTo>
                  <a:pt x="428396" y="347395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967170" y="3810748"/>
            <a:ext cx="612140" cy="252095"/>
          </a:xfrm>
          <a:custGeom>
            <a:avLst/>
            <a:gdLst/>
            <a:ahLst/>
            <a:cxnLst/>
            <a:rect l="l" t="t" r="r" b="b"/>
            <a:pathLst>
              <a:path w="612139" h="252095">
                <a:moveTo>
                  <a:pt x="55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557999" y="252006"/>
                </a:lnTo>
                <a:lnTo>
                  <a:pt x="589218" y="251162"/>
                </a:lnTo>
                <a:lnTo>
                  <a:pt x="605250" y="245256"/>
                </a:lnTo>
                <a:lnTo>
                  <a:pt x="611156" y="229224"/>
                </a:lnTo>
                <a:lnTo>
                  <a:pt x="612000" y="198005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008470" y="3847323"/>
            <a:ext cx="4413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Entente</a:t>
            </a:r>
            <a:endParaRPr sz="95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967170" y="4206749"/>
            <a:ext cx="1080135" cy="407034"/>
          </a:xfrm>
          <a:custGeom>
            <a:avLst/>
            <a:gdLst/>
            <a:ahLst/>
            <a:cxnLst/>
            <a:rect l="l" t="t" r="r" b="b"/>
            <a:pathLst>
              <a:path w="1080135" h="407035">
                <a:moveTo>
                  <a:pt x="1025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52806"/>
                </a:lnTo>
                <a:lnTo>
                  <a:pt x="843" y="384024"/>
                </a:lnTo>
                <a:lnTo>
                  <a:pt x="6750" y="400056"/>
                </a:lnTo>
                <a:lnTo>
                  <a:pt x="22781" y="405962"/>
                </a:lnTo>
                <a:lnTo>
                  <a:pt x="54000" y="406806"/>
                </a:lnTo>
                <a:lnTo>
                  <a:pt x="1025994" y="406806"/>
                </a:lnTo>
                <a:lnTo>
                  <a:pt x="1057213" y="405962"/>
                </a:lnTo>
                <a:lnTo>
                  <a:pt x="1073245" y="400056"/>
                </a:lnTo>
                <a:lnTo>
                  <a:pt x="1079151" y="384024"/>
                </a:lnTo>
                <a:lnTo>
                  <a:pt x="1079995" y="352806"/>
                </a:lnTo>
                <a:lnTo>
                  <a:pt x="1079995" y="54000"/>
                </a:lnTo>
                <a:lnTo>
                  <a:pt x="1079151" y="22781"/>
                </a:lnTo>
                <a:lnTo>
                  <a:pt x="1073245" y="6750"/>
                </a:lnTo>
                <a:lnTo>
                  <a:pt x="1057213" y="843"/>
                </a:lnTo>
                <a:lnTo>
                  <a:pt x="1025994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008470" y="4250874"/>
            <a:ext cx="91757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Abus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position  dominante</a:t>
            </a:r>
            <a:endParaRPr sz="95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132215" y="3532973"/>
            <a:ext cx="1332230" cy="252095"/>
          </a:xfrm>
          <a:custGeom>
            <a:avLst/>
            <a:gdLst/>
            <a:ahLst/>
            <a:cxnLst/>
            <a:rect l="l" t="t" r="r" b="b"/>
            <a:pathLst>
              <a:path w="1332229" h="252095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1278001" y="252006"/>
                </a:lnTo>
                <a:lnTo>
                  <a:pt x="1309219" y="251162"/>
                </a:lnTo>
                <a:lnTo>
                  <a:pt x="1325251" y="245256"/>
                </a:lnTo>
                <a:lnTo>
                  <a:pt x="1331157" y="229224"/>
                </a:lnTo>
                <a:lnTo>
                  <a:pt x="1332001" y="198005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173516" y="3569548"/>
            <a:ext cx="10382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concentrations</a:t>
            </a:r>
            <a:endParaRPr sz="95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132215" y="3928967"/>
            <a:ext cx="1512570" cy="407034"/>
          </a:xfrm>
          <a:custGeom>
            <a:avLst/>
            <a:gdLst/>
            <a:ahLst/>
            <a:cxnLst/>
            <a:rect l="l" t="t" r="r" b="b"/>
            <a:pathLst>
              <a:path w="1512570" h="407035">
                <a:moveTo>
                  <a:pt x="145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52806"/>
                </a:lnTo>
                <a:lnTo>
                  <a:pt x="843" y="384024"/>
                </a:lnTo>
                <a:lnTo>
                  <a:pt x="6750" y="400056"/>
                </a:lnTo>
                <a:lnTo>
                  <a:pt x="22781" y="405962"/>
                </a:lnTo>
                <a:lnTo>
                  <a:pt x="54000" y="406806"/>
                </a:lnTo>
                <a:lnTo>
                  <a:pt x="1457998" y="406806"/>
                </a:lnTo>
                <a:lnTo>
                  <a:pt x="1489217" y="405962"/>
                </a:lnTo>
                <a:lnTo>
                  <a:pt x="1505248" y="400056"/>
                </a:lnTo>
                <a:lnTo>
                  <a:pt x="1511154" y="384024"/>
                </a:lnTo>
                <a:lnTo>
                  <a:pt x="1511998" y="352806"/>
                </a:lnTo>
                <a:lnTo>
                  <a:pt x="1511998" y="54000"/>
                </a:lnTo>
                <a:lnTo>
                  <a:pt x="1511154" y="22781"/>
                </a:lnTo>
                <a:lnTo>
                  <a:pt x="1505248" y="6750"/>
                </a:lnTo>
                <a:lnTo>
                  <a:pt x="1489217" y="843"/>
                </a:lnTo>
                <a:lnTo>
                  <a:pt x="1457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173516" y="3973092"/>
            <a:ext cx="132588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dysfonctionnements  des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marchés</a:t>
            </a:r>
            <a:endParaRPr sz="95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55999" y="3709371"/>
            <a:ext cx="1044575" cy="450215"/>
          </a:xfrm>
          <a:custGeom>
            <a:avLst/>
            <a:gdLst/>
            <a:ahLst/>
            <a:cxnLst/>
            <a:rect l="l" t="t" r="r" b="b"/>
            <a:pathLst>
              <a:path w="1044575" h="4502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990003" y="449999"/>
                </a:lnTo>
                <a:lnTo>
                  <a:pt x="1021222" y="449155"/>
                </a:lnTo>
                <a:lnTo>
                  <a:pt x="1037253" y="443249"/>
                </a:lnTo>
                <a:lnTo>
                  <a:pt x="1043159" y="427217"/>
                </a:lnTo>
                <a:lnTo>
                  <a:pt x="1044003" y="3959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818285" y="3750281"/>
            <a:ext cx="911225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78105" marR="5080" indent="-66040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abus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des 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entreprises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25299" y="1088300"/>
            <a:ext cx="449326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libre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concurrence,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un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fondement européen et</a:t>
            </a:r>
            <a:r>
              <a:rPr sz="1300" b="1" spc="-7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national</a:t>
            </a:r>
            <a:endParaRPr sz="13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25299" y="3159671"/>
            <a:ext cx="3072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Une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liberté qui peut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faire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l’objet</a:t>
            </a:r>
            <a:r>
              <a:rPr sz="1300" b="1" spc="-8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d’abus</a:t>
            </a:r>
            <a:endParaRPr sz="13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32003" y="315136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494974" y="3143516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36" name="object 3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37" name="object 2"/>
          <p:cNvSpPr txBox="1"/>
          <p:nvPr/>
        </p:nvSpPr>
        <p:spPr>
          <a:xfrm>
            <a:off x="1661298" y="248690"/>
            <a:ext cx="4682351" cy="487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5.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activités économiques  </a:t>
            </a:r>
            <a:endParaRPr lang="fr-FR" sz="1500" b="1" spc="-5" dirty="0" smtClean="0">
              <a:solidFill>
                <a:srgbClr val="005AAA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sont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-elles régulées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par le droit</a:t>
            </a:r>
            <a:r>
              <a:rPr sz="1500" b="1" spc="-4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696958" y="1641691"/>
            <a:ext cx="828675" cy="464820"/>
          </a:xfrm>
          <a:custGeom>
            <a:avLst/>
            <a:gdLst/>
            <a:ahLst/>
            <a:cxnLst/>
            <a:rect l="l" t="t" r="r" b="b"/>
            <a:pathLst>
              <a:path w="828675" h="464819">
                <a:moveTo>
                  <a:pt x="828421" y="0"/>
                </a:moveTo>
                <a:lnTo>
                  <a:pt x="0" y="46431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21601" y="2091603"/>
            <a:ext cx="702310" cy="392430"/>
          </a:xfrm>
          <a:custGeom>
            <a:avLst/>
            <a:gdLst/>
            <a:ahLst/>
            <a:cxnLst/>
            <a:rect l="l" t="t" r="r" b="b"/>
            <a:pathLst>
              <a:path w="702310" h="392430">
                <a:moveTo>
                  <a:pt x="0" y="0"/>
                </a:moveTo>
                <a:lnTo>
                  <a:pt x="702005" y="392404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38998" y="1461602"/>
            <a:ext cx="1548130" cy="558165"/>
          </a:xfrm>
          <a:custGeom>
            <a:avLst/>
            <a:gdLst/>
            <a:ahLst/>
            <a:cxnLst/>
            <a:rect l="l" t="t" r="r" b="b"/>
            <a:pathLst>
              <a:path w="1548129" h="558164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494002" y="557999"/>
                </a:lnTo>
                <a:lnTo>
                  <a:pt x="1525221" y="557156"/>
                </a:lnTo>
                <a:lnTo>
                  <a:pt x="1541252" y="551249"/>
                </a:lnTo>
                <a:lnTo>
                  <a:pt x="1547159" y="535218"/>
                </a:lnTo>
                <a:lnTo>
                  <a:pt x="1548003" y="503999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380299" y="1511476"/>
            <a:ext cx="1440180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fondement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européen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article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3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du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traité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Rome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(25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mars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1957).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38998" y="2163600"/>
            <a:ext cx="1548130" cy="558165"/>
          </a:xfrm>
          <a:custGeom>
            <a:avLst/>
            <a:gdLst/>
            <a:ahLst/>
            <a:cxnLst/>
            <a:rect l="l" t="t" r="r" b="b"/>
            <a:pathLst>
              <a:path w="1548129" h="558164">
                <a:moveTo>
                  <a:pt x="1494002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503999"/>
                </a:lnTo>
                <a:lnTo>
                  <a:pt x="843" y="535218"/>
                </a:lnTo>
                <a:lnTo>
                  <a:pt x="6750" y="551249"/>
                </a:lnTo>
                <a:lnTo>
                  <a:pt x="22781" y="557156"/>
                </a:lnTo>
                <a:lnTo>
                  <a:pt x="54000" y="557999"/>
                </a:lnTo>
                <a:lnTo>
                  <a:pt x="1494002" y="557999"/>
                </a:lnTo>
                <a:lnTo>
                  <a:pt x="1525221" y="557156"/>
                </a:lnTo>
                <a:lnTo>
                  <a:pt x="1541252" y="551249"/>
                </a:lnTo>
                <a:lnTo>
                  <a:pt x="1547159" y="535218"/>
                </a:lnTo>
                <a:lnTo>
                  <a:pt x="1548003" y="503999"/>
                </a:lnTo>
                <a:lnTo>
                  <a:pt x="1548003" y="54000"/>
                </a:lnTo>
                <a:lnTo>
                  <a:pt x="1547159" y="22781"/>
                </a:lnTo>
                <a:lnTo>
                  <a:pt x="1541252" y="6750"/>
                </a:lnTo>
                <a:lnTo>
                  <a:pt x="1525221" y="843"/>
                </a:lnTo>
                <a:lnTo>
                  <a:pt x="1494002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380299" y="2213474"/>
            <a:ext cx="1287145" cy="4495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algn="just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un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fondement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national</a:t>
            </a:r>
            <a:r>
              <a:rPr sz="95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: 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décret d’Allarde (loi des 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2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et 17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mars</a:t>
            </a:r>
            <a:r>
              <a:rPr sz="9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1791).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45995" y="2091603"/>
            <a:ext cx="715645" cy="0"/>
          </a:xfrm>
          <a:custGeom>
            <a:avLst/>
            <a:gdLst/>
            <a:ahLst/>
            <a:cxnLst/>
            <a:rect l="l" t="t" r="r" b="b"/>
            <a:pathLst>
              <a:path w="715644">
                <a:moveTo>
                  <a:pt x="0" y="0"/>
                </a:moveTo>
                <a:lnTo>
                  <a:pt x="715505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15999" y="1971003"/>
            <a:ext cx="720090" cy="241300"/>
          </a:xfrm>
          <a:custGeom>
            <a:avLst/>
            <a:gdLst/>
            <a:ahLst/>
            <a:cxnLst/>
            <a:rect l="l" t="t" r="r" b="b"/>
            <a:pathLst>
              <a:path w="720089" h="241300">
                <a:moveTo>
                  <a:pt x="666000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666000" y="241198"/>
                </a:lnTo>
                <a:lnTo>
                  <a:pt x="697219" y="240354"/>
                </a:lnTo>
                <a:lnTo>
                  <a:pt x="713251" y="234448"/>
                </a:lnTo>
                <a:lnTo>
                  <a:pt x="719157" y="218416"/>
                </a:lnTo>
                <a:lnTo>
                  <a:pt x="720001" y="187198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073912" y="2002177"/>
            <a:ext cx="595630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repose</a:t>
            </a:r>
            <a:r>
              <a:rPr sz="95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015999" y="1971003"/>
            <a:ext cx="720090" cy="241300"/>
          </a:xfrm>
          <a:custGeom>
            <a:avLst/>
            <a:gdLst/>
            <a:ahLst/>
            <a:cxnLst/>
            <a:rect l="l" t="t" r="r" b="b"/>
            <a:pathLst>
              <a:path w="720089" h="241300">
                <a:moveTo>
                  <a:pt x="54000" y="0"/>
                </a:move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87198"/>
                </a:lnTo>
                <a:lnTo>
                  <a:pt x="843" y="218416"/>
                </a:lnTo>
                <a:lnTo>
                  <a:pt x="6750" y="234448"/>
                </a:lnTo>
                <a:lnTo>
                  <a:pt x="22781" y="240354"/>
                </a:lnTo>
                <a:lnTo>
                  <a:pt x="54000" y="241198"/>
                </a:lnTo>
                <a:lnTo>
                  <a:pt x="666000" y="241198"/>
                </a:lnTo>
                <a:lnTo>
                  <a:pt x="697219" y="240354"/>
                </a:lnTo>
                <a:lnTo>
                  <a:pt x="713251" y="234448"/>
                </a:lnTo>
                <a:lnTo>
                  <a:pt x="719157" y="218416"/>
                </a:lnTo>
                <a:lnTo>
                  <a:pt x="720001" y="187198"/>
                </a:lnTo>
                <a:lnTo>
                  <a:pt x="720001" y="54000"/>
                </a:lnTo>
                <a:lnTo>
                  <a:pt x="719157" y="22781"/>
                </a:lnTo>
                <a:lnTo>
                  <a:pt x="713251" y="6750"/>
                </a:lnTo>
                <a:lnTo>
                  <a:pt x="697219" y="843"/>
                </a:lnTo>
                <a:lnTo>
                  <a:pt x="666000" y="0"/>
                </a:lnTo>
                <a:lnTo>
                  <a:pt x="54000" y="0"/>
                </a:lnTo>
                <a:close/>
              </a:path>
            </a:pathLst>
          </a:custGeom>
          <a:ln w="635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55999" y="1866600"/>
            <a:ext cx="1044575" cy="450215"/>
          </a:xfrm>
          <a:custGeom>
            <a:avLst/>
            <a:gdLst/>
            <a:ahLst/>
            <a:cxnLst/>
            <a:rect l="l" t="t" r="r" b="b"/>
            <a:pathLst>
              <a:path w="1044575" h="4502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990003" y="449999"/>
                </a:lnTo>
                <a:lnTo>
                  <a:pt x="1021222" y="449155"/>
                </a:lnTo>
                <a:lnTo>
                  <a:pt x="1037253" y="443249"/>
                </a:lnTo>
                <a:lnTo>
                  <a:pt x="1043159" y="427217"/>
                </a:lnTo>
                <a:lnTo>
                  <a:pt x="1044003" y="3959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41579" y="1907509"/>
            <a:ext cx="864235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indent="170815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La libre 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concurrence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709727" y="3604972"/>
            <a:ext cx="497205" cy="396240"/>
          </a:xfrm>
          <a:custGeom>
            <a:avLst/>
            <a:gdLst/>
            <a:ahLst/>
            <a:cxnLst/>
            <a:rect l="l" t="t" r="r" b="b"/>
            <a:pathLst>
              <a:path w="497205" h="396239">
                <a:moveTo>
                  <a:pt x="497065" y="0"/>
                </a:moveTo>
                <a:lnTo>
                  <a:pt x="0" y="395998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90213" y="3903773"/>
            <a:ext cx="424180" cy="270510"/>
          </a:xfrm>
          <a:custGeom>
            <a:avLst/>
            <a:gdLst/>
            <a:ahLst/>
            <a:cxnLst/>
            <a:rect l="l" t="t" r="r" b="b"/>
            <a:pathLst>
              <a:path w="424179" h="270510">
                <a:moveTo>
                  <a:pt x="423786" y="0"/>
                </a:moveTo>
                <a:lnTo>
                  <a:pt x="0" y="270002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63988" y="3928969"/>
            <a:ext cx="461009" cy="203835"/>
          </a:xfrm>
          <a:custGeom>
            <a:avLst/>
            <a:gdLst/>
            <a:ahLst/>
            <a:cxnLst/>
            <a:rect l="l" t="t" r="r" b="b"/>
            <a:pathLst>
              <a:path w="461010" h="203835">
                <a:moveTo>
                  <a:pt x="460806" y="20340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17998" y="4132378"/>
            <a:ext cx="428625" cy="347980"/>
          </a:xfrm>
          <a:custGeom>
            <a:avLst/>
            <a:gdLst/>
            <a:ahLst/>
            <a:cxnLst/>
            <a:rect l="l" t="t" r="r" b="b"/>
            <a:pathLst>
              <a:path w="428625" h="347979">
                <a:moveTo>
                  <a:pt x="428396" y="347395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967170" y="3810748"/>
            <a:ext cx="612140" cy="252095"/>
          </a:xfrm>
          <a:custGeom>
            <a:avLst/>
            <a:gdLst/>
            <a:ahLst/>
            <a:cxnLst/>
            <a:rect l="l" t="t" r="r" b="b"/>
            <a:pathLst>
              <a:path w="612139" h="252095">
                <a:moveTo>
                  <a:pt x="557999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557999" y="252006"/>
                </a:lnTo>
                <a:lnTo>
                  <a:pt x="589218" y="251162"/>
                </a:lnTo>
                <a:lnTo>
                  <a:pt x="605250" y="245256"/>
                </a:lnTo>
                <a:lnTo>
                  <a:pt x="611156" y="229224"/>
                </a:lnTo>
                <a:lnTo>
                  <a:pt x="612000" y="198005"/>
                </a:lnTo>
                <a:lnTo>
                  <a:pt x="612000" y="54000"/>
                </a:lnTo>
                <a:lnTo>
                  <a:pt x="611156" y="22781"/>
                </a:lnTo>
                <a:lnTo>
                  <a:pt x="605250" y="6750"/>
                </a:lnTo>
                <a:lnTo>
                  <a:pt x="589218" y="843"/>
                </a:lnTo>
                <a:lnTo>
                  <a:pt x="557999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008470" y="3847323"/>
            <a:ext cx="4413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Entente</a:t>
            </a:r>
            <a:endParaRPr sz="95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967170" y="4206749"/>
            <a:ext cx="1080135" cy="407034"/>
          </a:xfrm>
          <a:custGeom>
            <a:avLst/>
            <a:gdLst/>
            <a:ahLst/>
            <a:cxnLst/>
            <a:rect l="l" t="t" r="r" b="b"/>
            <a:pathLst>
              <a:path w="1080135" h="407035">
                <a:moveTo>
                  <a:pt x="1025994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52806"/>
                </a:lnTo>
                <a:lnTo>
                  <a:pt x="843" y="384024"/>
                </a:lnTo>
                <a:lnTo>
                  <a:pt x="6750" y="400056"/>
                </a:lnTo>
                <a:lnTo>
                  <a:pt x="22781" y="405962"/>
                </a:lnTo>
                <a:lnTo>
                  <a:pt x="54000" y="406806"/>
                </a:lnTo>
                <a:lnTo>
                  <a:pt x="1025994" y="406806"/>
                </a:lnTo>
                <a:lnTo>
                  <a:pt x="1057213" y="405962"/>
                </a:lnTo>
                <a:lnTo>
                  <a:pt x="1073245" y="400056"/>
                </a:lnTo>
                <a:lnTo>
                  <a:pt x="1079151" y="384024"/>
                </a:lnTo>
                <a:lnTo>
                  <a:pt x="1079995" y="352806"/>
                </a:lnTo>
                <a:lnTo>
                  <a:pt x="1079995" y="54000"/>
                </a:lnTo>
                <a:lnTo>
                  <a:pt x="1079151" y="22781"/>
                </a:lnTo>
                <a:lnTo>
                  <a:pt x="1073245" y="6750"/>
                </a:lnTo>
                <a:lnTo>
                  <a:pt x="1057213" y="843"/>
                </a:lnTo>
                <a:lnTo>
                  <a:pt x="1025994" y="0"/>
                </a:lnTo>
                <a:close/>
              </a:path>
            </a:pathLst>
          </a:custGeom>
          <a:solidFill>
            <a:srgbClr val="FFD2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008470" y="4250874"/>
            <a:ext cx="917575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Abus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5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position  dominante</a:t>
            </a:r>
            <a:endParaRPr sz="95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132215" y="3532973"/>
            <a:ext cx="1332230" cy="252095"/>
          </a:xfrm>
          <a:custGeom>
            <a:avLst/>
            <a:gdLst/>
            <a:ahLst/>
            <a:cxnLst/>
            <a:rect l="l" t="t" r="r" b="b"/>
            <a:pathLst>
              <a:path w="1332229" h="252095">
                <a:moveTo>
                  <a:pt x="1278001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198005"/>
                </a:lnTo>
                <a:lnTo>
                  <a:pt x="843" y="229224"/>
                </a:lnTo>
                <a:lnTo>
                  <a:pt x="6750" y="245256"/>
                </a:lnTo>
                <a:lnTo>
                  <a:pt x="22781" y="251162"/>
                </a:lnTo>
                <a:lnTo>
                  <a:pt x="54000" y="252006"/>
                </a:lnTo>
                <a:lnTo>
                  <a:pt x="1278001" y="252006"/>
                </a:lnTo>
                <a:lnTo>
                  <a:pt x="1309219" y="251162"/>
                </a:lnTo>
                <a:lnTo>
                  <a:pt x="1325251" y="245256"/>
                </a:lnTo>
                <a:lnTo>
                  <a:pt x="1331157" y="229224"/>
                </a:lnTo>
                <a:lnTo>
                  <a:pt x="1332001" y="198005"/>
                </a:lnTo>
                <a:lnTo>
                  <a:pt x="1332001" y="54000"/>
                </a:lnTo>
                <a:lnTo>
                  <a:pt x="1331157" y="22781"/>
                </a:lnTo>
                <a:lnTo>
                  <a:pt x="1325251" y="6750"/>
                </a:lnTo>
                <a:lnTo>
                  <a:pt x="1309219" y="843"/>
                </a:lnTo>
                <a:lnTo>
                  <a:pt x="1278001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173516" y="3569548"/>
            <a:ext cx="1038225" cy="170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</a:t>
            </a:r>
            <a:r>
              <a:rPr sz="95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concentrations</a:t>
            </a:r>
            <a:endParaRPr sz="95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132215" y="3928967"/>
            <a:ext cx="1512570" cy="407034"/>
          </a:xfrm>
          <a:custGeom>
            <a:avLst/>
            <a:gdLst/>
            <a:ahLst/>
            <a:cxnLst/>
            <a:rect l="l" t="t" r="r" b="b"/>
            <a:pathLst>
              <a:path w="1512570" h="407035">
                <a:moveTo>
                  <a:pt x="1457998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52806"/>
                </a:lnTo>
                <a:lnTo>
                  <a:pt x="843" y="384024"/>
                </a:lnTo>
                <a:lnTo>
                  <a:pt x="6750" y="400056"/>
                </a:lnTo>
                <a:lnTo>
                  <a:pt x="22781" y="405962"/>
                </a:lnTo>
                <a:lnTo>
                  <a:pt x="54000" y="406806"/>
                </a:lnTo>
                <a:lnTo>
                  <a:pt x="1457998" y="406806"/>
                </a:lnTo>
                <a:lnTo>
                  <a:pt x="1489217" y="405962"/>
                </a:lnTo>
                <a:lnTo>
                  <a:pt x="1505248" y="400056"/>
                </a:lnTo>
                <a:lnTo>
                  <a:pt x="1511154" y="384024"/>
                </a:lnTo>
                <a:lnTo>
                  <a:pt x="1511998" y="352806"/>
                </a:lnTo>
                <a:lnTo>
                  <a:pt x="1511998" y="54000"/>
                </a:lnTo>
                <a:lnTo>
                  <a:pt x="1511154" y="22781"/>
                </a:lnTo>
                <a:lnTo>
                  <a:pt x="1505248" y="6750"/>
                </a:lnTo>
                <a:lnTo>
                  <a:pt x="1489217" y="843"/>
                </a:lnTo>
                <a:lnTo>
                  <a:pt x="145799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2173516" y="3973092"/>
            <a:ext cx="1325880" cy="30988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1100"/>
              </a:lnSpc>
              <a:spcBef>
                <a:spcPts val="170"/>
              </a:spcBef>
            </a:pPr>
            <a:r>
              <a:rPr sz="950" spc="-5" dirty="0">
                <a:solidFill>
                  <a:srgbClr val="231F20"/>
                </a:solidFill>
                <a:latin typeface="Arial"/>
                <a:cs typeface="Arial"/>
              </a:rPr>
              <a:t>Les dysfonctionnements  des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marchés</a:t>
            </a:r>
            <a:endParaRPr sz="95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55999" y="3709371"/>
            <a:ext cx="1044575" cy="450215"/>
          </a:xfrm>
          <a:custGeom>
            <a:avLst/>
            <a:gdLst/>
            <a:ahLst/>
            <a:cxnLst/>
            <a:rect l="l" t="t" r="r" b="b"/>
            <a:pathLst>
              <a:path w="1044575" h="450214">
                <a:moveTo>
                  <a:pt x="990003" y="0"/>
                </a:moveTo>
                <a:lnTo>
                  <a:pt x="54000" y="0"/>
                </a:lnTo>
                <a:lnTo>
                  <a:pt x="22781" y="843"/>
                </a:lnTo>
                <a:lnTo>
                  <a:pt x="6750" y="6750"/>
                </a:lnTo>
                <a:lnTo>
                  <a:pt x="843" y="22781"/>
                </a:lnTo>
                <a:lnTo>
                  <a:pt x="0" y="54000"/>
                </a:lnTo>
                <a:lnTo>
                  <a:pt x="0" y="395998"/>
                </a:lnTo>
                <a:lnTo>
                  <a:pt x="843" y="427217"/>
                </a:lnTo>
                <a:lnTo>
                  <a:pt x="6750" y="443249"/>
                </a:lnTo>
                <a:lnTo>
                  <a:pt x="22781" y="449155"/>
                </a:lnTo>
                <a:lnTo>
                  <a:pt x="54000" y="449999"/>
                </a:lnTo>
                <a:lnTo>
                  <a:pt x="990003" y="449999"/>
                </a:lnTo>
                <a:lnTo>
                  <a:pt x="1021222" y="449155"/>
                </a:lnTo>
                <a:lnTo>
                  <a:pt x="1037253" y="443249"/>
                </a:lnTo>
                <a:lnTo>
                  <a:pt x="1043159" y="427217"/>
                </a:lnTo>
                <a:lnTo>
                  <a:pt x="1044003" y="395998"/>
                </a:lnTo>
                <a:lnTo>
                  <a:pt x="1044003" y="54000"/>
                </a:lnTo>
                <a:lnTo>
                  <a:pt x="1043159" y="22781"/>
                </a:lnTo>
                <a:lnTo>
                  <a:pt x="1037253" y="6750"/>
                </a:lnTo>
                <a:lnTo>
                  <a:pt x="1021222" y="843"/>
                </a:lnTo>
                <a:lnTo>
                  <a:pt x="99000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818285" y="3750281"/>
            <a:ext cx="911225" cy="3581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78105" marR="5080" indent="-66040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abus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des 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entreprises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25299" y="1088300"/>
            <a:ext cx="449326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La libre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concurrence,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un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fondement européen et</a:t>
            </a:r>
            <a:r>
              <a:rPr sz="1300" b="1" spc="-75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national</a:t>
            </a:r>
            <a:endParaRPr sz="13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32003" y="1079998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494974" y="1072145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25299" y="3159671"/>
            <a:ext cx="3072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Une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liberté qui peut </a:t>
            </a:r>
            <a:r>
              <a:rPr sz="1300" b="1" spc="-5" dirty="0">
                <a:solidFill>
                  <a:srgbClr val="CF118C"/>
                </a:solidFill>
                <a:latin typeface="Arial"/>
                <a:cs typeface="Arial"/>
              </a:rPr>
              <a:t>faire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l’objet</a:t>
            </a:r>
            <a:r>
              <a:rPr sz="1300" b="1" spc="-80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CF118C"/>
                </a:solidFill>
                <a:latin typeface="Arial"/>
                <a:cs typeface="Arial"/>
              </a:rPr>
              <a:t>d’abus</a:t>
            </a:r>
            <a:endParaRPr sz="13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32003" y="315136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494974" y="3143516"/>
            <a:ext cx="1263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32003" y="5007318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494974" y="5024865"/>
            <a:ext cx="477901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Le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rôle 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des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autorités administratives </a:t>
            </a:r>
            <a:r>
              <a:rPr sz="1950" b="1" baseline="2136" dirty="0">
                <a:solidFill>
                  <a:srgbClr val="CF118C"/>
                </a:solidFill>
                <a:latin typeface="Arial"/>
                <a:cs typeface="Arial"/>
              </a:rPr>
              <a:t>indépendantes</a:t>
            </a:r>
            <a:r>
              <a:rPr sz="1950" b="1" spc="-112" baseline="2136" dirty="0">
                <a:solidFill>
                  <a:srgbClr val="CF118C"/>
                </a:solidFill>
                <a:latin typeface="Arial"/>
                <a:cs typeface="Arial"/>
              </a:rPr>
              <a:t> </a:t>
            </a:r>
            <a:r>
              <a:rPr sz="1950" b="1" spc="-7" baseline="2136" dirty="0">
                <a:solidFill>
                  <a:srgbClr val="CF118C"/>
                </a:solidFill>
                <a:latin typeface="Arial"/>
                <a:cs typeface="Arial"/>
              </a:rPr>
              <a:t>(AAI)</a:t>
            </a:r>
            <a:endParaRPr sz="1950" baseline="2136">
              <a:latin typeface="Arial"/>
              <a:cs typeface="Arial"/>
            </a:endParaRPr>
          </a:p>
        </p:txBody>
      </p:sp>
      <p:sp>
        <p:nvSpPr>
          <p:cNvPr id="38" name="object 3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750" b="1" spc="30" dirty="0">
                <a:solidFill>
                  <a:srgbClr val="939598"/>
                </a:solidFill>
                <a:latin typeface="Arial"/>
                <a:cs typeface="Arial"/>
              </a:rPr>
              <a:t>THÈME </a:t>
            </a:r>
            <a:r>
              <a:rPr sz="750" b="1" dirty="0">
                <a:solidFill>
                  <a:srgbClr val="939598"/>
                </a:solidFill>
                <a:latin typeface="Arial"/>
                <a:cs typeface="Arial"/>
              </a:rPr>
              <a:t>2 </a:t>
            </a:r>
            <a:r>
              <a:rPr b="1" dirty="0">
                <a:solidFill>
                  <a:srgbClr val="FDB913"/>
                </a:solidFill>
                <a:latin typeface="Arial"/>
                <a:cs typeface="Arial"/>
              </a:rPr>
              <a:t>• </a:t>
            </a:r>
            <a:r>
              <a:rPr spc="0" dirty="0"/>
              <a:t>La </a:t>
            </a:r>
            <a:r>
              <a:rPr dirty="0"/>
              <a:t>régulation de </a:t>
            </a:r>
            <a:r>
              <a:rPr spc="-5" dirty="0"/>
              <a:t>l’activité</a:t>
            </a:r>
            <a:r>
              <a:rPr spc="25" dirty="0"/>
              <a:t> </a:t>
            </a:r>
            <a:r>
              <a:rPr dirty="0"/>
              <a:t>économique</a:t>
            </a:r>
            <a:endParaRPr sz="750">
              <a:latin typeface="Arial"/>
              <a:cs typeface="Arial"/>
            </a:endParaRPr>
          </a:p>
        </p:txBody>
      </p:sp>
      <p:sp>
        <p:nvSpPr>
          <p:cNvPr id="39" name="object 2"/>
          <p:cNvSpPr txBox="1"/>
          <p:nvPr/>
        </p:nvSpPr>
        <p:spPr>
          <a:xfrm>
            <a:off x="1661298" y="248690"/>
            <a:ext cx="4682351" cy="487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fr-FR"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5. </a:t>
            </a: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Comment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activités économiques  </a:t>
            </a:r>
            <a:endParaRPr lang="fr-FR" sz="1500" b="1" spc="-5" dirty="0" smtClean="0">
              <a:solidFill>
                <a:srgbClr val="005AAA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500" b="1" spc="-5" dirty="0" smtClean="0">
                <a:solidFill>
                  <a:srgbClr val="005AAA"/>
                </a:solidFill>
                <a:latin typeface="Arial"/>
                <a:cs typeface="Arial"/>
              </a:rPr>
              <a:t>sont</a:t>
            </a:r>
            <a:r>
              <a:rPr sz="1500" b="1" spc="-5" dirty="0">
                <a:solidFill>
                  <a:srgbClr val="005AAA"/>
                </a:solidFill>
                <a:latin typeface="Arial"/>
                <a:cs typeface="Arial"/>
              </a:rPr>
              <a:t>-elles régulées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par le droit</a:t>
            </a:r>
            <a:r>
              <a:rPr sz="1500" b="1" spc="-4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5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2247</Words>
  <Application>Microsoft Macintosh PowerPoint</Application>
  <PresentationFormat>Personnalisé</PresentationFormat>
  <Paragraphs>486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christine bossard</cp:lastModifiedBy>
  <cp:revision>3</cp:revision>
  <dcterms:created xsi:type="dcterms:W3CDTF">2018-06-25T16:01:40Z</dcterms:created>
  <dcterms:modified xsi:type="dcterms:W3CDTF">2018-07-06T11:49:32Z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2018-06-25T00:00:00Z</vt:filetime>
  </property>
  <property fmtid="{D5CDD505-2E9C-101B-9397-08002B2CF9AE}" pid="3" name="Creator">
    <vt:lpwstr>Adobe InDesign CC 2017 (Macintosh)</vt:lpwstr>
  </property>
  <property fmtid="{D5CDD505-2E9C-101B-9397-08002B2CF9AE}" pid="4" name="LastSaved">
    <vt:filetime>2018-06-25T00:00:00Z</vt:filetime>
  </property>
</Properties>
</file>