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7200900" cy="10693400"/>
  <p:notesSz cx="7200900" cy="106934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-2528" y="6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0067" y="3314954"/>
            <a:ext cx="612076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80135" y="5988304"/>
            <a:ext cx="504063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05/07/18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045" y="427736"/>
            <a:ext cx="6480810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0045" y="2459482"/>
            <a:ext cx="6480810" cy="70576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05/07/18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045" y="427736"/>
            <a:ext cx="6480810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0045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08463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05/07/18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045" y="427736"/>
            <a:ext cx="6480810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05/07/18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05/07/18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CEJM-Fond-Eco-reduit.pdf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0" cy="10693400"/>
          </a:xfrm>
          <a:prstGeom prst="rect">
            <a:avLst/>
          </a:prstGeom>
        </p:spPr>
      </p:pic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72132" y="10337294"/>
            <a:ext cx="2308859" cy="139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0045" y="9944862"/>
            <a:ext cx="1656207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05/07/18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184648" y="9944862"/>
            <a:ext cx="1656207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4427804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25300" y="248690"/>
            <a:ext cx="5175250" cy="1063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4869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4.2.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rôle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l’État dans la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régulation  économique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  <a:p>
            <a:pPr marL="948690">
              <a:lnSpc>
                <a:spcPct val="100000"/>
              </a:lnSpc>
              <a:spcBef>
                <a:spcPts val="140"/>
              </a:spcBef>
            </a:pP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Les politiques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à </a:t>
            </a: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long</a:t>
            </a:r>
            <a:r>
              <a:rPr sz="1500" i="1" spc="-2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terme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politiques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structurelles</a:t>
            </a:r>
            <a:r>
              <a:rPr sz="1300" b="1" spc="-1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nationales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4472132" y="10337294"/>
            <a:ext cx="2308859" cy="1390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44" name="object 68"/>
          <p:cNvSpPr/>
          <p:nvPr/>
        </p:nvSpPr>
        <p:spPr>
          <a:xfrm>
            <a:off x="431999" y="1461602"/>
            <a:ext cx="6336030" cy="234315"/>
          </a:xfrm>
          <a:custGeom>
            <a:avLst/>
            <a:gdLst/>
            <a:ahLst/>
            <a:cxnLst/>
            <a:rect l="l" t="t" r="r" b="b"/>
            <a:pathLst>
              <a:path w="6336030" h="234314">
                <a:moveTo>
                  <a:pt x="6282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6282004" y="233997"/>
                </a:lnTo>
                <a:lnTo>
                  <a:pt x="6313223" y="233153"/>
                </a:lnTo>
                <a:lnTo>
                  <a:pt x="6329254" y="227247"/>
                </a:lnTo>
                <a:lnTo>
                  <a:pt x="6335160" y="211216"/>
                </a:lnTo>
                <a:lnTo>
                  <a:pt x="6336004" y="179997"/>
                </a:lnTo>
                <a:lnTo>
                  <a:pt x="6336004" y="54000"/>
                </a:lnTo>
                <a:lnTo>
                  <a:pt x="6335160" y="22781"/>
                </a:lnTo>
                <a:lnTo>
                  <a:pt x="6329254" y="6750"/>
                </a:lnTo>
                <a:lnTo>
                  <a:pt x="6313223" y="843"/>
                </a:lnTo>
                <a:lnTo>
                  <a:pt x="6282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69"/>
          <p:cNvSpPr txBox="1"/>
          <p:nvPr/>
        </p:nvSpPr>
        <p:spPr>
          <a:xfrm>
            <a:off x="608629" y="1477058"/>
            <a:ext cx="597979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Des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politiques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 structurelles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nationales qui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agissent sur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long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terme avec</a:t>
            </a:r>
            <a:r>
              <a:rPr sz="11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 smtClean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11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659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5999" y="6649204"/>
            <a:ext cx="0" cy="619125"/>
          </a:xfrm>
          <a:custGeom>
            <a:avLst/>
            <a:gdLst/>
            <a:ahLst/>
            <a:cxnLst/>
            <a:rect l="l" t="t" r="r" b="b"/>
            <a:pathLst>
              <a:path h="619125">
                <a:moveTo>
                  <a:pt x="0" y="0"/>
                </a:moveTo>
                <a:lnTo>
                  <a:pt x="0" y="6185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56406" y="7261865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40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29600" y="6607806"/>
            <a:ext cx="0" cy="660400"/>
          </a:xfrm>
          <a:custGeom>
            <a:avLst/>
            <a:gdLst/>
            <a:ahLst/>
            <a:cxnLst/>
            <a:rect l="l" t="t" r="r" b="b"/>
            <a:pathLst>
              <a:path h="660400">
                <a:moveTo>
                  <a:pt x="0" y="0"/>
                </a:moveTo>
                <a:lnTo>
                  <a:pt x="0" y="65996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80007" y="7261865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40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98604" y="7596006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19999" y="6965998"/>
            <a:ext cx="972185" cy="198120"/>
          </a:xfrm>
          <a:custGeom>
            <a:avLst/>
            <a:gdLst/>
            <a:ahLst/>
            <a:cxnLst/>
            <a:rect l="l" t="t" r="r" b="b"/>
            <a:pathLst>
              <a:path w="972185" h="198120">
                <a:moveTo>
                  <a:pt x="917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917994" y="198005"/>
                </a:lnTo>
                <a:lnTo>
                  <a:pt x="949213" y="197161"/>
                </a:lnTo>
                <a:lnTo>
                  <a:pt x="965244" y="191255"/>
                </a:lnTo>
                <a:lnTo>
                  <a:pt x="971150" y="175224"/>
                </a:lnTo>
                <a:lnTo>
                  <a:pt x="971994" y="144005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4" y="6750"/>
                </a:lnTo>
                <a:lnTo>
                  <a:pt x="949213" y="843"/>
                </a:lnTo>
                <a:lnTo>
                  <a:pt x="917994" y="0"/>
                </a:lnTo>
                <a:close/>
              </a:path>
            </a:pathLst>
          </a:custGeom>
          <a:solidFill>
            <a:srgbClr val="FF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42463" y="6975570"/>
            <a:ext cx="7156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objectifs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217599" y="6965998"/>
            <a:ext cx="1224280" cy="198120"/>
          </a:xfrm>
          <a:custGeom>
            <a:avLst/>
            <a:gdLst/>
            <a:ahLst/>
            <a:cxnLst/>
            <a:rect l="l" t="t" r="r" b="b"/>
            <a:pathLst>
              <a:path w="1224279" h="198120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170000" y="198005"/>
                </a:lnTo>
                <a:lnTo>
                  <a:pt x="1201219" y="197161"/>
                </a:lnTo>
                <a:lnTo>
                  <a:pt x="1217250" y="191255"/>
                </a:lnTo>
                <a:lnTo>
                  <a:pt x="1223156" y="175224"/>
                </a:lnTo>
                <a:lnTo>
                  <a:pt x="1224000" y="144005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F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433483" y="6975570"/>
            <a:ext cx="7829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31999" y="7333199"/>
            <a:ext cx="1548130" cy="2066925"/>
          </a:xfrm>
          <a:custGeom>
            <a:avLst/>
            <a:gdLst/>
            <a:ahLst/>
            <a:cxnLst/>
            <a:rect l="l" t="t" r="r" b="b"/>
            <a:pathLst>
              <a:path w="1548130" h="2066925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012403"/>
                </a:lnTo>
                <a:lnTo>
                  <a:pt x="843" y="2043622"/>
                </a:lnTo>
                <a:lnTo>
                  <a:pt x="6750" y="2059654"/>
                </a:lnTo>
                <a:lnTo>
                  <a:pt x="22781" y="2065560"/>
                </a:lnTo>
                <a:lnTo>
                  <a:pt x="54000" y="2066404"/>
                </a:lnTo>
                <a:lnTo>
                  <a:pt x="1494002" y="2066404"/>
                </a:lnTo>
                <a:lnTo>
                  <a:pt x="1525221" y="2065560"/>
                </a:lnTo>
                <a:lnTo>
                  <a:pt x="1541252" y="2059654"/>
                </a:lnTo>
                <a:lnTo>
                  <a:pt x="1547159" y="2043622"/>
                </a:lnTo>
                <a:lnTo>
                  <a:pt x="1548003" y="2012403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66100" y="7664169"/>
            <a:ext cx="1473200" cy="1396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280" indent="-68580">
              <a:lnSpc>
                <a:spcPts val="1120"/>
              </a:lnSpc>
              <a:spcBef>
                <a:spcPts val="100"/>
              </a:spcBef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Supprimer</a:t>
            </a:r>
            <a:endParaRPr sz="950">
              <a:latin typeface="Arial"/>
              <a:cs typeface="Arial"/>
            </a:endParaRPr>
          </a:p>
          <a:p>
            <a:pPr marL="88265" marR="659130">
              <a:lnSpc>
                <a:spcPts val="1100"/>
              </a:lnSpc>
              <a:spcBef>
                <a:spcPts val="5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obstacles  économiques</a:t>
            </a:r>
            <a:endParaRPr sz="950">
              <a:latin typeface="Arial"/>
              <a:cs typeface="Arial"/>
            </a:endParaRPr>
          </a:p>
          <a:p>
            <a:pPr marL="81280" marR="557530" indent="-68580">
              <a:lnSpc>
                <a:spcPts val="1100"/>
              </a:lnSpc>
              <a:spcBef>
                <a:spcPts val="280"/>
              </a:spcBef>
              <a:buChar char="•"/>
              <a:tabLst>
                <a:tab pos="819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Améliorer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fonctionnement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marchés</a:t>
            </a:r>
            <a:endParaRPr sz="950">
              <a:latin typeface="Arial"/>
              <a:cs typeface="Arial"/>
            </a:endParaRPr>
          </a:p>
          <a:p>
            <a:pPr marL="81280" indent="-68580">
              <a:lnSpc>
                <a:spcPts val="1120"/>
              </a:lnSpc>
              <a:spcBef>
                <a:spcPts val="215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Lutter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contre</a:t>
            </a:r>
            <a:endParaRPr sz="950">
              <a:latin typeface="Arial"/>
              <a:cs typeface="Arial"/>
            </a:endParaRPr>
          </a:p>
          <a:p>
            <a:pPr marL="88265">
              <a:lnSpc>
                <a:spcPts val="112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dérèglement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climatique</a:t>
            </a:r>
            <a:endParaRPr sz="950">
              <a:latin typeface="Arial"/>
              <a:cs typeface="Arial"/>
            </a:endParaRPr>
          </a:p>
          <a:p>
            <a:pPr marL="81280" indent="-68580">
              <a:lnSpc>
                <a:spcPct val="100000"/>
              </a:lnSpc>
              <a:spcBef>
                <a:spcPts val="245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Renforcer la</a:t>
            </a:r>
            <a:r>
              <a:rPr sz="95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concurrence</a:t>
            </a:r>
            <a:endParaRPr sz="9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217599" y="7333199"/>
            <a:ext cx="1224280" cy="525780"/>
          </a:xfrm>
          <a:custGeom>
            <a:avLst/>
            <a:gdLst/>
            <a:ahLst/>
            <a:cxnLst/>
            <a:rect l="l" t="t" r="r" b="b"/>
            <a:pathLst>
              <a:path w="1224279" h="525779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70000" y="525602"/>
                </a:lnTo>
                <a:lnTo>
                  <a:pt x="1201219" y="524758"/>
                </a:lnTo>
                <a:lnTo>
                  <a:pt x="1217250" y="518852"/>
                </a:lnTo>
                <a:lnTo>
                  <a:pt x="1223156" y="502820"/>
                </a:lnTo>
                <a:lnTo>
                  <a:pt x="1224000" y="471601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251699" y="7436718"/>
            <a:ext cx="89281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politique de  la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concurrence</a:t>
            </a:r>
            <a:endParaRPr sz="95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586549" y="7278357"/>
            <a:ext cx="3060065" cy="648335"/>
          </a:xfrm>
          <a:custGeom>
            <a:avLst/>
            <a:gdLst/>
            <a:ahLst/>
            <a:cxnLst/>
            <a:rect l="l" t="t" r="r" b="b"/>
            <a:pathLst>
              <a:path w="3060065" h="648334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6001" y="647992"/>
                </a:lnTo>
                <a:lnTo>
                  <a:pt x="3037220" y="647148"/>
                </a:lnTo>
                <a:lnTo>
                  <a:pt x="3053251" y="641242"/>
                </a:lnTo>
                <a:lnTo>
                  <a:pt x="3059157" y="625210"/>
                </a:lnTo>
                <a:lnTo>
                  <a:pt x="3060001" y="593991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623824" y="7303369"/>
            <a:ext cx="295529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cherche 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défendre les intérêts des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consommateurs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européens.</a:t>
            </a:r>
            <a:endParaRPr sz="9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623824" y="7582769"/>
            <a:ext cx="243903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lutte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monopoles et les pratiques  anticoncurrentielles…</a:t>
            </a:r>
            <a:endParaRPr sz="95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586549" y="7278357"/>
            <a:ext cx="3060065" cy="648335"/>
          </a:xfrm>
          <a:custGeom>
            <a:avLst/>
            <a:gdLst/>
            <a:ahLst/>
            <a:cxnLst/>
            <a:rect l="l" t="t" r="r" b="b"/>
            <a:pathLst>
              <a:path w="3060065" h="64833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6001" y="647992"/>
                </a:lnTo>
                <a:lnTo>
                  <a:pt x="3037220" y="647148"/>
                </a:lnTo>
                <a:lnTo>
                  <a:pt x="3053251" y="641242"/>
                </a:lnTo>
                <a:lnTo>
                  <a:pt x="3059157" y="625210"/>
                </a:lnTo>
                <a:lnTo>
                  <a:pt x="3060001" y="593991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31999" y="6357601"/>
            <a:ext cx="6336030" cy="432434"/>
          </a:xfrm>
          <a:custGeom>
            <a:avLst/>
            <a:gdLst/>
            <a:ahLst/>
            <a:cxnLst/>
            <a:rect l="l" t="t" r="r" b="b"/>
            <a:pathLst>
              <a:path w="6336030" h="432434">
                <a:moveTo>
                  <a:pt x="6282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6282004" y="432003"/>
                </a:lnTo>
                <a:lnTo>
                  <a:pt x="6313223" y="431159"/>
                </a:lnTo>
                <a:lnTo>
                  <a:pt x="6329254" y="425253"/>
                </a:lnTo>
                <a:lnTo>
                  <a:pt x="6335160" y="409221"/>
                </a:lnTo>
                <a:lnTo>
                  <a:pt x="6336004" y="378002"/>
                </a:lnTo>
                <a:lnTo>
                  <a:pt x="6336004" y="54000"/>
                </a:lnTo>
                <a:lnTo>
                  <a:pt x="6335160" y="22781"/>
                </a:lnTo>
                <a:lnTo>
                  <a:pt x="6329254" y="6750"/>
                </a:lnTo>
                <a:lnTo>
                  <a:pt x="6313223" y="843"/>
                </a:lnTo>
                <a:lnTo>
                  <a:pt x="6282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670806" y="6389507"/>
            <a:ext cx="5854700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796290" marR="5080" indent="-784225">
              <a:lnSpc>
                <a:spcPts val="1300"/>
              </a:lnSpc>
              <a:spcBef>
                <a:spcPts val="16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Au sein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l’Union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européenne,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il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existe aussi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des politiques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 structurelles  mises en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œuvre par l’Union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européenne sur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long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terme avec</a:t>
            </a:r>
            <a:r>
              <a:rPr sz="11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427804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725300" y="248690"/>
            <a:ext cx="5175250" cy="1063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4869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4.2.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rôle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l’État dans la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régulation  économique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  <a:p>
            <a:pPr marL="948690">
              <a:lnSpc>
                <a:spcPct val="100000"/>
              </a:lnSpc>
              <a:spcBef>
                <a:spcPts val="140"/>
              </a:spcBef>
            </a:pP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Les politiques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à </a:t>
            </a: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long</a:t>
            </a:r>
            <a:r>
              <a:rPr sz="1500" i="1" spc="-2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terme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politiques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structurelles</a:t>
            </a:r>
            <a:r>
              <a:rPr sz="1300" b="1" spc="-1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nationales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25300" y="5984301"/>
            <a:ext cx="461327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politiques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structurelles au sein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 l’Union</a:t>
            </a:r>
            <a:r>
              <a:rPr sz="1300" b="1" spc="-8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européenne</a:t>
            </a:r>
            <a:endParaRPr sz="13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32003" y="5975996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494974" y="5968144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67" name="object 6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70" name="bk object 16"/>
          <p:cNvSpPr/>
          <p:nvPr/>
        </p:nvSpPr>
        <p:spPr>
          <a:xfrm>
            <a:off x="1205999" y="1668603"/>
            <a:ext cx="0" cy="502284"/>
          </a:xfrm>
          <a:custGeom>
            <a:avLst/>
            <a:gdLst/>
            <a:ahLst/>
            <a:cxnLst/>
            <a:rect l="l" t="t" r="r" b="b"/>
            <a:pathLst>
              <a:path h="502285">
                <a:moveTo>
                  <a:pt x="0" y="0"/>
                </a:moveTo>
                <a:lnTo>
                  <a:pt x="0" y="50201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17"/>
          <p:cNvSpPr/>
          <p:nvPr/>
        </p:nvSpPr>
        <p:spPr>
          <a:xfrm>
            <a:off x="1156406" y="2164706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4"/>
          <p:cNvSpPr/>
          <p:nvPr/>
        </p:nvSpPr>
        <p:spPr>
          <a:xfrm>
            <a:off x="2778349" y="1668603"/>
            <a:ext cx="0" cy="502284"/>
          </a:xfrm>
          <a:custGeom>
            <a:avLst/>
            <a:gdLst/>
            <a:ahLst/>
            <a:cxnLst/>
            <a:rect l="l" t="t" r="r" b="b"/>
            <a:pathLst>
              <a:path h="502285">
                <a:moveTo>
                  <a:pt x="0" y="0"/>
                </a:moveTo>
                <a:lnTo>
                  <a:pt x="0" y="50201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5"/>
          <p:cNvSpPr/>
          <p:nvPr/>
        </p:nvSpPr>
        <p:spPr>
          <a:xfrm>
            <a:off x="2728756" y="2164706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8"/>
          <p:cNvSpPr/>
          <p:nvPr/>
        </p:nvSpPr>
        <p:spPr>
          <a:xfrm>
            <a:off x="3006004" y="2494804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12"/>
          <p:cNvSpPr/>
          <p:nvPr/>
        </p:nvSpPr>
        <p:spPr>
          <a:xfrm>
            <a:off x="3006004" y="3159601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13"/>
          <p:cNvSpPr/>
          <p:nvPr/>
        </p:nvSpPr>
        <p:spPr>
          <a:xfrm>
            <a:off x="3006004" y="3824403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14"/>
          <p:cNvSpPr/>
          <p:nvPr/>
        </p:nvSpPr>
        <p:spPr>
          <a:xfrm>
            <a:off x="2731454" y="4489200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15"/>
          <p:cNvSpPr/>
          <p:nvPr/>
        </p:nvSpPr>
        <p:spPr>
          <a:xfrm>
            <a:off x="719999" y="1864802"/>
            <a:ext cx="972185" cy="198120"/>
          </a:xfrm>
          <a:custGeom>
            <a:avLst/>
            <a:gdLst/>
            <a:ahLst/>
            <a:cxnLst/>
            <a:rect l="l" t="t" r="r" b="b"/>
            <a:pathLst>
              <a:path w="972185" h="198119">
                <a:moveTo>
                  <a:pt x="917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917994" y="198005"/>
                </a:lnTo>
                <a:lnTo>
                  <a:pt x="949213" y="197161"/>
                </a:lnTo>
                <a:lnTo>
                  <a:pt x="965244" y="191255"/>
                </a:lnTo>
                <a:lnTo>
                  <a:pt x="971150" y="175224"/>
                </a:lnTo>
                <a:lnTo>
                  <a:pt x="971994" y="144005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4" y="6750"/>
                </a:lnTo>
                <a:lnTo>
                  <a:pt x="949213" y="843"/>
                </a:lnTo>
                <a:lnTo>
                  <a:pt x="917994" y="0"/>
                </a:lnTo>
                <a:close/>
              </a:path>
            </a:pathLst>
          </a:custGeom>
          <a:solidFill>
            <a:srgbClr val="FF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18"/>
          <p:cNvSpPr/>
          <p:nvPr/>
        </p:nvSpPr>
        <p:spPr>
          <a:xfrm>
            <a:off x="2233705" y="1864802"/>
            <a:ext cx="1208405" cy="198120"/>
          </a:xfrm>
          <a:custGeom>
            <a:avLst/>
            <a:gdLst/>
            <a:ahLst/>
            <a:cxnLst/>
            <a:rect l="l" t="t" r="r" b="b"/>
            <a:pathLst>
              <a:path w="1208404" h="198119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153896" y="198005"/>
                </a:lnTo>
                <a:lnTo>
                  <a:pt x="1185115" y="197161"/>
                </a:lnTo>
                <a:lnTo>
                  <a:pt x="1201146" y="191255"/>
                </a:lnTo>
                <a:lnTo>
                  <a:pt x="1207053" y="175224"/>
                </a:lnTo>
                <a:lnTo>
                  <a:pt x="1207897" y="144005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21"/>
          <p:cNvSpPr/>
          <p:nvPr/>
        </p:nvSpPr>
        <p:spPr>
          <a:xfrm>
            <a:off x="431999" y="2231998"/>
            <a:ext cx="1548130" cy="2520315"/>
          </a:xfrm>
          <a:custGeom>
            <a:avLst/>
            <a:gdLst/>
            <a:ahLst/>
            <a:cxnLst/>
            <a:rect l="l" t="t" r="r" b="b"/>
            <a:pathLst>
              <a:path w="1548130" h="2520315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465997"/>
                </a:lnTo>
                <a:lnTo>
                  <a:pt x="843" y="2497216"/>
                </a:lnTo>
                <a:lnTo>
                  <a:pt x="6750" y="2513247"/>
                </a:lnTo>
                <a:lnTo>
                  <a:pt x="22781" y="2519153"/>
                </a:lnTo>
                <a:lnTo>
                  <a:pt x="54000" y="2519997"/>
                </a:lnTo>
                <a:lnTo>
                  <a:pt x="1494002" y="2519997"/>
                </a:lnTo>
                <a:lnTo>
                  <a:pt x="1525221" y="2519153"/>
                </a:lnTo>
                <a:lnTo>
                  <a:pt x="1541252" y="2513247"/>
                </a:lnTo>
                <a:lnTo>
                  <a:pt x="1547159" y="2497216"/>
                </a:lnTo>
                <a:lnTo>
                  <a:pt x="1548003" y="2465997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22"/>
          <p:cNvSpPr txBox="1"/>
          <p:nvPr/>
        </p:nvSpPr>
        <p:spPr>
          <a:xfrm>
            <a:off x="466100" y="2298700"/>
            <a:ext cx="1413510" cy="2358338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1280" marR="498475" indent="-75600">
              <a:lnSpc>
                <a:spcPts val="1100"/>
              </a:lnSpc>
              <a:spcBef>
                <a:spcPts val="280"/>
              </a:spcBef>
              <a:buChar char="•"/>
              <a:tabLst>
                <a:tab pos="819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Améliorer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fonctionnement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marchés</a:t>
            </a:r>
            <a:endParaRPr sz="950" dirty="0">
              <a:latin typeface="Arial"/>
              <a:cs typeface="Arial"/>
            </a:endParaRPr>
          </a:p>
          <a:p>
            <a:pPr marL="88265" marR="5080" indent="-75565">
              <a:lnSpc>
                <a:spcPts val="1100"/>
              </a:lnSpc>
              <a:spcBef>
                <a:spcPts val="28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Rendre les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structures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production plus  efficaces et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compétitives</a:t>
            </a:r>
            <a:endParaRPr sz="950" dirty="0">
              <a:latin typeface="Arial"/>
              <a:cs typeface="Arial"/>
            </a:endParaRPr>
          </a:p>
          <a:p>
            <a:pPr marL="88265" marR="157480" indent="-75565">
              <a:lnSpc>
                <a:spcPts val="1100"/>
              </a:lnSpc>
              <a:spcBef>
                <a:spcPts val="280"/>
              </a:spcBef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Orienter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l’activité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vers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secteurs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d’avenir</a:t>
            </a:r>
            <a:endParaRPr sz="950" dirty="0">
              <a:latin typeface="Arial"/>
              <a:cs typeface="Arial"/>
            </a:endParaRPr>
          </a:p>
          <a:p>
            <a:pPr marL="88265" marR="22860" indent="-75565">
              <a:lnSpc>
                <a:spcPts val="1100"/>
              </a:lnSpc>
              <a:spcBef>
                <a:spcPts val="28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Mieux répartir les  revenus et 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richesses</a:t>
            </a:r>
            <a:endParaRPr sz="950" dirty="0">
              <a:latin typeface="Arial"/>
              <a:cs typeface="Arial"/>
            </a:endParaRPr>
          </a:p>
          <a:p>
            <a:pPr marL="81280" marR="291465" indent="-75600">
              <a:lnSpc>
                <a:spcPts val="1100"/>
              </a:lnSpc>
              <a:spcBef>
                <a:spcPts val="280"/>
              </a:spcBef>
              <a:buChar char="•"/>
              <a:tabLst>
                <a:tab pos="819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Adapter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l’économie  nationale aux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changements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 l’environnement  international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2" name="object 23"/>
          <p:cNvSpPr/>
          <p:nvPr/>
        </p:nvSpPr>
        <p:spPr>
          <a:xfrm>
            <a:off x="2217599" y="2231998"/>
            <a:ext cx="1208405" cy="525780"/>
          </a:xfrm>
          <a:custGeom>
            <a:avLst/>
            <a:gdLst/>
            <a:ahLst/>
            <a:cxnLst/>
            <a:rect l="l" t="t" r="r" b="b"/>
            <a:pathLst>
              <a:path w="1208404" h="525780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53896" y="525602"/>
                </a:lnTo>
                <a:lnTo>
                  <a:pt x="1185115" y="524758"/>
                </a:lnTo>
                <a:lnTo>
                  <a:pt x="1201146" y="518852"/>
                </a:lnTo>
                <a:lnTo>
                  <a:pt x="1207053" y="502820"/>
                </a:lnTo>
                <a:lnTo>
                  <a:pt x="1207897" y="471601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24"/>
          <p:cNvSpPr txBox="1"/>
          <p:nvPr/>
        </p:nvSpPr>
        <p:spPr>
          <a:xfrm>
            <a:off x="2251699" y="2335517"/>
            <a:ext cx="71818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  industrielle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4" name="object 25"/>
          <p:cNvSpPr/>
          <p:nvPr/>
        </p:nvSpPr>
        <p:spPr>
          <a:xfrm>
            <a:off x="3600000" y="2177156"/>
            <a:ext cx="3059430" cy="648335"/>
          </a:xfrm>
          <a:custGeom>
            <a:avLst/>
            <a:gdLst/>
            <a:ahLst/>
            <a:cxnLst/>
            <a:rect l="l" t="t" r="r" b="b"/>
            <a:pathLst>
              <a:path w="3059429" h="648335">
                <a:moveTo>
                  <a:pt x="300501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5010" y="647992"/>
                </a:lnTo>
                <a:lnTo>
                  <a:pt x="3036229" y="647148"/>
                </a:lnTo>
                <a:lnTo>
                  <a:pt x="3052260" y="641242"/>
                </a:lnTo>
                <a:lnTo>
                  <a:pt x="3058167" y="625210"/>
                </a:lnTo>
                <a:lnTo>
                  <a:pt x="3059010" y="593991"/>
                </a:lnTo>
                <a:lnTo>
                  <a:pt x="3059010" y="54000"/>
                </a:lnTo>
                <a:lnTo>
                  <a:pt x="3058167" y="22781"/>
                </a:lnTo>
                <a:lnTo>
                  <a:pt x="3052260" y="6750"/>
                </a:lnTo>
                <a:lnTo>
                  <a:pt x="3036229" y="843"/>
                </a:lnTo>
                <a:lnTo>
                  <a:pt x="30050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26"/>
          <p:cNvSpPr txBox="1"/>
          <p:nvPr/>
        </p:nvSpPr>
        <p:spPr>
          <a:xfrm>
            <a:off x="3637274" y="2202167"/>
            <a:ext cx="3011176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aide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50" spc="-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&amp;</a:t>
            </a:r>
            <a:r>
              <a:rPr sz="950" spc="-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(subvention,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crédits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d’impôt).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6" name="object 27"/>
          <p:cNvSpPr txBox="1"/>
          <p:nvPr/>
        </p:nvSpPr>
        <p:spPr>
          <a:xfrm>
            <a:off x="3637274" y="2481567"/>
            <a:ext cx="2432685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2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favorise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activités productrices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d’avenir.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112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soutient spécifiquement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PME.</a:t>
            </a:r>
            <a:endParaRPr sz="950">
              <a:latin typeface="Arial"/>
              <a:cs typeface="Arial"/>
            </a:endParaRPr>
          </a:p>
        </p:txBody>
      </p:sp>
      <p:sp>
        <p:nvSpPr>
          <p:cNvPr id="87" name="object 28"/>
          <p:cNvSpPr/>
          <p:nvPr/>
        </p:nvSpPr>
        <p:spPr>
          <a:xfrm>
            <a:off x="3600000" y="2177156"/>
            <a:ext cx="3059430" cy="648335"/>
          </a:xfrm>
          <a:custGeom>
            <a:avLst/>
            <a:gdLst/>
            <a:ahLst/>
            <a:cxnLst/>
            <a:rect l="l" t="t" r="r" b="b"/>
            <a:pathLst>
              <a:path w="3059429" h="6483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5010" y="647992"/>
                </a:lnTo>
                <a:lnTo>
                  <a:pt x="3036229" y="647148"/>
                </a:lnTo>
                <a:lnTo>
                  <a:pt x="3052260" y="641242"/>
                </a:lnTo>
                <a:lnTo>
                  <a:pt x="3058167" y="625210"/>
                </a:lnTo>
                <a:lnTo>
                  <a:pt x="3059010" y="593991"/>
                </a:lnTo>
                <a:lnTo>
                  <a:pt x="3059010" y="54000"/>
                </a:lnTo>
                <a:lnTo>
                  <a:pt x="3058167" y="22781"/>
                </a:lnTo>
                <a:lnTo>
                  <a:pt x="3052260" y="6750"/>
                </a:lnTo>
                <a:lnTo>
                  <a:pt x="3036229" y="843"/>
                </a:lnTo>
                <a:lnTo>
                  <a:pt x="3005010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50"/>
          <p:cNvSpPr/>
          <p:nvPr/>
        </p:nvSpPr>
        <p:spPr>
          <a:xfrm>
            <a:off x="3600000" y="2922021"/>
            <a:ext cx="3060065" cy="504190"/>
          </a:xfrm>
          <a:custGeom>
            <a:avLst/>
            <a:gdLst/>
            <a:ahLst/>
            <a:cxnLst/>
            <a:rect l="l" t="t" r="r" b="b"/>
            <a:pathLst>
              <a:path w="3060065" h="504189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3006001" y="503999"/>
                </a:lnTo>
                <a:lnTo>
                  <a:pt x="3037220" y="503155"/>
                </a:lnTo>
                <a:lnTo>
                  <a:pt x="3053251" y="497249"/>
                </a:lnTo>
                <a:lnTo>
                  <a:pt x="3059157" y="481218"/>
                </a:lnTo>
                <a:lnTo>
                  <a:pt x="3060001" y="449999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51"/>
          <p:cNvSpPr txBox="1"/>
          <p:nvPr/>
        </p:nvSpPr>
        <p:spPr>
          <a:xfrm>
            <a:off x="3637274" y="2944890"/>
            <a:ext cx="267716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finance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950" spc="50" dirty="0">
                <a:solidFill>
                  <a:srgbClr val="231F20"/>
                </a:solidFill>
                <a:latin typeface="Arial"/>
                <a:cs typeface="Arial"/>
              </a:rPr>
              <a:t>R&amp;</a:t>
            </a:r>
            <a:r>
              <a:rPr sz="950" spc="-2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notamment dans les nouvelles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technologies.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0" name="object 52"/>
          <p:cNvSpPr txBox="1"/>
          <p:nvPr/>
        </p:nvSpPr>
        <p:spPr>
          <a:xfrm>
            <a:off x="3637274" y="3224290"/>
            <a:ext cx="2553976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élabore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stratégie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nationale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50" spc="-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&amp;</a:t>
            </a:r>
            <a:r>
              <a:rPr sz="950" spc="-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1" name="object 53"/>
          <p:cNvSpPr/>
          <p:nvPr/>
        </p:nvSpPr>
        <p:spPr>
          <a:xfrm>
            <a:off x="3600000" y="2922021"/>
            <a:ext cx="3060065" cy="504190"/>
          </a:xfrm>
          <a:custGeom>
            <a:avLst/>
            <a:gdLst/>
            <a:ahLst/>
            <a:cxnLst/>
            <a:rect l="l" t="t" r="r" b="b"/>
            <a:pathLst>
              <a:path w="3060065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3006001" y="503999"/>
                </a:lnTo>
                <a:lnTo>
                  <a:pt x="3037220" y="503155"/>
                </a:lnTo>
                <a:lnTo>
                  <a:pt x="3053251" y="497249"/>
                </a:lnTo>
                <a:lnTo>
                  <a:pt x="3059157" y="481218"/>
                </a:lnTo>
                <a:lnTo>
                  <a:pt x="3060001" y="449999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54"/>
          <p:cNvSpPr/>
          <p:nvPr/>
        </p:nvSpPr>
        <p:spPr>
          <a:xfrm>
            <a:off x="3600000" y="4309198"/>
            <a:ext cx="3060065" cy="360045"/>
          </a:xfrm>
          <a:custGeom>
            <a:avLst/>
            <a:gdLst/>
            <a:ahLst/>
            <a:cxnLst/>
            <a:rect l="l" t="t" r="r" b="b"/>
            <a:pathLst>
              <a:path w="3060065" h="360045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3006001" y="360006"/>
                </a:lnTo>
                <a:lnTo>
                  <a:pt x="3037220" y="359163"/>
                </a:lnTo>
                <a:lnTo>
                  <a:pt x="3053251" y="353256"/>
                </a:lnTo>
                <a:lnTo>
                  <a:pt x="3059157" y="337225"/>
                </a:lnTo>
                <a:lnTo>
                  <a:pt x="3060001" y="306006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55"/>
          <p:cNvSpPr txBox="1"/>
          <p:nvPr/>
        </p:nvSpPr>
        <p:spPr>
          <a:xfrm>
            <a:off x="3637274" y="4399767"/>
            <a:ext cx="28619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cherche 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développer 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capital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humain d’un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pays.</a:t>
            </a:r>
            <a:endParaRPr sz="950">
              <a:latin typeface="Arial"/>
              <a:cs typeface="Arial"/>
            </a:endParaRPr>
          </a:p>
        </p:txBody>
      </p:sp>
      <p:sp>
        <p:nvSpPr>
          <p:cNvPr id="94" name="object 56"/>
          <p:cNvSpPr/>
          <p:nvPr/>
        </p:nvSpPr>
        <p:spPr>
          <a:xfrm>
            <a:off x="3600000" y="4309198"/>
            <a:ext cx="3060065" cy="360045"/>
          </a:xfrm>
          <a:custGeom>
            <a:avLst/>
            <a:gdLst/>
            <a:ahLst/>
            <a:cxnLst/>
            <a:rect l="l" t="t" r="r" b="b"/>
            <a:pathLst>
              <a:path w="3060065" h="36004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3006001" y="360006"/>
                </a:lnTo>
                <a:lnTo>
                  <a:pt x="3037220" y="359163"/>
                </a:lnTo>
                <a:lnTo>
                  <a:pt x="3053251" y="353256"/>
                </a:lnTo>
                <a:lnTo>
                  <a:pt x="3059157" y="337225"/>
                </a:lnTo>
                <a:lnTo>
                  <a:pt x="3060001" y="306006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57"/>
          <p:cNvSpPr/>
          <p:nvPr/>
        </p:nvSpPr>
        <p:spPr>
          <a:xfrm>
            <a:off x="3600000" y="3506754"/>
            <a:ext cx="3060065" cy="648335"/>
          </a:xfrm>
          <a:custGeom>
            <a:avLst/>
            <a:gdLst/>
            <a:ahLst/>
            <a:cxnLst/>
            <a:rect l="l" t="t" r="r" b="b"/>
            <a:pathLst>
              <a:path w="3060065" h="648335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6001" y="647992"/>
                </a:lnTo>
                <a:lnTo>
                  <a:pt x="3037220" y="647148"/>
                </a:lnTo>
                <a:lnTo>
                  <a:pt x="3053251" y="641242"/>
                </a:lnTo>
                <a:lnTo>
                  <a:pt x="3059157" y="625210"/>
                </a:lnTo>
                <a:lnTo>
                  <a:pt x="3060001" y="593991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58"/>
          <p:cNvSpPr txBox="1"/>
          <p:nvPr/>
        </p:nvSpPr>
        <p:spPr>
          <a:xfrm>
            <a:off x="3637274" y="3531767"/>
            <a:ext cx="274066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vise à corriger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disparités et les déséquilibres  entre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régions.</a:t>
            </a:r>
            <a:endParaRPr sz="950">
              <a:latin typeface="Arial"/>
              <a:cs typeface="Arial"/>
            </a:endParaRPr>
          </a:p>
        </p:txBody>
      </p:sp>
      <p:sp>
        <p:nvSpPr>
          <p:cNvPr id="97" name="object 59"/>
          <p:cNvSpPr txBox="1"/>
          <p:nvPr/>
        </p:nvSpPr>
        <p:spPr>
          <a:xfrm>
            <a:off x="3637274" y="3811167"/>
            <a:ext cx="253301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développe les infrastructures 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transport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 de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communication.</a:t>
            </a:r>
            <a:endParaRPr sz="950">
              <a:latin typeface="Arial"/>
              <a:cs typeface="Arial"/>
            </a:endParaRPr>
          </a:p>
        </p:txBody>
      </p:sp>
      <p:sp>
        <p:nvSpPr>
          <p:cNvPr id="98" name="object 60"/>
          <p:cNvSpPr/>
          <p:nvPr/>
        </p:nvSpPr>
        <p:spPr>
          <a:xfrm>
            <a:off x="3600000" y="3506754"/>
            <a:ext cx="3060065" cy="648335"/>
          </a:xfrm>
          <a:custGeom>
            <a:avLst/>
            <a:gdLst/>
            <a:ahLst/>
            <a:cxnLst/>
            <a:rect l="l" t="t" r="r" b="b"/>
            <a:pathLst>
              <a:path w="3060065" h="6483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6001" y="647992"/>
                </a:lnTo>
                <a:lnTo>
                  <a:pt x="3037220" y="647148"/>
                </a:lnTo>
                <a:lnTo>
                  <a:pt x="3053251" y="641242"/>
                </a:lnTo>
                <a:lnTo>
                  <a:pt x="3059157" y="625210"/>
                </a:lnTo>
                <a:lnTo>
                  <a:pt x="3060001" y="593991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61"/>
          <p:cNvSpPr/>
          <p:nvPr/>
        </p:nvSpPr>
        <p:spPr>
          <a:xfrm>
            <a:off x="2217599" y="2896801"/>
            <a:ext cx="1208405" cy="525780"/>
          </a:xfrm>
          <a:custGeom>
            <a:avLst/>
            <a:gdLst/>
            <a:ahLst/>
            <a:cxnLst/>
            <a:rect l="l" t="t" r="r" b="b"/>
            <a:pathLst>
              <a:path w="1208404" h="525779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53896" y="525602"/>
                </a:lnTo>
                <a:lnTo>
                  <a:pt x="1185115" y="524758"/>
                </a:lnTo>
                <a:lnTo>
                  <a:pt x="1201146" y="518852"/>
                </a:lnTo>
                <a:lnTo>
                  <a:pt x="1207053" y="502820"/>
                </a:lnTo>
                <a:lnTo>
                  <a:pt x="1207897" y="471601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62"/>
          <p:cNvSpPr txBox="1"/>
          <p:nvPr/>
        </p:nvSpPr>
        <p:spPr>
          <a:xfrm>
            <a:off x="2251699" y="3000320"/>
            <a:ext cx="74549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politique  d’innovation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1" name="object 63"/>
          <p:cNvSpPr/>
          <p:nvPr/>
        </p:nvSpPr>
        <p:spPr>
          <a:xfrm>
            <a:off x="2217599" y="3561598"/>
            <a:ext cx="1208405" cy="525780"/>
          </a:xfrm>
          <a:custGeom>
            <a:avLst/>
            <a:gdLst/>
            <a:ahLst/>
            <a:cxnLst/>
            <a:rect l="l" t="t" r="r" b="b"/>
            <a:pathLst>
              <a:path w="1208404" h="525779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53896" y="525602"/>
                </a:lnTo>
                <a:lnTo>
                  <a:pt x="1185115" y="524758"/>
                </a:lnTo>
                <a:lnTo>
                  <a:pt x="1201146" y="518852"/>
                </a:lnTo>
                <a:lnTo>
                  <a:pt x="1207053" y="502820"/>
                </a:lnTo>
                <a:lnTo>
                  <a:pt x="1207897" y="471601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64"/>
          <p:cNvSpPr txBox="1"/>
          <p:nvPr/>
        </p:nvSpPr>
        <p:spPr>
          <a:xfrm>
            <a:off x="2251699" y="3595265"/>
            <a:ext cx="966469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politique  d’aménagement  du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territoire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3" name="object 65"/>
          <p:cNvSpPr/>
          <p:nvPr/>
        </p:nvSpPr>
        <p:spPr>
          <a:xfrm>
            <a:off x="2217599" y="4226401"/>
            <a:ext cx="1208405" cy="525780"/>
          </a:xfrm>
          <a:custGeom>
            <a:avLst/>
            <a:gdLst/>
            <a:ahLst/>
            <a:cxnLst/>
            <a:rect l="l" t="t" r="r" b="b"/>
            <a:pathLst>
              <a:path w="1208404" h="525779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53896" y="525602"/>
                </a:lnTo>
                <a:lnTo>
                  <a:pt x="1185115" y="524758"/>
                </a:lnTo>
                <a:lnTo>
                  <a:pt x="1201146" y="518852"/>
                </a:lnTo>
                <a:lnTo>
                  <a:pt x="1207053" y="502820"/>
                </a:lnTo>
                <a:lnTo>
                  <a:pt x="1207897" y="471601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66"/>
          <p:cNvSpPr txBox="1"/>
          <p:nvPr/>
        </p:nvSpPr>
        <p:spPr>
          <a:xfrm>
            <a:off x="2251699" y="4260069"/>
            <a:ext cx="1019810" cy="460382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politique 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d’éducation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5080">
              <a:lnSpc>
                <a:spcPts val="1100"/>
              </a:lnSpc>
              <a:tabLst>
                <a:tab pos="88900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  et de formation</a:t>
            </a:r>
            <a:endParaRPr lang="fr-FR" sz="950" dirty="0" smtClean="0">
              <a:latin typeface="Arial"/>
              <a:cs typeface="Arial"/>
            </a:endParaRPr>
          </a:p>
        </p:txBody>
      </p:sp>
      <p:sp>
        <p:nvSpPr>
          <p:cNvPr id="105" name="object 68"/>
          <p:cNvSpPr/>
          <p:nvPr/>
        </p:nvSpPr>
        <p:spPr>
          <a:xfrm>
            <a:off x="431999" y="1461602"/>
            <a:ext cx="6336030" cy="234315"/>
          </a:xfrm>
          <a:custGeom>
            <a:avLst/>
            <a:gdLst/>
            <a:ahLst/>
            <a:cxnLst/>
            <a:rect l="l" t="t" r="r" b="b"/>
            <a:pathLst>
              <a:path w="6336030" h="234314">
                <a:moveTo>
                  <a:pt x="6282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6282004" y="233997"/>
                </a:lnTo>
                <a:lnTo>
                  <a:pt x="6313223" y="233153"/>
                </a:lnTo>
                <a:lnTo>
                  <a:pt x="6329254" y="227247"/>
                </a:lnTo>
                <a:lnTo>
                  <a:pt x="6335160" y="211216"/>
                </a:lnTo>
                <a:lnTo>
                  <a:pt x="6336004" y="179997"/>
                </a:lnTo>
                <a:lnTo>
                  <a:pt x="6336004" y="54000"/>
                </a:lnTo>
                <a:lnTo>
                  <a:pt x="6335160" y="22781"/>
                </a:lnTo>
                <a:lnTo>
                  <a:pt x="6329254" y="6750"/>
                </a:lnTo>
                <a:lnTo>
                  <a:pt x="6313223" y="843"/>
                </a:lnTo>
                <a:lnTo>
                  <a:pt x="6282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69"/>
          <p:cNvSpPr txBox="1"/>
          <p:nvPr/>
        </p:nvSpPr>
        <p:spPr>
          <a:xfrm>
            <a:off x="608629" y="1477058"/>
            <a:ext cx="5979795" cy="5700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Des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politiques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 structurelles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nationales qui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agissent sur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long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terme avec</a:t>
            </a:r>
            <a:r>
              <a:rPr sz="11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246379">
              <a:lnSpc>
                <a:spcPts val="1050"/>
              </a:lnSpc>
              <a:tabLst>
                <a:tab pos="1847214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objectifs	Des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7" name="object 72"/>
          <p:cNvSpPr/>
          <p:nvPr/>
        </p:nvSpPr>
        <p:spPr>
          <a:xfrm>
            <a:off x="1691999" y="5183997"/>
            <a:ext cx="3816350" cy="234315"/>
          </a:xfrm>
          <a:custGeom>
            <a:avLst/>
            <a:gdLst/>
            <a:ahLst/>
            <a:cxnLst/>
            <a:rect l="l" t="t" r="r" b="b"/>
            <a:pathLst>
              <a:path w="3816350" h="234314">
                <a:moveTo>
                  <a:pt x="376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3762006" y="233997"/>
                </a:lnTo>
                <a:lnTo>
                  <a:pt x="3793218" y="233153"/>
                </a:lnTo>
                <a:lnTo>
                  <a:pt x="3809245" y="227247"/>
                </a:lnTo>
                <a:lnTo>
                  <a:pt x="3815150" y="211216"/>
                </a:lnTo>
                <a:lnTo>
                  <a:pt x="3815994" y="179997"/>
                </a:lnTo>
                <a:lnTo>
                  <a:pt x="3815994" y="54000"/>
                </a:lnTo>
                <a:lnTo>
                  <a:pt x="3815150" y="22781"/>
                </a:lnTo>
                <a:lnTo>
                  <a:pt x="3809245" y="6750"/>
                </a:lnTo>
                <a:lnTo>
                  <a:pt x="3793218" y="843"/>
                </a:lnTo>
                <a:lnTo>
                  <a:pt x="37620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73"/>
          <p:cNvSpPr txBox="1"/>
          <p:nvPr/>
        </p:nvSpPr>
        <p:spPr>
          <a:xfrm>
            <a:off x="1816065" y="5199455"/>
            <a:ext cx="355727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Amélioration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croissance économique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d’un</a:t>
            </a:r>
            <a:r>
              <a:rPr sz="11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pays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9" name="object 76"/>
          <p:cNvSpPr/>
          <p:nvPr/>
        </p:nvSpPr>
        <p:spPr>
          <a:xfrm>
            <a:off x="1170014" y="4902003"/>
            <a:ext cx="4860290" cy="180340"/>
          </a:xfrm>
          <a:custGeom>
            <a:avLst/>
            <a:gdLst/>
            <a:ahLst/>
            <a:cxnLst/>
            <a:rect l="l" t="t" r="r" b="b"/>
            <a:pathLst>
              <a:path w="4860290" h="180339">
                <a:moveTo>
                  <a:pt x="0" y="0"/>
                </a:moveTo>
                <a:lnTo>
                  <a:pt x="7073" y="35033"/>
                </a:lnTo>
                <a:lnTo>
                  <a:pt x="26362" y="63642"/>
                </a:lnTo>
                <a:lnTo>
                  <a:pt x="54971" y="82931"/>
                </a:lnTo>
                <a:lnTo>
                  <a:pt x="90004" y="90004"/>
                </a:lnTo>
                <a:lnTo>
                  <a:pt x="2339975" y="90004"/>
                </a:lnTo>
                <a:lnTo>
                  <a:pt x="2375008" y="97076"/>
                </a:lnTo>
                <a:lnTo>
                  <a:pt x="2403617" y="116360"/>
                </a:lnTo>
                <a:lnTo>
                  <a:pt x="2422906" y="144965"/>
                </a:lnTo>
                <a:lnTo>
                  <a:pt x="2429979" y="179997"/>
                </a:lnTo>
                <a:lnTo>
                  <a:pt x="2437053" y="144965"/>
                </a:lnTo>
                <a:lnTo>
                  <a:pt x="2456341" y="116360"/>
                </a:lnTo>
                <a:lnTo>
                  <a:pt x="2484951" y="97076"/>
                </a:lnTo>
                <a:lnTo>
                  <a:pt x="2519984" y="90004"/>
                </a:lnTo>
                <a:lnTo>
                  <a:pt x="4769980" y="90004"/>
                </a:lnTo>
                <a:lnTo>
                  <a:pt x="4805014" y="82931"/>
                </a:lnTo>
                <a:lnTo>
                  <a:pt x="4833623" y="63642"/>
                </a:lnTo>
                <a:lnTo>
                  <a:pt x="4852912" y="35033"/>
                </a:lnTo>
                <a:lnTo>
                  <a:pt x="485998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5999" y="6649204"/>
            <a:ext cx="0" cy="619125"/>
          </a:xfrm>
          <a:custGeom>
            <a:avLst/>
            <a:gdLst/>
            <a:ahLst/>
            <a:cxnLst/>
            <a:rect l="l" t="t" r="r" b="b"/>
            <a:pathLst>
              <a:path h="619125">
                <a:moveTo>
                  <a:pt x="0" y="0"/>
                </a:moveTo>
                <a:lnTo>
                  <a:pt x="0" y="6185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56406" y="7261865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40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29600" y="6607806"/>
            <a:ext cx="0" cy="660400"/>
          </a:xfrm>
          <a:custGeom>
            <a:avLst/>
            <a:gdLst/>
            <a:ahLst/>
            <a:cxnLst/>
            <a:rect l="l" t="t" r="r" b="b"/>
            <a:pathLst>
              <a:path h="660400">
                <a:moveTo>
                  <a:pt x="0" y="0"/>
                </a:moveTo>
                <a:lnTo>
                  <a:pt x="0" y="65996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80007" y="7261865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40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98604" y="7596006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98604" y="8366401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19999" y="6965998"/>
            <a:ext cx="972185" cy="198120"/>
          </a:xfrm>
          <a:custGeom>
            <a:avLst/>
            <a:gdLst/>
            <a:ahLst/>
            <a:cxnLst/>
            <a:rect l="l" t="t" r="r" b="b"/>
            <a:pathLst>
              <a:path w="972185" h="198120">
                <a:moveTo>
                  <a:pt x="917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917994" y="198005"/>
                </a:lnTo>
                <a:lnTo>
                  <a:pt x="949213" y="197161"/>
                </a:lnTo>
                <a:lnTo>
                  <a:pt x="965244" y="191255"/>
                </a:lnTo>
                <a:lnTo>
                  <a:pt x="971150" y="175224"/>
                </a:lnTo>
                <a:lnTo>
                  <a:pt x="971994" y="144005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4" y="6750"/>
                </a:lnTo>
                <a:lnTo>
                  <a:pt x="949213" y="843"/>
                </a:lnTo>
                <a:lnTo>
                  <a:pt x="917994" y="0"/>
                </a:lnTo>
                <a:close/>
              </a:path>
            </a:pathLst>
          </a:custGeom>
          <a:solidFill>
            <a:srgbClr val="FF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842463" y="6975570"/>
            <a:ext cx="7156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objectifs</a:t>
            </a:r>
            <a:endParaRPr sz="95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217599" y="6965998"/>
            <a:ext cx="1224280" cy="198120"/>
          </a:xfrm>
          <a:custGeom>
            <a:avLst/>
            <a:gdLst/>
            <a:ahLst/>
            <a:cxnLst/>
            <a:rect l="l" t="t" r="r" b="b"/>
            <a:pathLst>
              <a:path w="1224279" h="198120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170000" y="198005"/>
                </a:lnTo>
                <a:lnTo>
                  <a:pt x="1201219" y="197161"/>
                </a:lnTo>
                <a:lnTo>
                  <a:pt x="1217250" y="191255"/>
                </a:lnTo>
                <a:lnTo>
                  <a:pt x="1223156" y="175224"/>
                </a:lnTo>
                <a:lnTo>
                  <a:pt x="1224000" y="144005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F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433483" y="6975570"/>
            <a:ext cx="7829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31999" y="7333199"/>
            <a:ext cx="1548130" cy="2066925"/>
          </a:xfrm>
          <a:custGeom>
            <a:avLst/>
            <a:gdLst/>
            <a:ahLst/>
            <a:cxnLst/>
            <a:rect l="l" t="t" r="r" b="b"/>
            <a:pathLst>
              <a:path w="1548130" h="2066925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012403"/>
                </a:lnTo>
                <a:lnTo>
                  <a:pt x="843" y="2043622"/>
                </a:lnTo>
                <a:lnTo>
                  <a:pt x="6750" y="2059654"/>
                </a:lnTo>
                <a:lnTo>
                  <a:pt x="22781" y="2065560"/>
                </a:lnTo>
                <a:lnTo>
                  <a:pt x="54000" y="2066404"/>
                </a:lnTo>
                <a:lnTo>
                  <a:pt x="1494002" y="2066404"/>
                </a:lnTo>
                <a:lnTo>
                  <a:pt x="1525221" y="2065560"/>
                </a:lnTo>
                <a:lnTo>
                  <a:pt x="1541252" y="2059654"/>
                </a:lnTo>
                <a:lnTo>
                  <a:pt x="1547159" y="2043622"/>
                </a:lnTo>
                <a:lnTo>
                  <a:pt x="1548003" y="2012403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66100" y="7664169"/>
            <a:ext cx="1473200" cy="1396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280" indent="-68580">
              <a:lnSpc>
                <a:spcPts val="1120"/>
              </a:lnSpc>
              <a:spcBef>
                <a:spcPts val="100"/>
              </a:spcBef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Supprimer</a:t>
            </a:r>
            <a:endParaRPr sz="950">
              <a:latin typeface="Arial"/>
              <a:cs typeface="Arial"/>
            </a:endParaRPr>
          </a:p>
          <a:p>
            <a:pPr marL="88265" marR="659130">
              <a:lnSpc>
                <a:spcPts val="1100"/>
              </a:lnSpc>
              <a:spcBef>
                <a:spcPts val="5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obstacles  économiques</a:t>
            </a:r>
            <a:endParaRPr sz="950">
              <a:latin typeface="Arial"/>
              <a:cs typeface="Arial"/>
            </a:endParaRPr>
          </a:p>
          <a:p>
            <a:pPr marL="81280" marR="557530" indent="-68580">
              <a:lnSpc>
                <a:spcPts val="1100"/>
              </a:lnSpc>
              <a:spcBef>
                <a:spcPts val="280"/>
              </a:spcBef>
              <a:buChar char="•"/>
              <a:tabLst>
                <a:tab pos="819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Améliorer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fonctionnement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marchés</a:t>
            </a:r>
            <a:endParaRPr sz="950">
              <a:latin typeface="Arial"/>
              <a:cs typeface="Arial"/>
            </a:endParaRPr>
          </a:p>
          <a:p>
            <a:pPr marL="81280" indent="-68580">
              <a:lnSpc>
                <a:spcPts val="1120"/>
              </a:lnSpc>
              <a:spcBef>
                <a:spcPts val="215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Lutter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contre</a:t>
            </a:r>
            <a:endParaRPr sz="950">
              <a:latin typeface="Arial"/>
              <a:cs typeface="Arial"/>
            </a:endParaRPr>
          </a:p>
          <a:p>
            <a:pPr marL="88265">
              <a:lnSpc>
                <a:spcPts val="112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dérèglement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climatique</a:t>
            </a:r>
            <a:endParaRPr sz="950">
              <a:latin typeface="Arial"/>
              <a:cs typeface="Arial"/>
            </a:endParaRPr>
          </a:p>
          <a:p>
            <a:pPr marL="81280" indent="-68580">
              <a:lnSpc>
                <a:spcPct val="100000"/>
              </a:lnSpc>
              <a:spcBef>
                <a:spcPts val="245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Renforcer la</a:t>
            </a:r>
            <a:r>
              <a:rPr sz="95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concurrence</a:t>
            </a:r>
            <a:endParaRPr sz="95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217599" y="7333199"/>
            <a:ext cx="1224280" cy="525780"/>
          </a:xfrm>
          <a:custGeom>
            <a:avLst/>
            <a:gdLst/>
            <a:ahLst/>
            <a:cxnLst/>
            <a:rect l="l" t="t" r="r" b="b"/>
            <a:pathLst>
              <a:path w="1224279" h="525779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70000" y="525602"/>
                </a:lnTo>
                <a:lnTo>
                  <a:pt x="1201219" y="524758"/>
                </a:lnTo>
                <a:lnTo>
                  <a:pt x="1217250" y="518852"/>
                </a:lnTo>
                <a:lnTo>
                  <a:pt x="1223156" y="502820"/>
                </a:lnTo>
                <a:lnTo>
                  <a:pt x="1224000" y="471601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251699" y="7436718"/>
            <a:ext cx="89281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politique de  la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concurrence</a:t>
            </a:r>
            <a:endParaRPr sz="95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17599" y="8103603"/>
            <a:ext cx="1224280" cy="525780"/>
          </a:xfrm>
          <a:custGeom>
            <a:avLst/>
            <a:gdLst/>
            <a:ahLst/>
            <a:cxnLst/>
            <a:rect l="l" t="t" r="r" b="b"/>
            <a:pathLst>
              <a:path w="1224279" h="525779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70000" y="525602"/>
                </a:lnTo>
                <a:lnTo>
                  <a:pt x="1201219" y="524758"/>
                </a:lnTo>
                <a:lnTo>
                  <a:pt x="1217250" y="518852"/>
                </a:lnTo>
                <a:lnTo>
                  <a:pt x="1223156" y="502820"/>
                </a:lnTo>
                <a:lnTo>
                  <a:pt x="1224000" y="471601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251699" y="8207120"/>
            <a:ext cx="7181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indent="-75565">
              <a:lnSpc>
                <a:spcPct val="100000"/>
              </a:lnSpc>
              <a:spcBef>
                <a:spcPts val="10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</a:t>
            </a:r>
            <a:endParaRPr sz="9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327459" y="8346820"/>
            <a:ext cx="98425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environnementale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586549" y="7278357"/>
            <a:ext cx="3060065" cy="648335"/>
          </a:xfrm>
          <a:custGeom>
            <a:avLst/>
            <a:gdLst/>
            <a:ahLst/>
            <a:cxnLst/>
            <a:rect l="l" t="t" r="r" b="b"/>
            <a:pathLst>
              <a:path w="3060065" h="648334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6001" y="647992"/>
                </a:lnTo>
                <a:lnTo>
                  <a:pt x="3037220" y="647148"/>
                </a:lnTo>
                <a:lnTo>
                  <a:pt x="3053251" y="641242"/>
                </a:lnTo>
                <a:lnTo>
                  <a:pt x="3059157" y="625210"/>
                </a:lnTo>
                <a:lnTo>
                  <a:pt x="3060001" y="593991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3623824" y="7303369"/>
            <a:ext cx="295529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cherche 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défendre les intérêts des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consommateurs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européens.</a:t>
            </a:r>
            <a:endParaRPr sz="9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623824" y="7582769"/>
            <a:ext cx="243903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lutte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monopoles et les pratiques  anticoncurrentielles…</a:t>
            </a:r>
            <a:endParaRPr sz="95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586549" y="7278357"/>
            <a:ext cx="3060065" cy="648335"/>
          </a:xfrm>
          <a:custGeom>
            <a:avLst/>
            <a:gdLst/>
            <a:ahLst/>
            <a:cxnLst/>
            <a:rect l="l" t="t" r="r" b="b"/>
            <a:pathLst>
              <a:path w="3060065" h="64833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6001" y="647992"/>
                </a:lnTo>
                <a:lnTo>
                  <a:pt x="3037220" y="647148"/>
                </a:lnTo>
                <a:lnTo>
                  <a:pt x="3053251" y="641242"/>
                </a:lnTo>
                <a:lnTo>
                  <a:pt x="3059157" y="625210"/>
                </a:lnTo>
                <a:lnTo>
                  <a:pt x="3060001" y="593991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586549" y="8024400"/>
            <a:ext cx="3060065" cy="684530"/>
          </a:xfrm>
          <a:custGeom>
            <a:avLst/>
            <a:gdLst/>
            <a:ahLst/>
            <a:cxnLst/>
            <a:rect l="l" t="t" r="r" b="b"/>
            <a:pathLst>
              <a:path w="3060065" h="684529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29996"/>
                </a:lnTo>
                <a:lnTo>
                  <a:pt x="843" y="661215"/>
                </a:lnTo>
                <a:lnTo>
                  <a:pt x="6750" y="677246"/>
                </a:lnTo>
                <a:lnTo>
                  <a:pt x="22781" y="683152"/>
                </a:lnTo>
                <a:lnTo>
                  <a:pt x="54000" y="683996"/>
                </a:lnTo>
                <a:lnTo>
                  <a:pt x="3006001" y="683996"/>
                </a:lnTo>
                <a:lnTo>
                  <a:pt x="3037220" y="683152"/>
                </a:lnTo>
                <a:lnTo>
                  <a:pt x="3053251" y="677246"/>
                </a:lnTo>
                <a:lnTo>
                  <a:pt x="3059157" y="661215"/>
                </a:lnTo>
                <a:lnTo>
                  <a:pt x="3060001" y="629996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3623824" y="8067419"/>
            <a:ext cx="2144395" cy="449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2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lutte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pollution.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110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protège la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biodiversité.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112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préserve la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santé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la qualité de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vie.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623824" y="8486519"/>
            <a:ext cx="19094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cherche 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prévenir les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risques…</a:t>
            </a:r>
            <a:endParaRPr sz="95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586549" y="8024400"/>
            <a:ext cx="3060065" cy="684530"/>
          </a:xfrm>
          <a:custGeom>
            <a:avLst/>
            <a:gdLst/>
            <a:ahLst/>
            <a:cxnLst/>
            <a:rect l="l" t="t" r="r" b="b"/>
            <a:pathLst>
              <a:path w="3060065" h="68452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29996"/>
                </a:lnTo>
                <a:lnTo>
                  <a:pt x="843" y="661215"/>
                </a:lnTo>
                <a:lnTo>
                  <a:pt x="6750" y="677246"/>
                </a:lnTo>
                <a:lnTo>
                  <a:pt x="22781" y="683152"/>
                </a:lnTo>
                <a:lnTo>
                  <a:pt x="54000" y="683996"/>
                </a:lnTo>
                <a:lnTo>
                  <a:pt x="3006001" y="683996"/>
                </a:lnTo>
                <a:lnTo>
                  <a:pt x="3037220" y="683152"/>
                </a:lnTo>
                <a:lnTo>
                  <a:pt x="3053251" y="677246"/>
                </a:lnTo>
                <a:lnTo>
                  <a:pt x="3059157" y="661215"/>
                </a:lnTo>
                <a:lnTo>
                  <a:pt x="3060001" y="629996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31999" y="6357601"/>
            <a:ext cx="6336030" cy="432434"/>
          </a:xfrm>
          <a:custGeom>
            <a:avLst/>
            <a:gdLst/>
            <a:ahLst/>
            <a:cxnLst/>
            <a:rect l="l" t="t" r="r" b="b"/>
            <a:pathLst>
              <a:path w="6336030" h="432434">
                <a:moveTo>
                  <a:pt x="6282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6282004" y="432003"/>
                </a:lnTo>
                <a:lnTo>
                  <a:pt x="6313223" y="431159"/>
                </a:lnTo>
                <a:lnTo>
                  <a:pt x="6329254" y="425253"/>
                </a:lnTo>
                <a:lnTo>
                  <a:pt x="6335160" y="409221"/>
                </a:lnTo>
                <a:lnTo>
                  <a:pt x="6336004" y="378002"/>
                </a:lnTo>
                <a:lnTo>
                  <a:pt x="6336004" y="54000"/>
                </a:lnTo>
                <a:lnTo>
                  <a:pt x="6335160" y="22781"/>
                </a:lnTo>
                <a:lnTo>
                  <a:pt x="6329254" y="6750"/>
                </a:lnTo>
                <a:lnTo>
                  <a:pt x="6313223" y="843"/>
                </a:lnTo>
                <a:lnTo>
                  <a:pt x="6282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670806" y="6389507"/>
            <a:ext cx="5854700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796290" marR="5080" indent="-784225">
              <a:lnSpc>
                <a:spcPts val="1300"/>
              </a:lnSpc>
              <a:spcBef>
                <a:spcPts val="16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Au sein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l’Union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européenne,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il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existe aussi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des politiques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 structurelles  mises en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œuvre par l’Union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européenne sur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long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terme avec</a:t>
            </a:r>
            <a:r>
              <a:rPr sz="11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427804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725300" y="248690"/>
            <a:ext cx="5175250" cy="1063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4869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4.2.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rôle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l’État dans la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régulation  économique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  <a:p>
            <a:pPr marL="948690">
              <a:lnSpc>
                <a:spcPct val="100000"/>
              </a:lnSpc>
              <a:spcBef>
                <a:spcPts val="140"/>
              </a:spcBef>
            </a:pP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Les politiques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à </a:t>
            </a: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long</a:t>
            </a:r>
            <a:r>
              <a:rPr sz="1500" i="1" spc="-2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terme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politiques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structurelles</a:t>
            </a:r>
            <a:r>
              <a:rPr sz="1300" b="1" spc="-1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nationales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25300" y="5984301"/>
            <a:ext cx="461327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politiques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structurelles au sein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 l’Union</a:t>
            </a:r>
            <a:r>
              <a:rPr sz="1300" b="1" spc="-8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européenne</a:t>
            </a:r>
            <a:endParaRPr sz="130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432003" y="5975996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494974" y="5968144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75" name="object 7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78" name="bk object 16"/>
          <p:cNvSpPr/>
          <p:nvPr/>
        </p:nvSpPr>
        <p:spPr>
          <a:xfrm>
            <a:off x="1205999" y="1668603"/>
            <a:ext cx="0" cy="502284"/>
          </a:xfrm>
          <a:custGeom>
            <a:avLst/>
            <a:gdLst/>
            <a:ahLst/>
            <a:cxnLst/>
            <a:rect l="l" t="t" r="r" b="b"/>
            <a:pathLst>
              <a:path h="502285">
                <a:moveTo>
                  <a:pt x="0" y="0"/>
                </a:moveTo>
                <a:lnTo>
                  <a:pt x="0" y="50201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17"/>
          <p:cNvSpPr/>
          <p:nvPr/>
        </p:nvSpPr>
        <p:spPr>
          <a:xfrm>
            <a:off x="1156406" y="2164706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4"/>
          <p:cNvSpPr/>
          <p:nvPr/>
        </p:nvSpPr>
        <p:spPr>
          <a:xfrm>
            <a:off x="2778349" y="1668603"/>
            <a:ext cx="0" cy="502284"/>
          </a:xfrm>
          <a:custGeom>
            <a:avLst/>
            <a:gdLst/>
            <a:ahLst/>
            <a:cxnLst/>
            <a:rect l="l" t="t" r="r" b="b"/>
            <a:pathLst>
              <a:path h="502285">
                <a:moveTo>
                  <a:pt x="0" y="0"/>
                </a:moveTo>
                <a:lnTo>
                  <a:pt x="0" y="50201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5"/>
          <p:cNvSpPr/>
          <p:nvPr/>
        </p:nvSpPr>
        <p:spPr>
          <a:xfrm>
            <a:off x="2728756" y="2164706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"/>
          <p:cNvSpPr/>
          <p:nvPr/>
        </p:nvSpPr>
        <p:spPr>
          <a:xfrm>
            <a:off x="3006004" y="2494804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12"/>
          <p:cNvSpPr/>
          <p:nvPr/>
        </p:nvSpPr>
        <p:spPr>
          <a:xfrm>
            <a:off x="3006004" y="3159601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13"/>
          <p:cNvSpPr/>
          <p:nvPr/>
        </p:nvSpPr>
        <p:spPr>
          <a:xfrm>
            <a:off x="3006004" y="3824403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14"/>
          <p:cNvSpPr/>
          <p:nvPr/>
        </p:nvSpPr>
        <p:spPr>
          <a:xfrm>
            <a:off x="2731454" y="4489200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15"/>
          <p:cNvSpPr/>
          <p:nvPr/>
        </p:nvSpPr>
        <p:spPr>
          <a:xfrm>
            <a:off x="719999" y="1864802"/>
            <a:ext cx="972185" cy="198120"/>
          </a:xfrm>
          <a:custGeom>
            <a:avLst/>
            <a:gdLst/>
            <a:ahLst/>
            <a:cxnLst/>
            <a:rect l="l" t="t" r="r" b="b"/>
            <a:pathLst>
              <a:path w="972185" h="198119">
                <a:moveTo>
                  <a:pt x="917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917994" y="198005"/>
                </a:lnTo>
                <a:lnTo>
                  <a:pt x="949213" y="197161"/>
                </a:lnTo>
                <a:lnTo>
                  <a:pt x="965244" y="191255"/>
                </a:lnTo>
                <a:lnTo>
                  <a:pt x="971150" y="175224"/>
                </a:lnTo>
                <a:lnTo>
                  <a:pt x="971994" y="144005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4" y="6750"/>
                </a:lnTo>
                <a:lnTo>
                  <a:pt x="949213" y="843"/>
                </a:lnTo>
                <a:lnTo>
                  <a:pt x="917994" y="0"/>
                </a:lnTo>
                <a:close/>
              </a:path>
            </a:pathLst>
          </a:custGeom>
          <a:solidFill>
            <a:srgbClr val="FF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18"/>
          <p:cNvSpPr/>
          <p:nvPr/>
        </p:nvSpPr>
        <p:spPr>
          <a:xfrm>
            <a:off x="2233705" y="1864802"/>
            <a:ext cx="1208405" cy="198120"/>
          </a:xfrm>
          <a:custGeom>
            <a:avLst/>
            <a:gdLst/>
            <a:ahLst/>
            <a:cxnLst/>
            <a:rect l="l" t="t" r="r" b="b"/>
            <a:pathLst>
              <a:path w="1208404" h="198119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153896" y="198005"/>
                </a:lnTo>
                <a:lnTo>
                  <a:pt x="1185115" y="197161"/>
                </a:lnTo>
                <a:lnTo>
                  <a:pt x="1201146" y="191255"/>
                </a:lnTo>
                <a:lnTo>
                  <a:pt x="1207053" y="175224"/>
                </a:lnTo>
                <a:lnTo>
                  <a:pt x="1207897" y="144005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21"/>
          <p:cNvSpPr/>
          <p:nvPr/>
        </p:nvSpPr>
        <p:spPr>
          <a:xfrm>
            <a:off x="431999" y="2231998"/>
            <a:ext cx="1548130" cy="2520315"/>
          </a:xfrm>
          <a:custGeom>
            <a:avLst/>
            <a:gdLst/>
            <a:ahLst/>
            <a:cxnLst/>
            <a:rect l="l" t="t" r="r" b="b"/>
            <a:pathLst>
              <a:path w="1548130" h="2520315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465997"/>
                </a:lnTo>
                <a:lnTo>
                  <a:pt x="843" y="2497216"/>
                </a:lnTo>
                <a:lnTo>
                  <a:pt x="6750" y="2513247"/>
                </a:lnTo>
                <a:lnTo>
                  <a:pt x="22781" y="2519153"/>
                </a:lnTo>
                <a:lnTo>
                  <a:pt x="54000" y="2519997"/>
                </a:lnTo>
                <a:lnTo>
                  <a:pt x="1494002" y="2519997"/>
                </a:lnTo>
                <a:lnTo>
                  <a:pt x="1525221" y="2519153"/>
                </a:lnTo>
                <a:lnTo>
                  <a:pt x="1541252" y="2513247"/>
                </a:lnTo>
                <a:lnTo>
                  <a:pt x="1547159" y="2497216"/>
                </a:lnTo>
                <a:lnTo>
                  <a:pt x="1548003" y="2465997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22"/>
          <p:cNvSpPr txBox="1"/>
          <p:nvPr/>
        </p:nvSpPr>
        <p:spPr>
          <a:xfrm>
            <a:off x="466100" y="2298700"/>
            <a:ext cx="1413510" cy="2358338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1280" marR="498475" indent="-75600">
              <a:lnSpc>
                <a:spcPts val="1100"/>
              </a:lnSpc>
              <a:spcBef>
                <a:spcPts val="280"/>
              </a:spcBef>
              <a:buChar char="•"/>
              <a:tabLst>
                <a:tab pos="819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Améliorer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fonctionnement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marchés</a:t>
            </a:r>
            <a:endParaRPr sz="950" dirty="0">
              <a:latin typeface="Arial"/>
              <a:cs typeface="Arial"/>
            </a:endParaRPr>
          </a:p>
          <a:p>
            <a:pPr marL="88265" marR="5080" indent="-75565">
              <a:lnSpc>
                <a:spcPts val="1100"/>
              </a:lnSpc>
              <a:spcBef>
                <a:spcPts val="28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Rendre les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structures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production plus  efficaces et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compétitives</a:t>
            </a:r>
            <a:endParaRPr sz="950" dirty="0">
              <a:latin typeface="Arial"/>
              <a:cs typeface="Arial"/>
            </a:endParaRPr>
          </a:p>
          <a:p>
            <a:pPr marL="88265" marR="157480" indent="-75565">
              <a:lnSpc>
                <a:spcPts val="1100"/>
              </a:lnSpc>
              <a:spcBef>
                <a:spcPts val="280"/>
              </a:spcBef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Orienter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l’activité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vers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secteurs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d’avenir</a:t>
            </a:r>
            <a:endParaRPr sz="950" dirty="0">
              <a:latin typeface="Arial"/>
              <a:cs typeface="Arial"/>
            </a:endParaRPr>
          </a:p>
          <a:p>
            <a:pPr marL="88265" marR="22860" indent="-75565">
              <a:lnSpc>
                <a:spcPts val="1100"/>
              </a:lnSpc>
              <a:spcBef>
                <a:spcPts val="28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Mieux répartir les  revenus et 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richesses</a:t>
            </a:r>
            <a:endParaRPr sz="950" dirty="0">
              <a:latin typeface="Arial"/>
              <a:cs typeface="Arial"/>
            </a:endParaRPr>
          </a:p>
          <a:p>
            <a:pPr marL="81280" marR="291465" indent="-75600">
              <a:lnSpc>
                <a:spcPts val="1100"/>
              </a:lnSpc>
              <a:spcBef>
                <a:spcPts val="280"/>
              </a:spcBef>
              <a:buChar char="•"/>
              <a:tabLst>
                <a:tab pos="819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Adapter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l’économie  nationale aux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changements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 l’environnement  international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0" name="object 23"/>
          <p:cNvSpPr/>
          <p:nvPr/>
        </p:nvSpPr>
        <p:spPr>
          <a:xfrm>
            <a:off x="2217599" y="2231998"/>
            <a:ext cx="1208405" cy="525780"/>
          </a:xfrm>
          <a:custGeom>
            <a:avLst/>
            <a:gdLst/>
            <a:ahLst/>
            <a:cxnLst/>
            <a:rect l="l" t="t" r="r" b="b"/>
            <a:pathLst>
              <a:path w="1208404" h="525780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53896" y="525602"/>
                </a:lnTo>
                <a:lnTo>
                  <a:pt x="1185115" y="524758"/>
                </a:lnTo>
                <a:lnTo>
                  <a:pt x="1201146" y="518852"/>
                </a:lnTo>
                <a:lnTo>
                  <a:pt x="1207053" y="502820"/>
                </a:lnTo>
                <a:lnTo>
                  <a:pt x="1207897" y="471601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24"/>
          <p:cNvSpPr txBox="1"/>
          <p:nvPr/>
        </p:nvSpPr>
        <p:spPr>
          <a:xfrm>
            <a:off x="2251699" y="2335517"/>
            <a:ext cx="71818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  industrielle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2" name="object 25"/>
          <p:cNvSpPr/>
          <p:nvPr/>
        </p:nvSpPr>
        <p:spPr>
          <a:xfrm>
            <a:off x="3600000" y="2177156"/>
            <a:ext cx="3059430" cy="648335"/>
          </a:xfrm>
          <a:custGeom>
            <a:avLst/>
            <a:gdLst/>
            <a:ahLst/>
            <a:cxnLst/>
            <a:rect l="l" t="t" r="r" b="b"/>
            <a:pathLst>
              <a:path w="3059429" h="648335">
                <a:moveTo>
                  <a:pt x="300501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5010" y="647992"/>
                </a:lnTo>
                <a:lnTo>
                  <a:pt x="3036229" y="647148"/>
                </a:lnTo>
                <a:lnTo>
                  <a:pt x="3052260" y="641242"/>
                </a:lnTo>
                <a:lnTo>
                  <a:pt x="3058167" y="625210"/>
                </a:lnTo>
                <a:lnTo>
                  <a:pt x="3059010" y="593991"/>
                </a:lnTo>
                <a:lnTo>
                  <a:pt x="3059010" y="54000"/>
                </a:lnTo>
                <a:lnTo>
                  <a:pt x="3058167" y="22781"/>
                </a:lnTo>
                <a:lnTo>
                  <a:pt x="3052260" y="6750"/>
                </a:lnTo>
                <a:lnTo>
                  <a:pt x="3036229" y="843"/>
                </a:lnTo>
                <a:lnTo>
                  <a:pt x="30050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26"/>
          <p:cNvSpPr txBox="1"/>
          <p:nvPr/>
        </p:nvSpPr>
        <p:spPr>
          <a:xfrm>
            <a:off x="3637274" y="2202167"/>
            <a:ext cx="3011176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aide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50" spc="-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&amp;</a:t>
            </a:r>
            <a:r>
              <a:rPr sz="950" spc="-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(subvention,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crédits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d’impôt).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4" name="object 27"/>
          <p:cNvSpPr txBox="1"/>
          <p:nvPr/>
        </p:nvSpPr>
        <p:spPr>
          <a:xfrm>
            <a:off x="3637274" y="2481567"/>
            <a:ext cx="2432685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2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favorise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activités productrices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d’avenir.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112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soutient spécifiquement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PME.</a:t>
            </a:r>
            <a:endParaRPr sz="950">
              <a:latin typeface="Arial"/>
              <a:cs typeface="Arial"/>
            </a:endParaRPr>
          </a:p>
        </p:txBody>
      </p:sp>
      <p:sp>
        <p:nvSpPr>
          <p:cNvPr id="95" name="object 28"/>
          <p:cNvSpPr/>
          <p:nvPr/>
        </p:nvSpPr>
        <p:spPr>
          <a:xfrm>
            <a:off x="3600000" y="2177156"/>
            <a:ext cx="3059430" cy="648335"/>
          </a:xfrm>
          <a:custGeom>
            <a:avLst/>
            <a:gdLst/>
            <a:ahLst/>
            <a:cxnLst/>
            <a:rect l="l" t="t" r="r" b="b"/>
            <a:pathLst>
              <a:path w="3059429" h="6483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5010" y="647992"/>
                </a:lnTo>
                <a:lnTo>
                  <a:pt x="3036229" y="647148"/>
                </a:lnTo>
                <a:lnTo>
                  <a:pt x="3052260" y="641242"/>
                </a:lnTo>
                <a:lnTo>
                  <a:pt x="3058167" y="625210"/>
                </a:lnTo>
                <a:lnTo>
                  <a:pt x="3059010" y="593991"/>
                </a:lnTo>
                <a:lnTo>
                  <a:pt x="3059010" y="54000"/>
                </a:lnTo>
                <a:lnTo>
                  <a:pt x="3058167" y="22781"/>
                </a:lnTo>
                <a:lnTo>
                  <a:pt x="3052260" y="6750"/>
                </a:lnTo>
                <a:lnTo>
                  <a:pt x="3036229" y="843"/>
                </a:lnTo>
                <a:lnTo>
                  <a:pt x="3005010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50"/>
          <p:cNvSpPr/>
          <p:nvPr/>
        </p:nvSpPr>
        <p:spPr>
          <a:xfrm>
            <a:off x="3600000" y="2922021"/>
            <a:ext cx="3060065" cy="504190"/>
          </a:xfrm>
          <a:custGeom>
            <a:avLst/>
            <a:gdLst/>
            <a:ahLst/>
            <a:cxnLst/>
            <a:rect l="l" t="t" r="r" b="b"/>
            <a:pathLst>
              <a:path w="3060065" h="504189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3006001" y="503999"/>
                </a:lnTo>
                <a:lnTo>
                  <a:pt x="3037220" y="503155"/>
                </a:lnTo>
                <a:lnTo>
                  <a:pt x="3053251" y="497249"/>
                </a:lnTo>
                <a:lnTo>
                  <a:pt x="3059157" y="481218"/>
                </a:lnTo>
                <a:lnTo>
                  <a:pt x="3060001" y="449999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51"/>
          <p:cNvSpPr txBox="1"/>
          <p:nvPr/>
        </p:nvSpPr>
        <p:spPr>
          <a:xfrm>
            <a:off x="3637274" y="2944890"/>
            <a:ext cx="267716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finance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950" spc="50" dirty="0">
                <a:solidFill>
                  <a:srgbClr val="231F20"/>
                </a:solidFill>
                <a:latin typeface="Arial"/>
                <a:cs typeface="Arial"/>
              </a:rPr>
              <a:t>R&amp;</a:t>
            </a:r>
            <a:r>
              <a:rPr sz="950" spc="-2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notamment dans les nouvelles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technologies.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8" name="object 52"/>
          <p:cNvSpPr txBox="1"/>
          <p:nvPr/>
        </p:nvSpPr>
        <p:spPr>
          <a:xfrm>
            <a:off x="3637274" y="3224290"/>
            <a:ext cx="2553976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élabore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stratégie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nationale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50" spc="-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&amp;</a:t>
            </a:r>
            <a:r>
              <a:rPr sz="950" spc="-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9" name="object 53"/>
          <p:cNvSpPr/>
          <p:nvPr/>
        </p:nvSpPr>
        <p:spPr>
          <a:xfrm>
            <a:off x="3600000" y="2922021"/>
            <a:ext cx="3060065" cy="504190"/>
          </a:xfrm>
          <a:custGeom>
            <a:avLst/>
            <a:gdLst/>
            <a:ahLst/>
            <a:cxnLst/>
            <a:rect l="l" t="t" r="r" b="b"/>
            <a:pathLst>
              <a:path w="3060065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3006001" y="503999"/>
                </a:lnTo>
                <a:lnTo>
                  <a:pt x="3037220" y="503155"/>
                </a:lnTo>
                <a:lnTo>
                  <a:pt x="3053251" y="497249"/>
                </a:lnTo>
                <a:lnTo>
                  <a:pt x="3059157" y="481218"/>
                </a:lnTo>
                <a:lnTo>
                  <a:pt x="3060001" y="449999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54"/>
          <p:cNvSpPr/>
          <p:nvPr/>
        </p:nvSpPr>
        <p:spPr>
          <a:xfrm>
            <a:off x="3600000" y="4309198"/>
            <a:ext cx="3060065" cy="360045"/>
          </a:xfrm>
          <a:custGeom>
            <a:avLst/>
            <a:gdLst/>
            <a:ahLst/>
            <a:cxnLst/>
            <a:rect l="l" t="t" r="r" b="b"/>
            <a:pathLst>
              <a:path w="3060065" h="360045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3006001" y="360006"/>
                </a:lnTo>
                <a:lnTo>
                  <a:pt x="3037220" y="359163"/>
                </a:lnTo>
                <a:lnTo>
                  <a:pt x="3053251" y="353256"/>
                </a:lnTo>
                <a:lnTo>
                  <a:pt x="3059157" y="337225"/>
                </a:lnTo>
                <a:lnTo>
                  <a:pt x="3060001" y="306006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55"/>
          <p:cNvSpPr txBox="1"/>
          <p:nvPr/>
        </p:nvSpPr>
        <p:spPr>
          <a:xfrm>
            <a:off x="3637274" y="4399767"/>
            <a:ext cx="28619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cherche 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développer 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capital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humain d’un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pays.</a:t>
            </a:r>
            <a:endParaRPr sz="950">
              <a:latin typeface="Arial"/>
              <a:cs typeface="Arial"/>
            </a:endParaRPr>
          </a:p>
        </p:txBody>
      </p:sp>
      <p:sp>
        <p:nvSpPr>
          <p:cNvPr id="102" name="object 56"/>
          <p:cNvSpPr/>
          <p:nvPr/>
        </p:nvSpPr>
        <p:spPr>
          <a:xfrm>
            <a:off x="3600000" y="4309198"/>
            <a:ext cx="3060065" cy="360045"/>
          </a:xfrm>
          <a:custGeom>
            <a:avLst/>
            <a:gdLst/>
            <a:ahLst/>
            <a:cxnLst/>
            <a:rect l="l" t="t" r="r" b="b"/>
            <a:pathLst>
              <a:path w="3060065" h="36004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3006001" y="360006"/>
                </a:lnTo>
                <a:lnTo>
                  <a:pt x="3037220" y="359163"/>
                </a:lnTo>
                <a:lnTo>
                  <a:pt x="3053251" y="353256"/>
                </a:lnTo>
                <a:lnTo>
                  <a:pt x="3059157" y="337225"/>
                </a:lnTo>
                <a:lnTo>
                  <a:pt x="3060001" y="306006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57"/>
          <p:cNvSpPr/>
          <p:nvPr/>
        </p:nvSpPr>
        <p:spPr>
          <a:xfrm>
            <a:off x="3600000" y="3506754"/>
            <a:ext cx="3060065" cy="648335"/>
          </a:xfrm>
          <a:custGeom>
            <a:avLst/>
            <a:gdLst/>
            <a:ahLst/>
            <a:cxnLst/>
            <a:rect l="l" t="t" r="r" b="b"/>
            <a:pathLst>
              <a:path w="3060065" h="648335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6001" y="647992"/>
                </a:lnTo>
                <a:lnTo>
                  <a:pt x="3037220" y="647148"/>
                </a:lnTo>
                <a:lnTo>
                  <a:pt x="3053251" y="641242"/>
                </a:lnTo>
                <a:lnTo>
                  <a:pt x="3059157" y="625210"/>
                </a:lnTo>
                <a:lnTo>
                  <a:pt x="3060001" y="593991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58"/>
          <p:cNvSpPr txBox="1"/>
          <p:nvPr/>
        </p:nvSpPr>
        <p:spPr>
          <a:xfrm>
            <a:off x="3637274" y="3531767"/>
            <a:ext cx="274066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vise à corriger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disparités et les déséquilibres  entre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régions.</a:t>
            </a:r>
            <a:endParaRPr sz="950">
              <a:latin typeface="Arial"/>
              <a:cs typeface="Arial"/>
            </a:endParaRPr>
          </a:p>
        </p:txBody>
      </p:sp>
      <p:sp>
        <p:nvSpPr>
          <p:cNvPr id="105" name="object 59"/>
          <p:cNvSpPr txBox="1"/>
          <p:nvPr/>
        </p:nvSpPr>
        <p:spPr>
          <a:xfrm>
            <a:off x="3637274" y="3811167"/>
            <a:ext cx="253301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développe les infrastructures 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transport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 de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communication.</a:t>
            </a:r>
            <a:endParaRPr sz="950">
              <a:latin typeface="Arial"/>
              <a:cs typeface="Arial"/>
            </a:endParaRPr>
          </a:p>
        </p:txBody>
      </p:sp>
      <p:sp>
        <p:nvSpPr>
          <p:cNvPr id="106" name="object 60"/>
          <p:cNvSpPr/>
          <p:nvPr/>
        </p:nvSpPr>
        <p:spPr>
          <a:xfrm>
            <a:off x="3600000" y="3506754"/>
            <a:ext cx="3060065" cy="648335"/>
          </a:xfrm>
          <a:custGeom>
            <a:avLst/>
            <a:gdLst/>
            <a:ahLst/>
            <a:cxnLst/>
            <a:rect l="l" t="t" r="r" b="b"/>
            <a:pathLst>
              <a:path w="3060065" h="6483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6001" y="647992"/>
                </a:lnTo>
                <a:lnTo>
                  <a:pt x="3037220" y="647148"/>
                </a:lnTo>
                <a:lnTo>
                  <a:pt x="3053251" y="641242"/>
                </a:lnTo>
                <a:lnTo>
                  <a:pt x="3059157" y="625210"/>
                </a:lnTo>
                <a:lnTo>
                  <a:pt x="3060001" y="593991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61"/>
          <p:cNvSpPr/>
          <p:nvPr/>
        </p:nvSpPr>
        <p:spPr>
          <a:xfrm>
            <a:off x="2217599" y="2896801"/>
            <a:ext cx="1208405" cy="525780"/>
          </a:xfrm>
          <a:custGeom>
            <a:avLst/>
            <a:gdLst/>
            <a:ahLst/>
            <a:cxnLst/>
            <a:rect l="l" t="t" r="r" b="b"/>
            <a:pathLst>
              <a:path w="1208404" h="525779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53896" y="525602"/>
                </a:lnTo>
                <a:lnTo>
                  <a:pt x="1185115" y="524758"/>
                </a:lnTo>
                <a:lnTo>
                  <a:pt x="1201146" y="518852"/>
                </a:lnTo>
                <a:lnTo>
                  <a:pt x="1207053" y="502820"/>
                </a:lnTo>
                <a:lnTo>
                  <a:pt x="1207897" y="471601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62"/>
          <p:cNvSpPr txBox="1"/>
          <p:nvPr/>
        </p:nvSpPr>
        <p:spPr>
          <a:xfrm>
            <a:off x="2251699" y="3000320"/>
            <a:ext cx="74549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politique  d’innovation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9" name="object 63"/>
          <p:cNvSpPr/>
          <p:nvPr/>
        </p:nvSpPr>
        <p:spPr>
          <a:xfrm>
            <a:off x="2217599" y="3561598"/>
            <a:ext cx="1208405" cy="525780"/>
          </a:xfrm>
          <a:custGeom>
            <a:avLst/>
            <a:gdLst/>
            <a:ahLst/>
            <a:cxnLst/>
            <a:rect l="l" t="t" r="r" b="b"/>
            <a:pathLst>
              <a:path w="1208404" h="525779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53896" y="525602"/>
                </a:lnTo>
                <a:lnTo>
                  <a:pt x="1185115" y="524758"/>
                </a:lnTo>
                <a:lnTo>
                  <a:pt x="1201146" y="518852"/>
                </a:lnTo>
                <a:lnTo>
                  <a:pt x="1207053" y="502820"/>
                </a:lnTo>
                <a:lnTo>
                  <a:pt x="1207897" y="471601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64"/>
          <p:cNvSpPr txBox="1"/>
          <p:nvPr/>
        </p:nvSpPr>
        <p:spPr>
          <a:xfrm>
            <a:off x="2251699" y="3595265"/>
            <a:ext cx="966469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politique  d’aménagement  du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territoire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1" name="object 65"/>
          <p:cNvSpPr/>
          <p:nvPr/>
        </p:nvSpPr>
        <p:spPr>
          <a:xfrm>
            <a:off x="2217599" y="4226401"/>
            <a:ext cx="1208405" cy="525780"/>
          </a:xfrm>
          <a:custGeom>
            <a:avLst/>
            <a:gdLst/>
            <a:ahLst/>
            <a:cxnLst/>
            <a:rect l="l" t="t" r="r" b="b"/>
            <a:pathLst>
              <a:path w="1208404" h="525779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53896" y="525602"/>
                </a:lnTo>
                <a:lnTo>
                  <a:pt x="1185115" y="524758"/>
                </a:lnTo>
                <a:lnTo>
                  <a:pt x="1201146" y="518852"/>
                </a:lnTo>
                <a:lnTo>
                  <a:pt x="1207053" y="502820"/>
                </a:lnTo>
                <a:lnTo>
                  <a:pt x="1207897" y="471601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66"/>
          <p:cNvSpPr txBox="1"/>
          <p:nvPr/>
        </p:nvSpPr>
        <p:spPr>
          <a:xfrm>
            <a:off x="2251699" y="4260069"/>
            <a:ext cx="1019810" cy="460382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politique 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d’éducation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5080">
              <a:lnSpc>
                <a:spcPts val="1100"/>
              </a:lnSpc>
              <a:tabLst>
                <a:tab pos="88900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  et de formation</a:t>
            </a:r>
            <a:endParaRPr lang="fr-FR" sz="950" dirty="0" smtClean="0">
              <a:latin typeface="Arial"/>
              <a:cs typeface="Arial"/>
            </a:endParaRPr>
          </a:p>
        </p:txBody>
      </p:sp>
      <p:sp>
        <p:nvSpPr>
          <p:cNvPr id="113" name="object 68"/>
          <p:cNvSpPr/>
          <p:nvPr/>
        </p:nvSpPr>
        <p:spPr>
          <a:xfrm>
            <a:off x="431999" y="1461602"/>
            <a:ext cx="6336030" cy="234315"/>
          </a:xfrm>
          <a:custGeom>
            <a:avLst/>
            <a:gdLst/>
            <a:ahLst/>
            <a:cxnLst/>
            <a:rect l="l" t="t" r="r" b="b"/>
            <a:pathLst>
              <a:path w="6336030" h="234314">
                <a:moveTo>
                  <a:pt x="6282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6282004" y="233997"/>
                </a:lnTo>
                <a:lnTo>
                  <a:pt x="6313223" y="233153"/>
                </a:lnTo>
                <a:lnTo>
                  <a:pt x="6329254" y="227247"/>
                </a:lnTo>
                <a:lnTo>
                  <a:pt x="6335160" y="211216"/>
                </a:lnTo>
                <a:lnTo>
                  <a:pt x="6336004" y="179997"/>
                </a:lnTo>
                <a:lnTo>
                  <a:pt x="6336004" y="54000"/>
                </a:lnTo>
                <a:lnTo>
                  <a:pt x="6335160" y="22781"/>
                </a:lnTo>
                <a:lnTo>
                  <a:pt x="6329254" y="6750"/>
                </a:lnTo>
                <a:lnTo>
                  <a:pt x="6313223" y="843"/>
                </a:lnTo>
                <a:lnTo>
                  <a:pt x="6282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69"/>
          <p:cNvSpPr txBox="1"/>
          <p:nvPr/>
        </p:nvSpPr>
        <p:spPr>
          <a:xfrm>
            <a:off x="608629" y="1477058"/>
            <a:ext cx="5979795" cy="5700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Des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politiques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 structurelles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nationales qui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agissent sur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long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terme avec</a:t>
            </a:r>
            <a:r>
              <a:rPr sz="11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246379">
              <a:lnSpc>
                <a:spcPts val="1050"/>
              </a:lnSpc>
              <a:tabLst>
                <a:tab pos="1847214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objectifs	Des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5" name="object 72"/>
          <p:cNvSpPr/>
          <p:nvPr/>
        </p:nvSpPr>
        <p:spPr>
          <a:xfrm>
            <a:off x="1691999" y="5183997"/>
            <a:ext cx="3816350" cy="234315"/>
          </a:xfrm>
          <a:custGeom>
            <a:avLst/>
            <a:gdLst/>
            <a:ahLst/>
            <a:cxnLst/>
            <a:rect l="l" t="t" r="r" b="b"/>
            <a:pathLst>
              <a:path w="3816350" h="234314">
                <a:moveTo>
                  <a:pt x="376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3762006" y="233997"/>
                </a:lnTo>
                <a:lnTo>
                  <a:pt x="3793218" y="233153"/>
                </a:lnTo>
                <a:lnTo>
                  <a:pt x="3809245" y="227247"/>
                </a:lnTo>
                <a:lnTo>
                  <a:pt x="3815150" y="211216"/>
                </a:lnTo>
                <a:lnTo>
                  <a:pt x="3815994" y="179997"/>
                </a:lnTo>
                <a:lnTo>
                  <a:pt x="3815994" y="54000"/>
                </a:lnTo>
                <a:lnTo>
                  <a:pt x="3815150" y="22781"/>
                </a:lnTo>
                <a:lnTo>
                  <a:pt x="3809245" y="6750"/>
                </a:lnTo>
                <a:lnTo>
                  <a:pt x="3793218" y="843"/>
                </a:lnTo>
                <a:lnTo>
                  <a:pt x="37620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73"/>
          <p:cNvSpPr txBox="1"/>
          <p:nvPr/>
        </p:nvSpPr>
        <p:spPr>
          <a:xfrm>
            <a:off x="1816065" y="5199455"/>
            <a:ext cx="355727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Amélioration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croissance économique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d’un</a:t>
            </a:r>
            <a:r>
              <a:rPr sz="11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pays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7" name="object 76"/>
          <p:cNvSpPr/>
          <p:nvPr/>
        </p:nvSpPr>
        <p:spPr>
          <a:xfrm>
            <a:off x="1170014" y="4902003"/>
            <a:ext cx="4860290" cy="180340"/>
          </a:xfrm>
          <a:custGeom>
            <a:avLst/>
            <a:gdLst/>
            <a:ahLst/>
            <a:cxnLst/>
            <a:rect l="l" t="t" r="r" b="b"/>
            <a:pathLst>
              <a:path w="4860290" h="180339">
                <a:moveTo>
                  <a:pt x="0" y="0"/>
                </a:moveTo>
                <a:lnTo>
                  <a:pt x="7073" y="35033"/>
                </a:lnTo>
                <a:lnTo>
                  <a:pt x="26362" y="63642"/>
                </a:lnTo>
                <a:lnTo>
                  <a:pt x="54971" y="82931"/>
                </a:lnTo>
                <a:lnTo>
                  <a:pt x="90004" y="90004"/>
                </a:lnTo>
                <a:lnTo>
                  <a:pt x="2339975" y="90004"/>
                </a:lnTo>
                <a:lnTo>
                  <a:pt x="2375008" y="97076"/>
                </a:lnTo>
                <a:lnTo>
                  <a:pt x="2403617" y="116360"/>
                </a:lnTo>
                <a:lnTo>
                  <a:pt x="2422906" y="144965"/>
                </a:lnTo>
                <a:lnTo>
                  <a:pt x="2429979" y="179997"/>
                </a:lnTo>
                <a:lnTo>
                  <a:pt x="2437053" y="144965"/>
                </a:lnTo>
                <a:lnTo>
                  <a:pt x="2456341" y="116360"/>
                </a:lnTo>
                <a:lnTo>
                  <a:pt x="2484951" y="97076"/>
                </a:lnTo>
                <a:lnTo>
                  <a:pt x="2519984" y="90004"/>
                </a:lnTo>
                <a:lnTo>
                  <a:pt x="4769980" y="90004"/>
                </a:lnTo>
                <a:lnTo>
                  <a:pt x="4805014" y="82931"/>
                </a:lnTo>
                <a:lnTo>
                  <a:pt x="4833623" y="63642"/>
                </a:lnTo>
                <a:lnTo>
                  <a:pt x="4852912" y="35033"/>
                </a:lnTo>
                <a:lnTo>
                  <a:pt x="485998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5999" y="6649204"/>
            <a:ext cx="0" cy="619125"/>
          </a:xfrm>
          <a:custGeom>
            <a:avLst/>
            <a:gdLst/>
            <a:ahLst/>
            <a:cxnLst/>
            <a:rect l="l" t="t" r="r" b="b"/>
            <a:pathLst>
              <a:path h="619125">
                <a:moveTo>
                  <a:pt x="0" y="0"/>
                </a:moveTo>
                <a:lnTo>
                  <a:pt x="0" y="6185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56406" y="7261865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40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29600" y="6607806"/>
            <a:ext cx="0" cy="660400"/>
          </a:xfrm>
          <a:custGeom>
            <a:avLst/>
            <a:gdLst/>
            <a:ahLst/>
            <a:cxnLst/>
            <a:rect l="l" t="t" r="r" b="b"/>
            <a:pathLst>
              <a:path h="660400">
                <a:moveTo>
                  <a:pt x="0" y="0"/>
                </a:moveTo>
                <a:lnTo>
                  <a:pt x="0" y="65996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80007" y="7261865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40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98604" y="7596006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98604" y="8366401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98604" y="9136805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19999" y="6965998"/>
            <a:ext cx="972185" cy="198120"/>
          </a:xfrm>
          <a:custGeom>
            <a:avLst/>
            <a:gdLst/>
            <a:ahLst/>
            <a:cxnLst/>
            <a:rect l="l" t="t" r="r" b="b"/>
            <a:pathLst>
              <a:path w="972185" h="198120">
                <a:moveTo>
                  <a:pt x="917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917994" y="198005"/>
                </a:lnTo>
                <a:lnTo>
                  <a:pt x="949213" y="197161"/>
                </a:lnTo>
                <a:lnTo>
                  <a:pt x="965244" y="191255"/>
                </a:lnTo>
                <a:lnTo>
                  <a:pt x="971150" y="175224"/>
                </a:lnTo>
                <a:lnTo>
                  <a:pt x="971994" y="144005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4" y="6750"/>
                </a:lnTo>
                <a:lnTo>
                  <a:pt x="949213" y="843"/>
                </a:lnTo>
                <a:lnTo>
                  <a:pt x="917994" y="0"/>
                </a:lnTo>
                <a:close/>
              </a:path>
            </a:pathLst>
          </a:custGeom>
          <a:solidFill>
            <a:srgbClr val="FF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42463" y="6975570"/>
            <a:ext cx="7156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objectifs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217599" y="6965998"/>
            <a:ext cx="1224280" cy="198120"/>
          </a:xfrm>
          <a:custGeom>
            <a:avLst/>
            <a:gdLst/>
            <a:ahLst/>
            <a:cxnLst/>
            <a:rect l="l" t="t" r="r" b="b"/>
            <a:pathLst>
              <a:path w="1224279" h="198120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170000" y="198005"/>
                </a:lnTo>
                <a:lnTo>
                  <a:pt x="1201219" y="197161"/>
                </a:lnTo>
                <a:lnTo>
                  <a:pt x="1217250" y="191255"/>
                </a:lnTo>
                <a:lnTo>
                  <a:pt x="1223156" y="175224"/>
                </a:lnTo>
                <a:lnTo>
                  <a:pt x="1224000" y="144005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F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433483" y="6975570"/>
            <a:ext cx="7829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31999" y="7333199"/>
            <a:ext cx="1548130" cy="2066925"/>
          </a:xfrm>
          <a:custGeom>
            <a:avLst/>
            <a:gdLst/>
            <a:ahLst/>
            <a:cxnLst/>
            <a:rect l="l" t="t" r="r" b="b"/>
            <a:pathLst>
              <a:path w="1548130" h="2066925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012403"/>
                </a:lnTo>
                <a:lnTo>
                  <a:pt x="843" y="2043622"/>
                </a:lnTo>
                <a:lnTo>
                  <a:pt x="6750" y="2059654"/>
                </a:lnTo>
                <a:lnTo>
                  <a:pt x="22781" y="2065560"/>
                </a:lnTo>
                <a:lnTo>
                  <a:pt x="54000" y="2066404"/>
                </a:lnTo>
                <a:lnTo>
                  <a:pt x="1494002" y="2066404"/>
                </a:lnTo>
                <a:lnTo>
                  <a:pt x="1525221" y="2065560"/>
                </a:lnTo>
                <a:lnTo>
                  <a:pt x="1541252" y="2059654"/>
                </a:lnTo>
                <a:lnTo>
                  <a:pt x="1547159" y="2043622"/>
                </a:lnTo>
                <a:lnTo>
                  <a:pt x="1548003" y="2012403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66100" y="7664169"/>
            <a:ext cx="1473200" cy="1396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280" indent="-68580">
              <a:lnSpc>
                <a:spcPts val="1120"/>
              </a:lnSpc>
              <a:spcBef>
                <a:spcPts val="100"/>
              </a:spcBef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Supprimer</a:t>
            </a:r>
            <a:endParaRPr sz="950">
              <a:latin typeface="Arial"/>
              <a:cs typeface="Arial"/>
            </a:endParaRPr>
          </a:p>
          <a:p>
            <a:pPr marL="88265" marR="659130">
              <a:lnSpc>
                <a:spcPts val="1100"/>
              </a:lnSpc>
              <a:spcBef>
                <a:spcPts val="5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obstacles  économiques</a:t>
            </a:r>
            <a:endParaRPr sz="950">
              <a:latin typeface="Arial"/>
              <a:cs typeface="Arial"/>
            </a:endParaRPr>
          </a:p>
          <a:p>
            <a:pPr marL="81280" marR="557530" indent="-68580">
              <a:lnSpc>
                <a:spcPts val="1100"/>
              </a:lnSpc>
              <a:spcBef>
                <a:spcPts val="280"/>
              </a:spcBef>
              <a:buChar char="•"/>
              <a:tabLst>
                <a:tab pos="819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Améliorer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fonctionnement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marchés</a:t>
            </a:r>
            <a:endParaRPr sz="950">
              <a:latin typeface="Arial"/>
              <a:cs typeface="Arial"/>
            </a:endParaRPr>
          </a:p>
          <a:p>
            <a:pPr marL="81280" indent="-68580">
              <a:lnSpc>
                <a:spcPts val="1120"/>
              </a:lnSpc>
              <a:spcBef>
                <a:spcPts val="215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Lutter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contre</a:t>
            </a:r>
            <a:endParaRPr sz="950">
              <a:latin typeface="Arial"/>
              <a:cs typeface="Arial"/>
            </a:endParaRPr>
          </a:p>
          <a:p>
            <a:pPr marL="88265">
              <a:lnSpc>
                <a:spcPts val="112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dérèglement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climatique</a:t>
            </a:r>
            <a:endParaRPr sz="950">
              <a:latin typeface="Arial"/>
              <a:cs typeface="Arial"/>
            </a:endParaRPr>
          </a:p>
          <a:p>
            <a:pPr marL="81280" indent="-68580">
              <a:lnSpc>
                <a:spcPct val="100000"/>
              </a:lnSpc>
              <a:spcBef>
                <a:spcPts val="245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Renforcer la</a:t>
            </a:r>
            <a:r>
              <a:rPr sz="95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concurrence</a:t>
            </a:r>
            <a:endParaRPr sz="95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217599" y="7333199"/>
            <a:ext cx="1224280" cy="525780"/>
          </a:xfrm>
          <a:custGeom>
            <a:avLst/>
            <a:gdLst/>
            <a:ahLst/>
            <a:cxnLst/>
            <a:rect l="l" t="t" r="r" b="b"/>
            <a:pathLst>
              <a:path w="1224279" h="525779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70000" y="525602"/>
                </a:lnTo>
                <a:lnTo>
                  <a:pt x="1201219" y="524758"/>
                </a:lnTo>
                <a:lnTo>
                  <a:pt x="1217250" y="518852"/>
                </a:lnTo>
                <a:lnTo>
                  <a:pt x="1223156" y="502820"/>
                </a:lnTo>
                <a:lnTo>
                  <a:pt x="1224000" y="471601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251699" y="7436718"/>
            <a:ext cx="89281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politique de  la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concurrence</a:t>
            </a:r>
            <a:endParaRPr sz="95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217599" y="8103603"/>
            <a:ext cx="1224280" cy="525780"/>
          </a:xfrm>
          <a:custGeom>
            <a:avLst/>
            <a:gdLst/>
            <a:ahLst/>
            <a:cxnLst/>
            <a:rect l="l" t="t" r="r" b="b"/>
            <a:pathLst>
              <a:path w="1224279" h="525779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70000" y="525602"/>
                </a:lnTo>
                <a:lnTo>
                  <a:pt x="1201219" y="524758"/>
                </a:lnTo>
                <a:lnTo>
                  <a:pt x="1217250" y="518852"/>
                </a:lnTo>
                <a:lnTo>
                  <a:pt x="1223156" y="502820"/>
                </a:lnTo>
                <a:lnTo>
                  <a:pt x="1224000" y="471601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251699" y="8207120"/>
            <a:ext cx="7181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indent="-75565">
              <a:lnSpc>
                <a:spcPct val="100000"/>
              </a:lnSpc>
              <a:spcBef>
                <a:spcPts val="10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</a:t>
            </a:r>
            <a:endParaRPr sz="9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327459" y="8346820"/>
            <a:ext cx="98425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environnementale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17599" y="8873999"/>
            <a:ext cx="1224280" cy="525780"/>
          </a:xfrm>
          <a:custGeom>
            <a:avLst/>
            <a:gdLst/>
            <a:ahLst/>
            <a:cxnLst/>
            <a:rect l="l" t="t" r="r" b="b"/>
            <a:pathLst>
              <a:path w="1224279" h="525779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70000" y="525602"/>
                </a:lnTo>
                <a:lnTo>
                  <a:pt x="1201219" y="524758"/>
                </a:lnTo>
                <a:lnTo>
                  <a:pt x="1217250" y="518852"/>
                </a:lnTo>
                <a:lnTo>
                  <a:pt x="1223156" y="502820"/>
                </a:lnTo>
                <a:lnTo>
                  <a:pt x="1224000" y="471601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2251699" y="8977518"/>
            <a:ext cx="7181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indent="-75565">
              <a:lnSpc>
                <a:spcPct val="100000"/>
              </a:lnSpc>
              <a:spcBef>
                <a:spcPts val="10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</a:t>
            </a:r>
            <a:endParaRPr sz="9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327459" y="9117218"/>
            <a:ext cx="101091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agricole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commune</a:t>
            </a:r>
            <a:endParaRPr sz="95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586549" y="7278357"/>
            <a:ext cx="3060065" cy="648335"/>
          </a:xfrm>
          <a:custGeom>
            <a:avLst/>
            <a:gdLst/>
            <a:ahLst/>
            <a:cxnLst/>
            <a:rect l="l" t="t" r="r" b="b"/>
            <a:pathLst>
              <a:path w="3060065" h="648334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6001" y="647992"/>
                </a:lnTo>
                <a:lnTo>
                  <a:pt x="3037220" y="647148"/>
                </a:lnTo>
                <a:lnTo>
                  <a:pt x="3053251" y="641242"/>
                </a:lnTo>
                <a:lnTo>
                  <a:pt x="3059157" y="625210"/>
                </a:lnTo>
                <a:lnTo>
                  <a:pt x="3060001" y="593991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3623824" y="7303369"/>
            <a:ext cx="295529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cherche 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défendre les intérêts des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consommateurs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européens.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623824" y="7582769"/>
            <a:ext cx="243903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lutte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monopoles et les pratiques  anticoncurrentielles…</a:t>
            </a:r>
            <a:endParaRPr sz="95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586549" y="7278357"/>
            <a:ext cx="3060065" cy="648335"/>
          </a:xfrm>
          <a:custGeom>
            <a:avLst/>
            <a:gdLst/>
            <a:ahLst/>
            <a:cxnLst/>
            <a:rect l="l" t="t" r="r" b="b"/>
            <a:pathLst>
              <a:path w="3060065" h="64833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6001" y="647992"/>
                </a:lnTo>
                <a:lnTo>
                  <a:pt x="3037220" y="647148"/>
                </a:lnTo>
                <a:lnTo>
                  <a:pt x="3053251" y="641242"/>
                </a:lnTo>
                <a:lnTo>
                  <a:pt x="3059157" y="625210"/>
                </a:lnTo>
                <a:lnTo>
                  <a:pt x="3060001" y="593991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586549" y="8873999"/>
            <a:ext cx="3060065" cy="525780"/>
          </a:xfrm>
          <a:custGeom>
            <a:avLst/>
            <a:gdLst/>
            <a:ahLst/>
            <a:cxnLst/>
            <a:rect l="l" t="t" r="r" b="b"/>
            <a:pathLst>
              <a:path w="3060065" h="525779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3006001" y="525602"/>
                </a:lnTo>
                <a:lnTo>
                  <a:pt x="3037220" y="524758"/>
                </a:lnTo>
                <a:lnTo>
                  <a:pt x="3053251" y="518852"/>
                </a:lnTo>
                <a:lnTo>
                  <a:pt x="3059157" y="502820"/>
                </a:lnTo>
                <a:lnTo>
                  <a:pt x="3060001" y="471601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3623824" y="8977518"/>
            <a:ext cx="2854325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2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vise 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assurer l’indépendance alimentaire de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l’UE.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112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entretient le patrimoine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naturel…</a:t>
            </a:r>
            <a:endParaRPr sz="95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586549" y="8873999"/>
            <a:ext cx="3060065" cy="525780"/>
          </a:xfrm>
          <a:custGeom>
            <a:avLst/>
            <a:gdLst/>
            <a:ahLst/>
            <a:cxnLst/>
            <a:rect l="l" t="t" r="r" b="b"/>
            <a:pathLst>
              <a:path w="3060065" h="52577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3006001" y="525602"/>
                </a:lnTo>
                <a:lnTo>
                  <a:pt x="3037220" y="524758"/>
                </a:lnTo>
                <a:lnTo>
                  <a:pt x="3053251" y="518852"/>
                </a:lnTo>
                <a:lnTo>
                  <a:pt x="3059157" y="502820"/>
                </a:lnTo>
                <a:lnTo>
                  <a:pt x="3060001" y="471601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586549" y="8024400"/>
            <a:ext cx="3060065" cy="684530"/>
          </a:xfrm>
          <a:custGeom>
            <a:avLst/>
            <a:gdLst/>
            <a:ahLst/>
            <a:cxnLst/>
            <a:rect l="l" t="t" r="r" b="b"/>
            <a:pathLst>
              <a:path w="3060065" h="684529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29996"/>
                </a:lnTo>
                <a:lnTo>
                  <a:pt x="843" y="661215"/>
                </a:lnTo>
                <a:lnTo>
                  <a:pt x="6750" y="677246"/>
                </a:lnTo>
                <a:lnTo>
                  <a:pt x="22781" y="683152"/>
                </a:lnTo>
                <a:lnTo>
                  <a:pt x="54000" y="683996"/>
                </a:lnTo>
                <a:lnTo>
                  <a:pt x="3006001" y="683996"/>
                </a:lnTo>
                <a:lnTo>
                  <a:pt x="3037220" y="683152"/>
                </a:lnTo>
                <a:lnTo>
                  <a:pt x="3053251" y="677246"/>
                </a:lnTo>
                <a:lnTo>
                  <a:pt x="3059157" y="661215"/>
                </a:lnTo>
                <a:lnTo>
                  <a:pt x="3060001" y="629996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3623824" y="8067419"/>
            <a:ext cx="2144395" cy="449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2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lutte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pollution.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110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protège la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biodiversité.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112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préserve la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santé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la qualité de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vie.</a:t>
            </a:r>
            <a:endParaRPr sz="9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623824" y="8486519"/>
            <a:ext cx="19094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cherche 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prévenir les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risques…</a:t>
            </a:r>
            <a:endParaRPr sz="95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586549" y="8024400"/>
            <a:ext cx="3060065" cy="684530"/>
          </a:xfrm>
          <a:custGeom>
            <a:avLst/>
            <a:gdLst/>
            <a:ahLst/>
            <a:cxnLst/>
            <a:rect l="l" t="t" r="r" b="b"/>
            <a:pathLst>
              <a:path w="3060065" h="68452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29996"/>
                </a:lnTo>
                <a:lnTo>
                  <a:pt x="843" y="661215"/>
                </a:lnTo>
                <a:lnTo>
                  <a:pt x="6750" y="677246"/>
                </a:lnTo>
                <a:lnTo>
                  <a:pt x="22781" y="683152"/>
                </a:lnTo>
                <a:lnTo>
                  <a:pt x="54000" y="683996"/>
                </a:lnTo>
                <a:lnTo>
                  <a:pt x="3006001" y="683996"/>
                </a:lnTo>
                <a:lnTo>
                  <a:pt x="3037220" y="683152"/>
                </a:lnTo>
                <a:lnTo>
                  <a:pt x="3053251" y="677246"/>
                </a:lnTo>
                <a:lnTo>
                  <a:pt x="3059157" y="661215"/>
                </a:lnTo>
                <a:lnTo>
                  <a:pt x="3060001" y="629996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31999" y="6357601"/>
            <a:ext cx="6336030" cy="432434"/>
          </a:xfrm>
          <a:custGeom>
            <a:avLst/>
            <a:gdLst/>
            <a:ahLst/>
            <a:cxnLst/>
            <a:rect l="l" t="t" r="r" b="b"/>
            <a:pathLst>
              <a:path w="6336030" h="432434">
                <a:moveTo>
                  <a:pt x="6282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6282004" y="432003"/>
                </a:lnTo>
                <a:lnTo>
                  <a:pt x="6313223" y="431159"/>
                </a:lnTo>
                <a:lnTo>
                  <a:pt x="6329254" y="425253"/>
                </a:lnTo>
                <a:lnTo>
                  <a:pt x="6335160" y="409221"/>
                </a:lnTo>
                <a:lnTo>
                  <a:pt x="6336004" y="378002"/>
                </a:lnTo>
                <a:lnTo>
                  <a:pt x="6336004" y="54000"/>
                </a:lnTo>
                <a:lnTo>
                  <a:pt x="6335160" y="22781"/>
                </a:lnTo>
                <a:lnTo>
                  <a:pt x="6329254" y="6750"/>
                </a:lnTo>
                <a:lnTo>
                  <a:pt x="6313223" y="843"/>
                </a:lnTo>
                <a:lnTo>
                  <a:pt x="6282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670806" y="6389507"/>
            <a:ext cx="5854700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796290" marR="5080" indent="-784225">
              <a:lnSpc>
                <a:spcPts val="1300"/>
              </a:lnSpc>
              <a:spcBef>
                <a:spcPts val="16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Au sein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l’Union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européenne,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il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existe aussi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des politiques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 structurelles  mises en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œuvre par l’Union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européenne sur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long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terme avec</a:t>
            </a:r>
            <a:r>
              <a:rPr sz="11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4427804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725300" y="248690"/>
            <a:ext cx="5175250" cy="1063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4869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4.2.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rôle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l’État dans la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régulation  économique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  <a:p>
            <a:pPr marL="948690">
              <a:lnSpc>
                <a:spcPct val="100000"/>
              </a:lnSpc>
              <a:spcBef>
                <a:spcPts val="140"/>
              </a:spcBef>
            </a:pP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Les politiques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à </a:t>
            </a: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long</a:t>
            </a:r>
            <a:r>
              <a:rPr sz="1500" i="1" spc="-2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terme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politiques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structurelles</a:t>
            </a:r>
            <a:r>
              <a:rPr sz="1300" b="1" spc="-1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nationales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725300" y="5984301"/>
            <a:ext cx="461327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politiques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structurelles au sein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 l’Union</a:t>
            </a:r>
            <a:r>
              <a:rPr sz="1300" b="1" spc="-8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européenne</a:t>
            </a:r>
            <a:endParaRPr sz="1300">
              <a:latin typeface="Arial"/>
              <a:cs typeface="Arial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432003" y="5975996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494974" y="5968144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82" name="object 8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85" name="bk object 16"/>
          <p:cNvSpPr/>
          <p:nvPr/>
        </p:nvSpPr>
        <p:spPr>
          <a:xfrm>
            <a:off x="1205999" y="1668603"/>
            <a:ext cx="0" cy="502284"/>
          </a:xfrm>
          <a:custGeom>
            <a:avLst/>
            <a:gdLst/>
            <a:ahLst/>
            <a:cxnLst/>
            <a:rect l="l" t="t" r="r" b="b"/>
            <a:pathLst>
              <a:path h="502285">
                <a:moveTo>
                  <a:pt x="0" y="0"/>
                </a:moveTo>
                <a:lnTo>
                  <a:pt x="0" y="50201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17"/>
          <p:cNvSpPr/>
          <p:nvPr/>
        </p:nvSpPr>
        <p:spPr>
          <a:xfrm>
            <a:off x="1156406" y="2164706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4"/>
          <p:cNvSpPr/>
          <p:nvPr/>
        </p:nvSpPr>
        <p:spPr>
          <a:xfrm>
            <a:off x="2778349" y="1668603"/>
            <a:ext cx="0" cy="502284"/>
          </a:xfrm>
          <a:custGeom>
            <a:avLst/>
            <a:gdLst/>
            <a:ahLst/>
            <a:cxnLst/>
            <a:rect l="l" t="t" r="r" b="b"/>
            <a:pathLst>
              <a:path h="502285">
                <a:moveTo>
                  <a:pt x="0" y="0"/>
                </a:moveTo>
                <a:lnTo>
                  <a:pt x="0" y="50201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5"/>
          <p:cNvSpPr/>
          <p:nvPr/>
        </p:nvSpPr>
        <p:spPr>
          <a:xfrm>
            <a:off x="2728756" y="2164706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"/>
          <p:cNvSpPr/>
          <p:nvPr/>
        </p:nvSpPr>
        <p:spPr>
          <a:xfrm>
            <a:off x="3006004" y="2494804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12"/>
          <p:cNvSpPr/>
          <p:nvPr/>
        </p:nvSpPr>
        <p:spPr>
          <a:xfrm>
            <a:off x="3006004" y="3159601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13"/>
          <p:cNvSpPr/>
          <p:nvPr/>
        </p:nvSpPr>
        <p:spPr>
          <a:xfrm>
            <a:off x="3006004" y="3824403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14"/>
          <p:cNvSpPr/>
          <p:nvPr/>
        </p:nvSpPr>
        <p:spPr>
          <a:xfrm>
            <a:off x="2731454" y="4489200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15"/>
          <p:cNvSpPr/>
          <p:nvPr/>
        </p:nvSpPr>
        <p:spPr>
          <a:xfrm>
            <a:off x="719999" y="1864802"/>
            <a:ext cx="972185" cy="198120"/>
          </a:xfrm>
          <a:custGeom>
            <a:avLst/>
            <a:gdLst/>
            <a:ahLst/>
            <a:cxnLst/>
            <a:rect l="l" t="t" r="r" b="b"/>
            <a:pathLst>
              <a:path w="972185" h="198119">
                <a:moveTo>
                  <a:pt x="917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917994" y="198005"/>
                </a:lnTo>
                <a:lnTo>
                  <a:pt x="949213" y="197161"/>
                </a:lnTo>
                <a:lnTo>
                  <a:pt x="965244" y="191255"/>
                </a:lnTo>
                <a:lnTo>
                  <a:pt x="971150" y="175224"/>
                </a:lnTo>
                <a:lnTo>
                  <a:pt x="971994" y="144005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4" y="6750"/>
                </a:lnTo>
                <a:lnTo>
                  <a:pt x="949213" y="843"/>
                </a:lnTo>
                <a:lnTo>
                  <a:pt x="917994" y="0"/>
                </a:lnTo>
                <a:close/>
              </a:path>
            </a:pathLst>
          </a:custGeom>
          <a:solidFill>
            <a:srgbClr val="FF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18"/>
          <p:cNvSpPr/>
          <p:nvPr/>
        </p:nvSpPr>
        <p:spPr>
          <a:xfrm>
            <a:off x="2233705" y="1864802"/>
            <a:ext cx="1208405" cy="198120"/>
          </a:xfrm>
          <a:custGeom>
            <a:avLst/>
            <a:gdLst/>
            <a:ahLst/>
            <a:cxnLst/>
            <a:rect l="l" t="t" r="r" b="b"/>
            <a:pathLst>
              <a:path w="1208404" h="198119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153896" y="198005"/>
                </a:lnTo>
                <a:lnTo>
                  <a:pt x="1185115" y="197161"/>
                </a:lnTo>
                <a:lnTo>
                  <a:pt x="1201146" y="191255"/>
                </a:lnTo>
                <a:lnTo>
                  <a:pt x="1207053" y="175224"/>
                </a:lnTo>
                <a:lnTo>
                  <a:pt x="1207897" y="144005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21"/>
          <p:cNvSpPr/>
          <p:nvPr/>
        </p:nvSpPr>
        <p:spPr>
          <a:xfrm>
            <a:off x="431999" y="2231998"/>
            <a:ext cx="1548130" cy="2520315"/>
          </a:xfrm>
          <a:custGeom>
            <a:avLst/>
            <a:gdLst/>
            <a:ahLst/>
            <a:cxnLst/>
            <a:rect l="l" t="t" r="r" b="b"/>
            <a:pathLst>
              <a:path w="1548130" h="2520315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465997"/>
                </a:lnTo>
                <a:lnTo>
                  <a:pt x="843" y="2497216"/>
                </a:lnTo>
                <a:lnTo>
                  <a:pt x="6750" y="2513247"/>
                </a:lnTo>
                <a:lnTo>
                  <a:pt x="22781" y="2519153"/>
                </a:lnTo>
                <a:lnTo>
                  <a:pt x="54000" y="2519997"/>
                </a:lnTo>
                <a:lnTo>
                  <a:pt x="1494002" y="2519997"/>
                </a:lnTo>
                <a:lnTo>
                  <a:pt x="1525221" y="2519153"/>
                </a:lnTo>
                <a:lnTo>
                  <a:pt x="1541252" y="2513247"/>
                </a:lnTo>
                <a:lnTo>
                  <a:pt x="1547159" y="2497216"/>
                </a:lnTo>
                <a:lnTo>
                  <a:pt x="1548003" y="2465997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22"/>
          <p:cNvSpPr txBox="1"/>
          <p:nvPr/>
        </p:nvSpPr>
        <p:spPr>
          <a:xfrm>
            <a:off x="466100" y="2298700"/>
            <a:ext cx="1413510" cy="2358338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1280" marR="498475" indent="-75600">
              <a:lnSpc>
                <a:spcPts val="1100"/>
              </a:lnSpc>
              <a:spcBef>
                <a:spcPts val="280"/>
              </a:spcBef>
              <a:buChar char="•"/>
              <a:tabLst>
                <a:tab pos="819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Améliorer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fonctionnement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marchés</a:t>
            </a:r>
            <a:endParaRPr sz="950" dirty="0">
              <a:latin typeface="Arial"/>
              <a:cs typeface="Arial"/>
            </a:endParaRPr>
          </a:p>
          <a:p>
            <a:pPr marL="88265" marR="5080" indent="-75565">
              <a:lnSpc>
                <a:spcPts val="1100"/>
              </a:lnSpc>
              <a:spcBef>
                <a:spcPts val="28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Rendre les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structures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production plus  efficaces et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compétitives</a:t>
            </a:r>
            <a:endParaRPr sz="950" dirty="0">
              <a:latin typeface="Arial"/>
              <a:cs typeface="Arial"/>
            </a:endParaRPr>
          </a:p>
          <a:p>
            <a:pPr marL="88265" marR="157480" indent="-75565">
              <a:lnSpc>
                <a:spcPts val="1100"/>
              </a:lnSpc>
              <a:spcBef>
                <a:spcPts val="280"/>
              </a:spcBef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Orienter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l’activité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vers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secteurs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d’avenir</a:t>
            </a:r>
            <a:endParaRPr sz="950" dirty="0">
              <a:latin typeface="Arial"/>
              <a:cs typeface="Arial"/>
            </a:endParaRPr>
          </a:p>
          <a:p>
            <a:pPr marL="88265" marR="22860" indent="-75565">
              <a:lnSpc>
                <a:spcPts val="1100"/>
              </a:lnSpc>
              <a:spcBef>
                <a:spcPts val="28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Mieux répartir les  revenus et 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richesses</a:t>
            </a:r>
            <a:endParaRPr sz="950" dirty="0">
              <a:latin typeface="Arial"/>
              <a:cs typeface="Arial"/>
            </a:endParaRPr>
          </a:p>
          <a:p>
            <a:pPr marL="81280" marR="291465" indent="-75600">
              <a:lnSpc>
                <a:spcPts val="1100"/>
              </a:lnSpc>
              <a:spcBef>
                <a:spcPts val="280"/>
              </a:spcBef>
              <a:buChar char="•"/>
              <a:tabLst>
                <a:tab pos="819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Adapter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l’économie  nationale aux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changements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 l’environnement  international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7" name="object 23"/>
          <p:cNvSpPr/>
          <p:nvPr/>
        </p:nvSpPr>
        <p:spPr>
          <a:xfrm>
            <a:off x="2217599" y="2231998"/>
            <a:ext cx="1208405" cy="525780"/>
          </a:xfrm>
          <a:custGeom>
            <a:avLst/>
            <a:gdLst/>
            <a:ahLst/>
            <a:cxnLst/>
            <a:rect l="l" t="t" r="r" b="b"/>
            <a:pathLst>
              <a:path w="1208404" h="525780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53896" y="525602"/>
                </a:lnTo>
                <a:lnTo>
                  <a:pt x="1185115" y="524758"/>
                </a:lnTo>
                <a:lnTo>
                  <a:pt x="1201146" y="518852"/>
                </a:lnTo>
                <a:lnTo>
                  <a:pt x="1207053" y="502820"/>
                </a:lnTo>
                <a:lnTo>
                  <a:pt x="1207897" y="471601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24"/>
          <p:cNvSpPr txBox="1"/>
          <p:nvPr/>
        </p:nvSpPr>
        <p:spPr>
          <a:xfrm>
            <a:off x="2251699" y="2335517"/>
            <a:ext cx="71818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  industrielle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9" name="object 25"/>
          <p:cNvSpPr/>
          <p:nvPr/>
        </p:nvSpPr>
        <p:spPr>
          <a:xfrm>
            <a:off x="3600000" y="2177156"/>
            <a:ext cx="3059430" cy="648335"/>
          </a:xfrm>
          <a:custGeom>
            <a:avLst/>
            <a:gdLst/>
            <a:ahLst/>
            <a:cxnLst/>
            <a:rect l="l" t="t" r="r" b="b"/>
            <a:pathLst>
              <a:path w="3059429" h="648335">
                <a:moveTo>
                  <a:pt x="300501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5010" y="647992"/>
                </a:lnTo>
                <a:lnTo>
                  <a:pt x="3036229" y="647148"/>
                </a:lnTo>
                <a:lnTo>
                  <a:pt x="3052260" y="641242"/>
                </a:lnTo>
                <a:lnTo>
                  <a:pt x="3058167" y="625210"/>
                </a:lnTo>
                <a:lnTo>
                  <a:pt x="3059010" y="593991"/>
                </a:lnTo>
                <a:lnTo>
                  <a:pt x="3059010" y="54000"/>
                </a:lnTo>
                <a:lnTo>
                  <a:pt x="3058167" y="22781"/>
                </a:lnTo>
                <a:lnTo>
                  <a:pt x="3052260" y="6750"/>
                </a:lnTo>
                <a:lnTo>
                  <a:pt x="3036229" y="843"/>
                </a:lnTo>
                <a:lnTo>
                  <a:pt x="30050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26"/>
          <p:cNvSpPr txBox="1"/>
          <p:nvPr/>
        </p:nvSpPr>
        <p:spPr>
          <a:xfrm>
            <a:off x="3637274" y="2202167"/>
            <a:ext cx="3011176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aide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50" spc="-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&amp;</a:t>
            </a:r>
            <a:r>
              <a:rPr sz="950" spc="-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(subvention,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crédits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d’impôt).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1" name="object 27"/>
          <p:cNvSpPr txBox="1"/>
          <p:nvPr/>
        </p:nvSpPr>
        <p:spPr>
          <a:xfrm>
            <a:off x="3637274" y="2481567"/>
            <a:ext cx="2432685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2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favorise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activités productrices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d’avenir.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112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soutient spécifiquement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PME.</a:t>
            </a:r>
            <a:endParaRPr sz="950">
              <a:latin typeface="Arial"/>
              <a:cs typeface="Arial"/>
            </a:endParaRPr>
          </a:p>
        </p:txBody>
      </p:sp>
      <p:sp>
        <p:nvSpPr>
          <p:cNvPr id="102" name="object 28"/>
          <p:cNvSpPr/>
          <p:nvPr/>
        </p:nvSpPr>
        <p:spPr>
          <a:xfrm>
            <a:off x="3600000" y="2177156"/>
            <a:ext cx="3059430" cy="648335"/>
          </a:xfrm>
          <a:custGeom>
            <a:avLst/>
            <a:gdLst/>
            <a:ahLst/>
            <a:cxnLst/>
            <a:rect l="l" t="t" r="r" b="b"/>
            <a:pathLst>
              <a:path w="3059429" h="6483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5010" y="647992"/>
                </a:lnTo>
                <a:lnTo>
                  <a:pt x="3036229" y="647148"/>
                </a:lnTo>
                <a:lnTo>
                  <a:pt x="3052260" y="641242"/>
                </a:lnTo>
                <a:lnTo>
                  <a:pt x="3058167" y="625210"/>
                </a:lnTo>
                <a:lnTo>
                  <a:pt x="3059010" y="593991"/>
                </a:lnTo>
                <a:lnTo>
                  <a:pt x="3059010" y="54000"/>
                </a:lnTo>
                <a:lnTo>
                  <a:pt x="3058167" y="22781"/>
                </a:lnTo>
                <a:lnTo>
                  <a:pt x="3052260" y="6750"/>
                </a:lnTo>
                <a:lnTo>
                  <a:pt x="3036229" y="843"/>
                </a:lnTo>
                <a:lnTo>
                  <a:pt x="3005010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50"/>
          <p:cNvSpPr/>
          <p:nvPr/>
        </p:nvSpPr>
        <p:spPr>
          <a:xfrm>
            <a:off x="3600000" y="2922021"/>
            <a:ext cx="3060065" cy="504190"/>
          </a:xfrm>
          <a:custGeom>
            <a:avLst/>
            <a:gdLst/>
            <a:ahLst/>
            <a:cxnLst/>
            <a:rect l="l" t="t" r="r" b="b"/>
            <a:pathLst>
              <a:path w="3060065" h="504189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3006001" y="503999"/>
                </a:lnTo>
                <a:lnTo>
                  <a:pt x="3037220" y="503155"/>
                </a:lnTo>
                <a:lnTo>
                  <a:pt x="3053251" y="497249"/>
                </a:lnTo>
                <a:lnTo>
                  <a:pt x="3059157" y="481218"/>
                </a:lnTo>
                <a:lnTo>
                  <a:pt x="3060001" y="449999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51"/>
          <p:cNvSpPr txBox="1"/>
          <p:nvPr/>
        </p:nvSpPr>
        <p:spPr>
          <a:xfrm>
            <a:off x="3637274" y="2944890"/>
            <a:ext cx="267716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finance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950" spc="50" dirty="0">
                <a:solidFill>
                  <a:srgbClr val="231F20"/>
                </a:solidFill>
                <a:latin typeface="Arial"/>
                <a:cs typeface="Arial"/>
              </a:rPr>
              <a:t>R&amp;</a:t>
            </a:r>
            <a:r>
              <a:rPr sz="950" spc="-2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notamment dans les nouvelles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technologies.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5" name="object 52"/>
          <p:cNvSpPr txBox="1"/>
          <p:nvPr/>
        </p:nvSpPr>
        <p:spPr>
          <a:xfrm>
            <a:off x="3637274" y="3224290"/>
            <a:ext cx="2553976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élabore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stratégie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nationale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50" spc="-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&amp;</a:t>
            </a:r>
            <a:r>
              <a:rPr sz="950" spc="-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6" name="object 53"/>
          <p:cNvSpPr/>
          <p:nvPr/>
        </p:nvSpPr>
        <p:spPr>
          <a:xfrm>
            <a:off x="3600000" y="2922021"/>
            <a:ext cx="3060065" cy="504190"/>
          </a:xfrm>
          <a:custGeom>
            <a:avLst/>
            <a:gdLst/>
            <a:ahLst/>
            <a:cxnLst/>
            <a:rect l="l" t="t" r="r" b="b"/>
            <a:pathLst>
              <a:path w="3060065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3006001" y="503999"/>
                </a:lnTo>
                <a:lnTo>
                  <a:pt x="3037220" y="503155"/>
                </a:lnTo>
                <a:lnTo>
                  <a:pt x="3053251" y="497249"/>
                </a:lnTo>
                <a:lnTo>
                  <a:pt x="3059157" y="481218"/>
                </a:lnTo>
                <a:lnTo>
                  <a:pt x="3060001" y="449999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54"/>
          <p:cNvSpPr/>
          <p:nvPr/>
        </p:nvSpPr>
        <p:spPr>
          <a:xfrm>
            <a:off x="3600000" y="4309198"/>
            <a:ext cx="3060065" cy="360045"/>
          </a:xfrm>
          <a:custGeom>
            <a:avLst/>
            <a:gdLst/>
            <a:ahLst/>
            <a:cxnLst/>
            <a:rect l="l" t="t" r="r" b="b"/>
            <a:pathLst>
              <a:path w="3060065" h="360045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3006001" y="360006"/>
                </a:lnTo>
                <a:lnTo>
                  <a:pt x="3037220" y="359163"/>
                </a:lnTo>
                <a:lnTo>
                  <a:pt x="3053251" y="353256"/>
                </a:lnTo>
                <a:lnTo>
                  <a:pt x="3059157" y="337225"/>
                </a:lnTo>
                <a:lnTo>
                  <a:pt x="3060001" y="306006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55"/>
          <p:cNvSpPr txBox="1"/>
          <p:nvPr/>
        </p:nvSpPr>
        <p:spPr>
          <a:xfrm>
            <a:off x="3637274" y="4399767"/>
            <a:ext cx="28619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cherche 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développer 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capital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humain d’un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pays.</a:t>
            </a:r>
            <a:endParaRPr sz="950">
              <a:latin typeface="Arial"/>
              <a:cs typeface="Arial"/>
            </a:endParaRPr>
          </a:p>
        </p:txBody>
      </p:sp>
      <p:sp>
        <p:nvSpPr>
          <p:cNvPr id="109" name="object 56"/>
          <p:cNvSpPr/>
          <p:nvPr/>
        </p:nvSpPr>
        <p:spPr>
          <a:xfrm>
            <a:off x="3600000" y="4309198"/>
            <a:ext cx="3060065" cy="360045"/>
          </a:xfrm>
          <a:custGeom>
            <a:avLst/>
            <a:gdLst/>
            <a:ahLst/>
            <a:cxnLst/>
            <a:rect l="l" t="t" r="r" b="b"/>
            <a:pathLst>
              <a:path w="3060065" h="36004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3006001" y="360006"/>
                </a:lnTo>
                <a:lnTo>
                  <a:pt x="3037220" y="359163"/>
                </a:lnTo>
                <a:lnTo>
                  <a:pt x="3053251" y="353256"/>
                </a:lnTo>
                <a:lnTo>
                  <a:pt x="3059157" y="337225"/>
                </a:lnTo>
                <a:lnTo>
                  <a:pt x="3060001" y="306006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57"/>
          <p:cNvSpPr/>
          <p:nvPr/>
        </p:nvSpPr>
        <p:spPr>
          <a:xfrm>
            <a:off x="3600000" y="3506754"/>
            <a:ext cx="3060065" cy="648335"/>
          </a:xfrm>
          <a:custGeom>
            <a:avLst/>
            <a:gdLst/>
            <a:ahLst/>
            <a:cxnLst/>
            <a:rect l="l" t="t" r="r" b="b"/>
            <a:pathLst>
              <a:path w="3060065" h="648335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6001" y="647992"/>
                </a:lnTo>
                <a:lnTo>
                  <a:pt x="3037220" y="647148"/>
                </a:lnTo>
                <a:lnTo>
                  <a:pt x="3053251" y="641242"/>
                </a:lnTo>
                <a:lnTo>
                  <a:pt x="3059157" y="625210"/>
                </a:lnTo>
                <a:lnTo>
                  <a:pt x="3060001" y="593991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58"/>
          <p:cNvSpPr txBox="1"/>
          <p:nvPr/>
        </p:nvSpPr>
        <p:spPr>
          <a:xfrm>
            <a:off x="3637274" y="3531767"/>
            <a:ext cx="274066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vise à corriger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disparités et les déséquilibres  entre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régions.</a:t>
            </a:r>
            <a:endParaRPr sz="950">
              <a:latin typeface="Arial"/>
              <a:cs typeface="Arial"/>
            </a:endParaRPr>
          </a:p>
        </p:txBody>
      </p:sp>
      <p:sp>
        <p:nvSpPr>
          <p:cNvPr id="112" name="object 59"/>
          <p:cNvSpPr txBox="1"/>
          <p:nvPr/>
        </p:nvSpPr>
        <p:spPr>
          <a:xfrm>
            <a:off x="3637274" y="3811167"/>
            <a:ext cx="253301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développe les infrastructures 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transport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 de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communication.</a:t>
            </a:r>
            <a:endParaRPr sz="950">
              <a:latin typeface="Arial"/>
              <a:cs typeface="Arial"/>
            </a:endParaRPr>
          </a:p>
        </p:txBody>
      </p:sp>
      <p:sp>
        <p:nvSpPr>
          <p:cNvPr id="113" name="object 60"/>
          <p:cNvSpPr/>
          <p:nvPr/>
        </p:nvSpPr>
        <p:spPr>
          <a:xfrm>
            <a:off x="3600000" y="3506754"/>
            <a:ext cx="3060065" cy="648335"/>
          </a:xfrm>
          <a:custGeom>
            <a:avLst/>
            <a:gdLst/>
            <a:ahLst/>
            <a:cxnLst/>
            <a:rect l="l" t="t" r="r" b="b"/>
            <a:pathLst>
              <a:path w="3060065" h="6483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6001" y="647992"/>
                </a:lnTo>
                <a:lnTo>
                  <a:pt x="3037220" y="647148"/>
                </a:lnTo>
                <a:lnTo>
                  <a:pt x="3053251" y="641242"/>
                </a:lnTo>
                <a:lnTo>
                  <a:pt x="3059157" y="625210"/>
                </a:lnTo>
                <a:lnTo>
                  <a:pt x="3060001" y="593991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61"/>
          <p:cNvSpPr/>
          <p:nvPr/>
        </p:nvSpPr>
        <p:spPr>
          <a:xfrm>
            <a:off x="2217599" y="2896801"/>
            <a:ext cx="1208405" cy="525780"/>
          </a:xfrm>
          <a:custGeom>
            <a:avLst/>
            <a:gdLst/>
            <a:ahLst/>
            <a:cxnLst/>
            <a:rect l="l" t="t" r="r" b="b"/>
            <a:pathLst>
              <a:path w="1208404" h="525779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53896" y="525602"/>
                </a:lnTo>
                <a:lnTo>
                  <a:pt x="1185115" y="524758"/>
                </a:lnTo>
                <a:lnTo>
                  <a:pt x="1201146" y="518852"/>
                </a:lnTo>
                <a:lnTo>
                  <a:pt x="1207053" y="502820"/>
                </a:lnTo>
                <a:lnTo>
                  <a:pt x="1207897" y="471601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62"/>
          <p:cNvSpPr txBox="1"/>
          <p:nvPr/>
        </p:nvSpPr>
        <p:spPr>
          <a:xfrm>
            <a:off x="2251699" y="3000320"/>
            <a:ext cx="74549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politique  d’innovation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6" name="object 63"/>
          <p:cNvSpPr/>
          <p:nvPr/>
        </p:nvSpPr>
        <p:spPr>
          <a:xfrm>
            <a:off x="2217599" y="3561598"/>
            <a:ext cx="1208405" cy="525780"/>
          </a:xfrm>
          <a:custGeom>
            <a:avLst/>
            <a:gdLst/>
            <a:ahLst/>
            <a:cxnLst/>
            <a:rect l="l" t="t" r="r" b="b"/>
            <a:pathLst>
              <a:path w="1208404" h="525779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53896" y="525602"/>
                </a:lnTo>
                <a:lnTo>
                  <a:pt x="1185115" y="524758"/>
                </a:lnTo>
                <a:lnTo>
                  <a:pt x="1201146" y="518852"/>
                </a:lnTo>
                <a:lnTo>
                  <a:pt x="1207053" y="502820"/>
                </a:lnTo>
                <a:lnTo>
                  <a:pt x="1207897" y="471601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64"/>
          <p:cNvSpPr txBox="1"/>
          <p:nvPr/>
        </p:nvSpPr>
        <p:spPr>
          <a:xfrm>
            <a:off x="2251699" y="3595265"/>
            <a:ext cx="966469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politique  d’aménagement  du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territoire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8" name="object 65"/>
          <p:cNvSpPr/>
          <p:nvPr/>
        </p:nvSpPr>
        <p:spPr>
          <a:xfrm>
            <a:off x="2217599" y="4226401"/>
            <a:ext cx="1208405" cy="525780"/>
          </a:xfrm>
          <a:custGeom>
            <a:avLst/>
            <a:gdLst/>
            <a:ahLst/>
            <a:cxnLst/>
            <a:rect l="l" t="t" r="r" b="b"/>
            <a:pathLst>
              <a:path w="1208404" h="525779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53896" y="525602"/>
                </a:lnTo>
                <a:lnTo>
                  <a:pt x="1185115" y="524758"/>
                </a:lnTo>
                <a:lnTo>
                  <a:pt x="1201146" y="518852"/>
                </a:lnTo>
                <a:lnTo>
                  <a:pt x="1207053" y="502820"/>
                </a:lnTo>
                <a:lnTo>
                  <a:pt x="1207897" y="471601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66"/>
          <p:cNvSpPr txBox="1"/>
          <p:nvPr/>
        </p:nvSpPr>
        <p:spPr>
          <a:xfrm>
            <a:off x="2251699" y="4260069"/>
            <a:ext cx="1019810" cy="460382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politique 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d’éducation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5080">
              <a:lnSpc>
                <a:spcPts val="1100"/>
              </a:lnSpc>
              <a:tabLst>
                <a:tab pos="88900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  et de formation</a:t>
            </a:r>
            <a:endParaRPr lang="fr-FR" sz="950" dirty="0" smtClean="0">
              <a:latin typeface="Arial"/>
              <a:cs typeface="Arial"/>
            </a:endParaRPr>
          </a:p>
        </p:txBody>
      </p:sp>
      <p:sp>
        <p:nvSpPr>
          <p:cNvPr id="120" name="object 68"/>
          <p:cNvSpPr/>
          <p:nvPr/>
        </p:nvSpPr>
        <p:spPr>
          <a:xfrm>
            <a:off x="431999" y="1461602"/>
            <a:ext cx="6336030" cy="234315"/>
          </a:xfrm>
          <a:custGeom>
            <a:avLst/>
            <a:gdLst/>
            <a:ahLst/>
            <a:cxnLst/>
            <a:rect l="l" t="t" r="r" b="b"/>
            <a:pathLst>
              <a:path w="6336030" h="234314">
                <a:moveTo>
                  <a:pt x="6282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6282004" y="233997"/>
                </a:lnTo>
                <a:lnTo>
                  <a:pt x="6313223" y="233153"/>
                </a:lnTo>
                <a:lnTo>
                  <a:pt x="6329254" y="227247"/>
                </a:lnTo>
                <a:lnTo>
                  <a:pt x="6335160" y="211216"/>
                </a:lnTo>
                <a:lnTo>
                  <a:pt x="6336004" y="179997"/>
                </a:lnTo>
                <a:lnTo>
                  <a:pt x="6336004" y="54000"/>
                </a:lnTo>
                <a:lnTo>
                  <a:pt x="6335160" y="22781"/>
                </a:lnTo>
                <a:lnTo>
                  <a:pt x="6329254" y="6750"/>
                </a:lnTo>
                <a:lnTo>
                  <a:pt x="6313223" y="843"/>
                </a:lnTo>
                <a:lnTo>
                  <a:pt x="6282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69"/>
          <p:cNvSpPr txBox="1"/>
          <p:nvPr/>
        </p:nvSpPr>
        <p:spPr>
          <a:xfrm>
            <a:off x="608629" y="1477058"/>
            <a:ext cx="5979795" cy="5700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Des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politiques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 structurelles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nationales qui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agissent sur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long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terme avec</a:t>
            </a:r>
            <a:r>
              <a:rPr sz="11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246379">
              <a:lnSpc>
                <a:spcPts val="1050"/>
              </a:lnSpc>
              <a:tabLst>
                <a:tab pos="1847214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objectifs	Des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22" name="object 72"/>
          <p:cNvSpPr/>
          <p:nvPr/>
        </p:nvSpPr>
        <p:spPr>
          <a:xfrm>
            <a:off x="1691999" y="5183997"/>
            <a:ext cx="3816350" cy="234315"/>
          </a:xfrm>
          <a:custGeom>
            <a:avLst/>
            <a:gdLst/>
            <a:ahLst/>
            <a:cxnLst/>
            <a:rect l="l" t="t" r="r" b="b"/>
            <a:pathLst>
              <a:path w="3816350" h="234314">
                <a:moveTo>
                  <a:pt x="376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3762006" y="233997"/>
                </a:lnTo>
                <a:lnTo>
                  <a:pt x="3793218" y="233153"/>
                </a:lnTo>
                <a:lnTo>
                  <a:pt x="3809245" y="227247"/>
                </a:lnTo>
                <a:lnTo>
                  <a:pt x="3815150" y="211216"/>
                </a:lnTo>
                <a:lnTo>
                  <a:pt x="3815994" y="179997"/>
                </a:lnTo>
                <a:lnTo>
                  <a:pt x="3815994" y="54000"/>
                </a:lnTo>
                <a:lnTo>
                  <a:pt x="3815150" y="22781"/>
                </a:lnTo>
                <a:lnTo>
                  <a:pt x="3809245" y="6750"/>
                </a:lnTo>
                <a:lnTo>
                  <a:pt x="3793218" y="843"/>
                </a:lnTo>
                <a:lnTo>
                  <a:pt x="37620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73"/>
          <p:cNvSpPr txBox="1"/>
          <p:nvPr/>
        </p:nvSpPr>
        <p:spPr>
          <a:xfrm>
            <a:off x="1816065" y="5199455"/>
            <a:ext cx="355727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Amélioration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croissance économique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d’un</a:t>
            </a:r>
            <a:r>
              <a:rPr sz="11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pays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4" name="object 76"/>
          <p:cNvSpPr/>
          <p:nvPr/>
        </p:nvSpPr>
        <p:spPr>
          <a:xfrm>
            <a:off x="1170014" y="4902003"/>
            <a:ext cx="4860290" cy="180340"/>
          </a:xfrm>
          <a:custGeom>
            <a:avLst/>
            <a:gdLst/>
            <a:ahLst/>
            <a:cxnLst/>
            <a:rect l="l" t="t" r="r" b="b"/>
            <a:pathLst>
              <a:path w="4860290" h="180339">
                <a:moveTo>
                  <a:pt x="0" y="0"/>
                </a:moveTo>
                <a:lnTo>
                  <a:pt x="7073" y="35033"/>
                </a:lnTo>
                <a:lnTo>
                  <a:pt x="26362" y="63642"/>
                </a:lnTo>
                <a:lnTo>
                  <a:pt x="54971" y="82931"/>
                </a:lnTo>
                <a:lnTo>
                  <a:pt x="90004" y="90004"/>
                </a:lnTo>
                <a:lnTo>
                  <a:pt x="2339975" y="90004"/>
                </a:lnTo>
                <a:lnTo>
                  <a:pt x="2375008" y="97076"/>
                </a:lnTo>
                <a:lnTo>
                  <a:pt x="2403617" y="116360"/>
                </a:lnTo>
                <a:lnTo>
                  <a:pt x="2422906" y="144965"/>
                </a:lnTo>
                <a:lnTo>
                  <a:pt x="2429979" y="179997"/>
                </a:lnTo>
                <a:lnTo>
                  <a:pt x="2437053" y="144965"/>
                </a:lnTo>
                <a:lnTo>
                  <a:pt x="2456341" y="116360"/>
                </a:lnTo>
                <a:lnTo>
                  <a:pt x="2484951" y="97076"/>
                </a:lnTo>
                <a:lnTo>
                  <a:pt x="2519984" y="90004"/>
                </a:lnTo>
                <a:lnTo>
                  <a:pt x="4769980" y="90004"/>
                </a:lnTo>
                <a:lnTo>
                  <a:pt x="4805014" y="82931"/>
                </a:lnTo>
                <a:lnTo>
                  <a:pt x="4833623" y="63642"/>
                </a:lnTo>
                <a:lnTo>
                  <a:pt x="4852912" y="35033"/>
                </a:lnTo>
                <a:lnTo>
                  <a:pt x="485998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bk object 16"/>
          <p:cNvSpPr/>
          <p:nvPr/>
        </p:nvSpPr>
        <p:spPr>
          <a:xfrm>
            <a:off x="1205999" y="1668603"/>
            <a:ext cx="0" cy="502284"/>
          </a:xfrm>
          <a:custGeom>
            <a:avLst/>
            <a:gdLst/>
            <a:ahLst/>
            <a:cxnLst/>
            <a:rect l="l" t="t" r="r" b="b"/>
            <a:pathLst>
              <a:path h="502285">
                <a:moveTo>
                  <a:pt x="0" y="0"/>
                </a:moveTo>
                <a:lnTo>
                  <a:pt x="0" y="50201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17"/>
          <p:cNvSpPr/>
          <p:nvPr/>
        </p:nvSpPr>
        <p:spPr>
          <a:xfrm>
            <a:off x="1156406" y="2164706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1205999" y="6649204"/>
            <a:ext cx="0" cy="619125"/>
          </a:xfrm>
          <a:custGeom>
            <a:avLst/>
            <a:gdLst/>
            <a:ahLst/>
            <a:cxnLst/>
            <a:rect l="l" t="t" r="r" b="b"/>
            <a:pathLst>
              <a:path h="619125">
                <a:moveTo>
                  <a:pt x="0" y="0"/>
                </a:moveTo>
                <a:lnTo>
                  <a:pt x="0" y="6185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56406" y="7261865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40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78349" y="1668603"/>
            <a:ext cx="0" cy="502284"/>
          </a:xfrm>
          <a:custGeom>
            <a:avLst/>
            <a:gdLst/>
            <a:ahLst/>
            <a:cxnLst/>
            <a:rect l="l" t="t" r="r" b="b"/>
            <a:pathLst>
              <a:path h="502285">
                <a:moveTo>
                  <a:pt x="0" y="0"/>
                </a:moveTo>
                <a:lnTo>
                  <a:pt x="0" y="50201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28756" y="2164706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29600" y="6607806"/>
            <a:ext cx="0" cy="660400"/>
          </a:xfrm>
          <a:custGeom>
            <a:avLst/>
            <a:gdLst/>
            <a:ahLst/>
            <a:cxnLst/>
            <a:rect l="l" t="t" r="r" b="b"/>
            <a:pathLst>
              <a:path h="660400">
                <a:moveTo>
                  <a:pt x="0" y="0"/>
                </a:moveTo>
                <a:lnTo>
                  <a:pt x="0" y="65996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80007" y="7261865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40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06004" y="2494804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98604" y="7596006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98604" y="8366401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98604" y="9136805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06004" y="3159601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06004" y="3824403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31454" y="4489200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19999" y="1864802"/>
            <a:ext cx="972185" cy="198120"/>
          </a:xfrm>
          <a:custGeom>
            <a:avLst/>
            <a:gdLst/>
            <a:ahLst/>
            <a:cxnLst/>
            <a:rect l="l" t="t" r="r" b="b"/>
            <a:pathLst>
              <a:path w="972185" h="198119">
                <a:moveTo>
                  <a:pt x="917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917994" y="198005"/>
                </a:lnTo>
                <a:lnTo>
                  <a:pt x="949213" y="197161"/>
                </a:lnTo>
                <a:lnTo>
                  <a:pt x="965244" y="191255"/>
                </a:lnTo>
                <a:lnTo>
                  <a:pt x="971150" y="175224"/>
                </a:lnTo>
                <a:lnTo>
                  <a:pt x="971994" y="144005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4" y="6750"/>
                </a:lnTo>
                <a:lnTo>
                  <a:pt x="949213" y="843"/>
                </a:lnTo>
                <a:lnTo>
                  <a:pt x="917994" y="0"/>
                </a:lnTo>
                <a:close/>
              </a:path>
            </a:pathLst>
          </a:custGeom>
          <a:solidFill>
            <a:srgbClr val="FF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19999" y="6965998"/>
            <a:ext cx="972185" cy="198120"/>
          </a:xfrm>
          <a:custGeom>
            <a:avLst/>
            <a:gdLst/>
            <a:ahLst/>
            <a:cxnLst/>
            <a:rect l="l" t="t" r="r" b="b"/>
            <a:pathLst>
              <a:path w="972185" h="198120">
                <a:moveTo>
                  <a:pt x="917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917994" y="198005"/>
                </a:lnTo>
                <a:lnTo>
                  <a:pt x="949213" y="197161"/>
                </a:lnTo>
                <a:lnTo>
                  <a:pt x="965244" y="191255"/>
                </a:lnTo>
                <a:lnTo>
                  <a:pt x="971150" y="175224"/>
                </a:lnTo>
                <a:lnTo>
                  <a:pt x="971994" y="144005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4" y="6750"/>
                </a:lnTo>
                <a:lnTo>
                  <a:pt x="949213" y="843"/>
                </a:lnTo>
                <a:lnTo>
                  <a:pt x="917994" y="0"/>
                </a:lnTo>
                <a:close/>
              </a:path>
            </a:pathLst>
          </a:custGeom>
          <a:solidFill>
            <a:srgbClr val="FF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42463" y="6975570"/>
            <a:ext cx="7156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objectifs</a:t>
            </a:r>
            <a:endParaRPr sz="95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233705" y="1864802"/>
            <a:ext cx="1208405" cy="198120"/>
          </a:xfrm>
          <a:custGeom>
            <a:avLst/>
            <a:gdLst/>
            <a:ahLst/>
            <a:cxnLst/>
            <a:rect l="l" t="t" r="r" b="b"/>
            <a:pathLst>
              <a:path w="1208404" h="198119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153896" y="198005"/>
                </a:lnTo>
                <a:lnTo>
                  <a:pt x="1185115" y="197161"/>
                </a:lnTo>
                <a:lnTo>
                  <a:pt x="1201146" y="191255"/>
                </a:lnTo>
                <a:lnTo>
                  <a:pt x="1207053" y="175224"/>
                </a:lnTo>
                <a:lnTo>
                  <a:pt x="1207897" y="144005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17599" y="6965998"/>
            <a:ext cx="1224280" cy="198120"/>
          </a:xfrm>
          <a:custGeom>
            <a:avLst/>
            <a:gdLst/>
            <a:ahLst/>
            <a:cxnLst/>
            <a:rect l="l" t="t" r="r" b="b"/>
            <a:pathLst>
              <a:path w="1224279" h="198120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170000" y="198005"/>
                </a:lnTo>
                <a:lnTo>
                  <a:pt x="1201219" y="197161"/>
                </a:lnTo>
                <a:lnTo>
                  <a:pt x="1217250" y="191255"/>
                </a:lnTo>
                <a:lnTo>
                  <a:pt x="1223156" y="175224"/>
                </a:lnTo>
                <a:lnTo>
                  <a:pt x="1224000" y="144005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F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433483" y="6975570"/>
            <a:ext cx="7829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31999" y="2231998"/>
            <a:ext cx="1548130" cy="2520315"/>
          </a:xfrm>
          <a:custGeom>
            <a:avLst/>
            <a:gdLst/>
            <a:ahLst/>
            <a:cxnLst/>
            <a:rect l="l" t="t" r="r" b="b"/>
            <a:pathLst>
              <a:path w="1548130" h="2520315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465997"/>
                </a:lnTo>
                <a:lnTo>
                  <a:pt x="843" y="2497216"/>
                </a:lnTo>
                <a:lnTo>
                  <a:pt x="6750" y="2513247"/>
                </a:lnTo>
                <a:lnTo>
                  <a:pt x="22781" y="2519153"/>
                </a:lnTo>
                <a:lnTo>
                  <a:pt x="54000" y="2519997"/>
                </a:lnTo>
                <a:lnTo>
                  <a:pt x="1494002" y="2519997"/>
                </a:lnTo>
                <a:lnTo>
                  <a:pt x="1525221" y="2519153"/>
                </a:lnTo>
                <a:lnTo>
                  <a:pt x="1541252" y="2513247"/>
                </a:lnTo>
                <a:lnTo>
                  <a:pt x="1547159" y="2497216"/>
                </a:lnTo>
                <a:lnTo>
                  <a:pt x="1548003" y="2465997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66100" y="2298700"/>
            <a:ext cx="1413510" cy="2358338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1280" marR="498475" indent="-75600">
              <a:lnSpc>
                <a:spcPts val="1100"/>
              </a:lnSpc>
              <a:spcBef>
                <a:spcPts val="280"/>
              </a:spcBef>
              <a:buChar char="•"/>
              <a:tabLst>
                <a:tab pos="819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Améliorer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fonctionnement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marchés</a:t>
            </a:r>
            <a:endParaRPr sz="950" dirty="0">
              <a:latin typeface="Arial"/>
              <a:cs typeface="Arial"/>
            </a:endParaRPr>
          </a:p>
          <a:p>
            <a:pPr marL="88265" marR="5080" indent="-75565">
              <a:lnSpc>
                <a:spcPts val="1100"/>
              </a:lnSpc>
              <a:spcBef>
                <a:spcPts val="28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Rendre les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structures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production plus  efficaces et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compétitives</a:t>
            </a:r>
            <a:endParaRPr sz="950" dirty="0">
              <a:latin typeface="Arial"/>
              <a:cs typeface="Arial"/>
            </a:endParaRPr>
          </a:p>
          <a:p>
            <a:pPr marL="88265" marR="157480" indent="-75565">
              <a:lnSpc>
                <a:spcPts val="1100"/>
              </a:lnSpc>
              <a:spcBef>
                <a:spcPts val="280"/>
              </a:spcBef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Orienter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l’activité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vers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secteurs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d’avenir</a:t>
            </a:r>
            <a:endParaRPr sz="950" dirty="0">
              <a:latin typeface="Arial"/>
              <a:cs typeface="Arial"/>
            </a:endParaRPr>
          </a:p>
          <a:p>
            <a:pPr marL="88265" marR="22860" indent="-75565">
              <a:lnSpc>
                <a:spcPts val="1100"/>
              </a:lnSpc>
              <a:spcBef>
                <a:spcPts val="28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Mieux répartir les  revenus et 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richesses</a:t>
            </a:r>
            <a:endParaRPr sz="950" dirty="0">
              <a:latin typeface="Arial"/>
              <a:cs typeface="Arial"/>
            </a:endParaRPr>
          </a:p>
          <a:p>
            <a:pPr marL="81280" marR="291465" indent="-75600">
              <a:lnSpc>
                <a:spcPts val="1100"/>
              </a:lnSpc>
              <a:spcBef>
                <a:spcPts val="280"/>
              </a:spcBef>
              <a:buChar char="•"/>
              <a:tabLst>
                <a:tab pos="819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Adapter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l’économie  nationale aux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changements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 l’environnement  international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217599" y="2231998"/>
            <a:ext cx="1208405" cy="525780"/>
          </a:xfrm>
          <a:custGeom>
            <a:avLst/>
            <a:gdLst/>
            <a:ahLst/>
            <a:cxnLst/>
            <a:rect l="l" t="t" r="r" b="b"/>
            <a:pathLst>
              <a:path w="1208404" h="525780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53896" y="525602"/>
                </a:lnTo>
                <a:lnTo>
                  <a:pt x="1185115" y="524758"/>
                </a:lnTo>
                <a:lnTo>
                  <a:pt x="1201146" y="518852"/>
                </a:lnTo>
                <a:lnTo>
                  <a:pt x="1207053" y="502820"/>
                </a:lnTo>
                <a:lnTo>
                  <a:pt x="1207897" y="471601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251699" y="2335517"/>
            <a:ext cx="71818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  industrielle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600000" y="2177156"/>
            <a:ext cx="3059430" cy="648335"/>
          </a:xfrm>
          <a:custGeom>
            <a:avLst/>
            <a:gdLst/>
            <a:ahLst/>
            <a:cxnLst/>
            <a:rect l="l" t="t" r="r" b="b"/>
            <a:pathLst>
              <a:path w="3059429" h="648335">
                <a:moveTo>
                  <a:pt x="300501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5010" y="647992"/>
                </a:lnTo>
                <a:lnTo>
                  <a:pt x="3036229" y="647148"/>
                </a:lnTo>
                <a:lnTo>
                  <a:pt x="3052260" y="641242"/>
                </a:lnTo>
                <a:lnTo>
                  <a:pt x="3058167" y="625210"/>
                </a:lnTo>
                <a:lnTo>
                  <a:pt x="3059010" y="593991"/>
                </a:lnTo>
                <a:lnTo>
                  <a:pt x="3059010" y="54000"/>
                </a:lnTo>
                <a:lnTo>
                  <a:pt x="3058167" y="22781"/>
                </a:lnTo>
                <a:lnTo>
                  <a:pt x="3052260" y="6750"/>
                </a:lnTo>
                <a:lnTo>
                  <a:pt x="3036229" y="843"/>
                </a:lnTo>
                <a:lnTo>
                  <a:pt x="30050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637274" y="2202167"/>
            <a:ext cx="3011176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aide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50" spc="-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&amp;</a:t>
            </a:r>
            <a:r>
              <a:rPr sz="950" spc="-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(subvention,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crédits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d’impôt).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637274" y="2481567"/>
            <a:ext cx="2432685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2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favorise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activités productrices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d’avenir.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112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soutient spécifiquement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PME.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600000" y="2177156"/>
            <a:ext cx="3059430" cy="648335"/>
          </a:xfrm>
          <a:custGeom>
            <a:avLst/>
            <a:gdLst/>
            <a:ahLst/>
            <a:cxnLst/>
            <a:rect l="l" t="t" r="r" b="b"/>
            <a:pathLst>
              <a:path w="3059429" h="6483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5010" y="647992"/>
                </a:lnTo>
                <a:lnTo>
                  <a:pt x="3036229" y="647148"/>
                </a:lnTo>
                <a:lnTo>
                  <a:pt x="3052260" y="641242"/>
                </a:lnTo>
                <a:lnTo>
                  <a:pt x="3058167" y="625210"/>
                </a:lnTo>
                <a:lnTo>
                  <a:pt x="3059010" y="593991"/>
                </a:lnTo>
                <a:lnTo>
                  <a:pt x="3059010" y="54000"/>
                </a:lnTo>
                <a:lnTo>
                  <a:pt x="3058167" y="22781"/>
                </a:lnTo>
                <a:lnTo>
                  <a:pt x="3052260" y="6750"/>
                </a:lnTo>
                <a:lnTo>
                  <a:pt x="3036229" y="843"/>
                </a:lnTo>
                <a:lnTo>
                  <a:pt x="3005010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31999" y="7333199"/>
            <a:ext cx="1548130" cy="2066925"/>
          </a:xfrm>
          <a:custGeom>
            <a:avLst/>
            <a:gdLst/>
            <a:ahLst/>
            <a:cxnLst/>
            <a:rect l="l" t="t" r="r" b="b"/>
            <a:pathLst>
              <a:path w="1548130" h="2066925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012403"/>
                </a:lnTo>
                <a:lnTo>
                  <a:pt x="843" y="2043622"/>
                </a:lnTo>
                <a:lnTo>
                  <a:pt x="6750" y="2059654"/>
                </a:lnTo>
                <a:lnTo>
                  <a:pt x="22781" y="2065560"/>
                </a:lnTo>
                <a:lnTo>
                  <a:pt x="54000" y="2066404"/>
                </a:lnTo>
                <a:lnTo>
                  <a:pt x="1494002" y="2066404"/>
                </a:lnTo>
                <a:lnTo>
                  <a:pt x="1525221" y="2065560"/>
                </a:lnTo>
                <a:lnTo>
                  <a:pt x="1541252" y="2059654"/>
                </a:lnTo>
                <a:lnTo>
                  <a:pt x="1547159" y="2043622"/>
                </a:lnTo>
                <a:lnTo>
                  <a:pt x="1548003" y="2012403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66100" y="7664169"/>
            <a:ext cx="1473200" cy="1396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280" indent="-68580">
              <a:lnSpc>
                <a:spcPts val="1120"/>
              </a:lnSpc>
              <a:spcBef>
                <a:spcPts val="100"/>
              </a:spcBef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Supprimer</a:t>
            </a:r>
            <a:endParaRPr sz="950">
              <a:latin typeface="Arial"/>
              <a:cs typeface="Arial"/>
            </a:endParaRPr>
          </a:p>
          <a:p>
            <a:pPr marL="88265" marR="659130">
              <a:lnSpc>
                <a:spcPts val="1100"/>
              </a:lnSpc>
              <a:spcBef>
                <a:spcPts val="5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obstacles  économiques</a:t>
            </a:r>
            <a:endParaRPr sz="950">
              <a:latin typeface="Arial"/>
              <a:cs typeface="Arial"/>
            </a:endParaRPr>
          </a:p>
          <a:p>
            <a:pPr marL="81280" marR="557530" indent="-68580">
              <a:lnSpc>
                <a:spcPts val="1100"/>
              </a:lnSpc>
              <a:spcBef>
                <a:spcPts val="280"/>
              </a:spcBef>
              <a:buChar char="•"/>
              <a:tabLst>
                <a:tab pos="819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Améliorer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fonctionnement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marchés</a:t>
            </a:r>
            <a:endParaRPr sz="950">
              <a:latin typeface="Arial"/>
              <a:cs typeface="Arial"/>
            </a:endParaRPr>
          </a:p>
          <a:p>
            <a:pPr marL="81280" indent="-68580">
              <a:lnSpc>
                <a:spcPts val="1120"/>
              </a:lnSpc>
              <a:spcBef>
                <a:spcPts val="215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Lutter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contre</a:t>
            </a:r>
            <a:endParaRPr sz="950">
              <a:latin typeface="Arial"/>
              <a:cs typeface="Arial"/>
            </a:endParaRPr>
          </a:p>
          <a:p>
            <a:pPr marL="88265">
              <a:lnSpc>
                <a:spcPts val="112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dérèglement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climatique</a:t>
            </a:r>
            <a:endParaRPr sz="950">
              <a:latin typeface="Arial"/>
              <a:cs typeface="Arial"/>
            </a:endParaRPr>
          </a:p>
          <a:p>
            <a:pPr marL="81280" indent="-68580">
              <a:lnSpc>
                <a:spcPct val="100000"/>
              </a:lnSpc>
              <a:spcBef>
                <a:spcPts val="245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Renforcer la</a:t>
            </a:r>
            <a:r>
              <a:rPr sz="95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concurrence</a:t>
            </a:r>
            <a:endParaRPr sz="95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217599" y="7333199"/>
            <a:ext cx="1224280" cy="525780"/>
          </a:xfrm>
          <a:custGeom>
            <a:avLst/>
            <a:gdLst/>
            <a:ahLst/>
            <a:cxnLst/>
            <a:rect l="l" t="t" r="r" b="b"/>
            <a:pathLst>
              <a:path w="1224279" h="525779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70000" y="525602"/>
                </a:lnTo>
                <a:lnTo>
                  <a:pt x="1201219" y="524758"/>
                </a:lnTo>
                <a:lnTo>
                  <a:pt x="1217250" y="518852"/>
                </a:lnTo>
                <a:lnTo>
                  <a:pt x="1223156" y="502820"/>
                </a:lnTo>
                <a:lnTo>
                  <a:pt x="1224000" y="471601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251699" y="7436718"/>
            <a:ext cx="89281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politique de  la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concurrence</a:t>
            </a:r>
            <a:endParaRPr sz="95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217599" y="8103603"/>
            <a:ext cx="1224280" cy="525780"/>
          </a:xfrm>
          <a:custGeom>
            <a:avLst/>
            <a:gdLst/>
            <a:ahLst/>
            <a:cxnLst/>
            <a:rect l="l" t="t" r="r" b="b"/>
            <a:pathLst>
              <a:path w="1224279" h="525779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70000" y="525602"/>
                </a:lnTo>
                <a:lnTo>
                  <a:pt x="1201219" y="524758"/>
                </a:lnTo>
                <a:lnTo>
                  <a:pt x="1217250" y="518852"/>
                </a:lnTo>
                <a:lnTo>
                  <a:pt x="1223156" y="502820"/>
                </a:lnTo>
                <a:lnTo>
                  <a:pt x="1224000" y="471601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251699" y="8207120"/>
            <a:ext cx="7181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indent="-75565">
              <a:lnSpc>
                <a:spcPct val="100000"/>
              </a:lnSpc>
              <a:spcBef>
                <a:spcPts val="10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</a:t>
            </a:r>
            <a:endParaRPr sz="9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327459" y="8346820"/>
            <a:ext cx="98425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environnementale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17599" y="8873999"/>
            <a:ext cx="1224280" cy="525780"/>
          </a:xfrm>
          <a:custGeom>
            <a:avLst/>
            <a:gdLst/>
            <a:ahLst/>
            <a:cxnLst/>
            <a:rect l="l" t="t" r="r" b="b"/>
            <a:pathLst>
              <a:path w="1224279" h="525779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70000" y="525602"/>
                </a:lnTo>
                <a:lnTo>
                  <a:pt x="1201219" y="524758"/>
                </a:lnTo>
                <a:lnTo>
                  <a:pt x="1217250" y="518852"/>
                </a:lnTo>
                <a:lnTo>
                  <a:pt x="1223156" y="502820"/>
                </a:lnTo>
                <a:lnTo>
                  <a:pt x="1224000" y="471601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2251699" y="8977518"/>
            <a:ext cx="7181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indent="-75565">
              <a:lnSpc>
                <a:spcPct val="100000"/>
              </a:lnSpc>
              <a:spcBef>
                <a:spcPts val="10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</a:t>
            </a:r>
            <a:endParaRPr sz="9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327459" y="9117218"/>
            <a:ext cx="101091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agricole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commune</a:t>
            </a:r>
            <a:endParaRPr sz="95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586549" y="7278357"/>
            <a:ext cx="3060065" cy="648335"/>
          </a:xfrm>
          <a:custGeom>
            <a:avLst/>
            <a:gdLst/>
            <a:ahLst/>
            <a:cxnLst/>
            <a:rect l="l" t="t" r="r" b="b"/>
            <a:pathLst>
              <a:path w="3060065" h="648334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6001" y="647992"/>
                </a:lnTo>
                <a:lnTo>
                  <a:pt x="3037220" y="647148"/>
                </a:lnTo>
                <a:lnTo>
                  <a:pt x="3053251" y="641242"/>
                </a:lnTo>
                <a:lnTo>
                  <a:pt x="3059157" y="625210"/>
                </a:lnTo>
                <a:lnTo>
                  <a:pt x="3060001" y="593991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3623824" y="7303369"/>
            <a:ext cx="295529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cherche 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défendre les intérêts des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consommateurs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européens.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623824" y="7582769"/>
            <a:ext cx="243903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lutte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monopoles et les pratiques  anticoncurrentielles…</a:t>
            </a:r>
            <a:endParaRPr sz="95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586549" y="7278357"/>
            <a:ext cx="3060065" cy="648335"/>
          </a:xfrm>
          <a:custGeom>
            <a:avLst/>
            <a:gdLst/>
            <a:ahLst/>
            <a:cxnLst/>
            <a:rect l="l" t="t" r="r" b="b"/>
            <a:pathLst>
              <a:path w="3060065" h="64833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6001" y="647992"/>
                </a:lnTo>
                <a:lnTo>
                  <a:pt x="3037220" y="647148"/>
                </a:lnTo>
                <a:lnTo>
                  <a:pt x="3053251" y="641242"/>
                </a:lnTo>
                <a:lnTo>
                  <a:pt x="3059157" y="625210"/>
                </a:lnTo>
                <a:lnTo>
                  <a:pt x="3060001" y="593991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586549" y="8873999"/>
            <a:ext cx="3060065" cy="525780"/>
          </a:xfrm>
          <a:custGeom>
            <a:avLst/>
            <a:gdLst/>
            <a:ahLst/>
            <a:cxnLst/>
            <a:rect l="l" t="t" r="r" b="b"/>
            <a:pathLst>
              <a:path w="3060065" h="525779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3006001" y="525602"/>
                </a:lnTo>
                <a:lnTo>
                  <a:pt x="3037220" y="524758"/>
                </a:lnTo>
                <a:lnTo>
                  <a:pt x="3053251" y="518852"/>
                </a:lnTo>
                <a:lnTo>
                  <a:pt x="3059157" y="502820"/>
                </a:lnTo>
                <a:lnTo>
                  <a:pt x="3060001" y="471601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3623824" y="8977518"/>
            <a:ext cx="2854325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2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vise 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assurer l’indépendance alimentaire de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l’UE.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112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entretient le patrimoine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naturel…</a:t>
            </a:r>
            <a:endParaRPr sz="95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586549" y="8873999"/>
            <a:ext cx="3060065" cy="525780"/>
          </a:xfrm>
          <a:custGeom>
            <a:avLst/>
            <a:gdLst/>
            <a:ahLst/>
            <a:cxnLst/>
            <a:rect l="l" t="t" r="r" b="b"/>
            <a:pathLst>
              <a:path w="3060065" h="52577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3006001" y="525602"/>
                </a:lnTo>
                <a:lnTo>
                  <a:pt x="3037220" y="524758"/>
                </a:lnTo>
                <a:lnTo>
                  <a:pt x="3053251" y="518852"/>
                </a:lnTo>
                <a:lnTo>
                  <a:pt x="3059157" y="502820"/>
                </a:lnTo>
                <a:lnTo>
                  <a:pt x="3060001" y="471601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586549" y="8024400"/>
            <a:ext cx="3060065" cy="684530"/>
          </a:xfrm>
          <a:custGeom>
            <a:avLst/>
            <a:gdLst/>
            <a:ahLst/>
            <a:cxnLst/>
            <a:rect l="l" t="t" r="r" b="b"/>
            <a:pathLst>
              <a:path w="3060065" h="684529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29996"/>
                </a:lnTo>
                <a:lnTo>
                  <a:pt x="843" y="661215"/>
                </a:lnTo>
                <a:lnTo>
                  <a:pt x="6750" y="677246"/>
                </a:lnTo>
                <a:lnTo>
                  <a:pt x="22781" y="683152"/>
                </a:lnTo>
                <a:lnTo>
                  <a:pt x="54000" y="683996"/>
                </a:lnTo>
                <a:lnTo>
                  <a:pt x="3006001" y="683996"/>
                </a:lnTo>
                <a:lnTo>
                  <a:pt x="3037220" y="683152"/>
                </a:lnTo>
                <a:lnTo>
                  <a:pt x="3053251" y="677246"/>
                </a:lnTo>
                <a:lnTo>
                  <a:pt x="3059157" y="661215"/>
                </a:lnTo>
                <a:lnTo>
                  <a:pt x="3060001" y="629996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3623824" y="8067419"/>
            <a:ext cx="2144395" cy="449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2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lutte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pollution.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110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protège la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biodiversité.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112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préserve la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santé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la qualité de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vie.</a:t>
            </a:r>
            <a:endParaRPr sz="9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623824" y="8486519"/>
            <a:ext cx="19094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cherche 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prévenir les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risques…</a:t>
            </a:r>
            <a:endParaRPr sz="95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586549" y="8024400"/>
            <a:ext cx="3060065" cy="684530"/>
          </a:xfrm>
          <a:custGeom>
            <a:avLst/>
            <a:gdLst/>
            <a:ahLst/>
            <a:cxnLst/>
            <a:rect l="l" t="t" r="r" b="b"/>
            <a:pathLst>
              <a:path w="3060065" h="68452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29996"/>
                </a:lnTo>
                <a:lnTo>
                  <a:pt x="843" y="661215"/>
                </a:lnTo>
                <a:lnTo>
                  <a:pt x="6750" y="677246"/>
                </a:lnTo>
                <a:lnTo>
                  <a:pt x="22781" y="683152"/>
                </a:lnTo>
                <a:lnTo>
                  <a:pt x="54000" y="683996"/>
                </a:lnTo>
                <a:lnTo>
                  <a:pt x="3006001" y="683996"/>
                </a:lnTo>
                <a:lnTo>
                  <a:pt x="3037220" y="683152"/>
                </a:lnTo>
                <a:lnTo>
                  <a:pt x="3053251" y="677246"/>
                </a:lnTo>
                <a:lnTo>
                  <a:pt x="3059157" y="661215"/>
                </a:lnTo>
                <a:lnTo>
                  <a:pt x="3060001" y="629996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600000" y="2922021"/>
            <a:ext cx="3060065" cy="504190"/>
          </a:xfrm>
          <a:custGeom>
            <a:avLst/>
            <a:gdLst/>
            <a:ahLst/>
            <a:cxnLst/>
            <a:rect l="l" t="t" r="r" b="b"/>
            <a:pathLst>
              <a:path w="3060065" h="504189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3006001" y="503999"/>
                </a:lnTo>
                <a:lnTo>
                  <a:pt x="3037220" y="503155"/>
                </a:lnTo>
                <a:lnTo>
                  <a:pt x="3053251" y="497249"/>
                </a:lnTo>
                <a:lnTo>
                  <a:pt x="3059157" y="481218"/>
                </a:lnTo>
                <a:lnTo>
                  <a:pt x="3060001" y="449999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3637274" y="2944890"/>
            <a:ext cx="267716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finance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950" spc="50" dirty="0">
                <a:solidFill>
                  <a:srgbClr val="231F20"/>
                </a:solidFill>
                <a:latin typeface="Arial"/>
                <a:cs typeface="Arial"/>
              </a:rPr>
              <a:t>R&amp;</a:t>
            </a:r>
            <a:r>
              <a:rPr sz="950" spc="-2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notamment dans les nouvelles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technologies.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637274" y="3224290"/>
            <a:ext cx="2553976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élabore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stratégie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nationale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50" spc="-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&amp;</a:t>
            </a:r>
            <a:r>
              <a:rPr sz="950" spc="-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600000" y="2922021"/>
            <a:ext cx="3060065" cy="504190"/>
          </a:xfrm>
          <a:custGeom>
            <a:avLst/>
            <a:gdLst/>
            <a:ahLst/>
            <a:cxnLst/>
            <a:rect l="l" t="t" r="r" b="b"/>
            <a:pathLst>
              <a:path w="3060065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3006001" y="503999"/>
                </a:lnTo>
                <a:lnTo>
                  <a:pt x="3037220" y="503155"/>
                </a:lnTo>
                <a:lnTo>
                  <a:pt x="3053251" y="497249"/>
                </a:lnTo>
                <a:lnTo>
                  <a:pt x="3059157" y="481218"/>
                </a:lnTo>
                <a:lnTo>
                  <a:pt x="3060001" y="449999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600000" y="4309198"/>
            <a:ext cx="3060065" cy="360045"/>
          </a:xfrm>
          <a:custGeom>
            <a:avLst/>
            <a:gdLst/>
            <a:ahLst/>
            <a:cxnLst/>
            <a:rect l="l" t="t" r="r" b="b"/>
            <a:pathLst>
              <a:path w="3060065" h="360045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3006001" y="360006"/>
                </a:lnTo>
                <a:lnTo>
                  <a:pt x="3037220" y="359163"/>
                </a:lnTo>
                <a:lnTo>
                  <a:pt x="3053251" y="353256"/>
                </a:lnTo>
                <a:lnTo>
                  <a:pt x="3059157" y="337225"/>
                </a:lnTo>
                <a:lnTo>
                  <a:pt x="3060001" y="306006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3637274" y="4399767"/>
            <a:ext cx="28619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cherche 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développer 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capital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humain d’un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pays.</a:t>
            </a:r>
            <a:endParaRPr sz="95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3600000" y="4309198"/>
            <a:ext cx="3060065" cy="360045"/>
          </a:xfrm>
          <a:custGeom>
            <a:avLst/>
            <a:gdLst/>
            <a:ahLst/>
            <a:cxnLst/>
            <a:rect l="l" t="t" r="r" b="b"/>
            <a:pathLst>
              <a:path w="3060065" h="36004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3006001" y="360006"/>
                </a:lnTo>
                <a:lnTo>
                  <a:pt x="3037220" y="359163"/>
                </a:lnTo>
                <a:lnTo>
                  <a:pt x="3053251" y="353256"/>
                </a:lnTo>
                <a:lnTo>
                  <a:pt x="3059157" y="337225"/>
                </a:lnTo>
                <a:lnTo>
                  <a:pt x="3060001" y="306006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600000" y="3506754"/>
            <a:ext cx="3060065" cy="648335"/>
          </a:xfrm>
          <a:custGeom>
            <a:avLst/>
            <a:gdLst/>
            <a:ahLst/>
            <a:cxnLst/>
            <a:rect l="l" t="t" r="r" b="b"/>
            <a:pathLst>
              <a:path w="3060065" h="648335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6001" y="647992"/>
                </a:lnTo>
                <a:lnTo>
                  <a:pt x="3037220" y="647148"/>
                </a:lnTo>
                <a:lnTo>
                  <a:pt x="3053251" y="641242"/>
                </a:lnTo>
                <a:lnTo>
                  <a:pt x="3059157" y="625210"/>
                </a:lnTo>
                <a:lnTo>
                  <a:pt x="3060001" y="593991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637274" y="3531767"/>
            <a:ext cx="274066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vise à corriger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disparités et les déséquilibres  entre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régions.</a:t>
            </a:r>
            <a:endParaRPr sz="95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637274" y="3811167"/>
            <a:ext cx="253301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développe les infrastructures 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transport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 de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communication.</a:t>
            </a:r>
            <a:endParaRPr sz="95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600000" y="3506754"/>
            <a:ext cx="3060065" cy="648335"/>
          </a:xfrm>
          <a:custGeom>
            <a:avLst/>
            <a:gdLst/>
            <a:ahLst/>
            <a:cxnLst/>
            <a:rect l="l" t="t" r="r" b="b"/>
            <a:pathLst>
              <a:path w="3060065" h="6483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6001" y="647992"/>
                </a:lnTo>
                <a:lnTo>
                  <a:pt x="3037220" y="647148"/>
                </a:lnTo>
                <a:lnTo>
                  <a:pt x="3053251" y="641242"/>
                </a:lnTo>
                <a:lnTo>
                  <a:pt x="3059157" y="625210"/>
                </a:lnTo>
                <a:lnTo>
                  <a:pt x="3060001" y="593991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217599" y="2896801"/>
            <a:ext cx="1208405" cy="525780"/>
          </a:xfrm>
          <a:custGeom>
            <a:avLst/>
            <a:gdLst/>
            <a:ahLst/>
            <a:cxnLst/>
            <a:rect l="l" t="t" r="r" b="b"/>
            <a:pathLst>
              <a:path w="1208404" h="525779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53896" y="525602"/>
                </a:lnTo>
                <a:lnTo>
                  <a:pt x="1185115" y="524758"/>
                </a:lnTo>
                <a:lnTo>
                  <a:pt x="1201146" y="518852"/>
                </a:lnTo>
                <a:lnTo>
                  <a:pt x="1207053" y="502820"/>
                </a:lnTo>
                <a:lnTo>
                  <a:pt x="1207897" y="471601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2251699" y="3000320"/>
            <a:ext cx="74549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politique  d’innovation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217599" y="3561598"/>
            <a:ext cx="1208405" cy="525780"/>
          </a:xfrm>
          <a:custGeom>
            <a:avLst/>
            <a:gdLst/>
            <a:ahLst/>
            <a:cxnLst/>
            <a:rect l="l" t="t" r="r" b="b"/>
            <a:pathLst>
              <a:path w="1208404" h="525779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53896" y="525602"/>
                </a:lnTo>
                <a:lnTo>
                  <a:pt x="1185115" y="524758"/>
                </a:lnTo>
                <a:lnTo>
                  <a:pt x="1201146" y="518852"/>
                </a:lnTo>
                <a:lnTo>
                  <a:pt x="1207053" y="502820"/>
                </a:lnTo>
                <a:lnTo>
                  <a:pt x="1207897" y="471601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2251699" y="3595265"/>
            <a:ext cx="966469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politique  d’aménagement  du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territoire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2217599" y="4226401"/>
            <a:ext cx="1208405" cy="525780"/>
          </a:xfrm>
          <a:custGeom>
            <a:avLst/>
            <a:gdLst/>
            <a:ahLst/>
            <a:cxnLst/>
            <a:rect l="l" t="t" r="r" b="b"/>
            <a:pathLst>
              <a:path w="1208404" h="525779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53896" y="525602"/>
                </a:lnTo>
                <a:lnTo>
                  <a:pt x="1185115" y="524758"/>
                </a:lnTo>
                <a:lnTo>
                  <a:pt x="1201146" y="518852"/>
                </a:lnTo>
                <a:lnTo>
                  <a:pt x="1207053" y="502820"/>
                </a:lnTo>
                <a:lnTo>
                  <a:pt x="1207897" y="471601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2251699" y="4260069"/>
            <a:ext cx="1019810" cy="460382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politique 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d’éducation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5080">
              <a:lnSpc>
                <a:spcPts val="1100"/>
              </a:lnSpc>
              <a:tabLst>
                <a:tab pos="88900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  et de formation</a:t>
            </a:r>
            <a:endParaRPr lang="fr-FR" sz="950" dirty="0" smtClean="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31999" y="1461602"/>
            <a:ext cx="6336030" cy="234315"/>
          </a:xfrm>
          <a:custGeom>
            <a:avLst/>
            <a:gdLst/>
            <a:ahLst/>
            <a:cxnLst/>
            <a:rect l="l" t="t" r="r" b="b"/>
            <a:pathLst>
              <a:path w="6336030" h="234314">
                <a:moveTo>
                  <a:pt x="6282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6282004" y="233997"/>
                </a:lnTo>
                <a:lnTo>
                  <a:pt x="6313223" y="233153"/>
                </a:lnTo>
                <a:lnTo>
                  <a:pt x="6329254" y="227247"/>
                </a:lnTo>
                <a:lnTo>
                  <a:pt x="6335160" y="211216"/>
                </a:lnTo>
                <a:lnTo>
                  <a:pt x="6336004" y="179997"/>
                </a:lnTo>
                <a:lnTo>
                  <a:pt x="6336004" y="54000"/>
                </a:lnTo>
                <a:lnTo>
                  <a:pt x="6335160" y="22781"/>
                </a:lnTo>
                <a:lnTo>
                  <a:pt x="6329254" y="6750"/>
                </a:lnTo>
                <a:lnTo>
                  <a:pt x="6313223" y="843"/>
                </a:lnTo>
                <a:lnTo>
                  <a:pt x="6282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608629" y="1477058"/>
            <a:ext cx="5979795" cy="5700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Des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politiques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 structurelles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nationales qui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agissent sur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long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terme avec</a:t>
            </a:r>
            <a:r>
              <a:rPr sz="11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246379">
              <a:lnSpc>
                <a:spcPts val="1050"/>
              </a:lnSpc>
              <a:tabLst>
                <a:tab pos="1847214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objectifs	Des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431999" y="6357601"/>
            <a:ext cx="6336030" cy="432434"/>
          </a:xfrm>
          <a:custGeom>
            <a:avLst/>
            <a:gdLst/>
            <a:ahLst/>
            <a:cxnLst/>
            <a:rect l="l" t="t" r="r" b="b"/>
            <a:pathLst>
              <a:path w="6336030" h="432434">
                <a:moveTo>
                  <a:pt x="6282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6282004" y="432003"/>
                </a:lnTo>
                <a:lnTo>
                  <a:pt x="6313223" y="431159"/>
                </a:lnTo>
                <a:lnTo>
                  <a:pt x="6329254" y="425253"/>
                </a:lnTo>
                <a:lnTo>
                  <a:pt x="6335160" y="409221"/>
                </a:lnTo>
                <a:lnTo>
                  <a:pt x="6336004" y="378002"/>
                </a:lnTo>
                <a:lnTo>
                  <a:pt x="6336004" y="54000"/>
                </a:lnTo>
                <a:lnTo>
                  <a:pt x="6335160" y="22781"/>
                </a:lnTo>
                <a:lnTo>
                  <a:pt x="6329254" y="6750"/>
                </a:lnTo>
                <a:lnTo>
                  <a:pt x="6313223" y="843"/>
                </a:lnTo>
                <a:lnTo>
                  <a:pt x="6282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670806" y="6389507"/>
            <a:ext cx="5854700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796290" marR="5080" indent="-784225">
              <a:lnSpc>
                <a:spcPts val="1300"/>
              </a:lnSpc>
              <a:spcBef>
                <a:spcPts val="16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Au sein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l’Union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européenne,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il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existe aussi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des politiques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 structurelles  mises en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œuvre par l’Union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européenne sur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long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terme avec</a:t>
            </a:r>
            <a:r>
              <a:rPr sz="11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1691999" y="5183997"/>
            <a:ext cx="3816350" cy="234315"/>
          </a:xfrm>
          <a:custGeom>
            <a:avLst/>
            <a:gdLst/>
            <a:ahLst/>
            <a:cxnLst/>
            <a:rect l="l" t="t" r="r" b="b"/>
            <a:pathLst>
              <a:path w="3816350" h="234314">
                <a:moveTo>
                  <a:pt x="376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3762006" y="233997"/>
                </a:lnTo>
                <a:lnTo>
                  <a:pt x="3793218" y="233153"/>
                </a:lnTo>
                <a:lnTo>
                  <a:pt x="3809245" y="227247"/>
                </a:lnTo>
                <a:lnTo>
                  <a:pt x="3815150" y="211216"/>
                </a:lnTo>
                <a:lnTo>
                  <a:pt x="3815994" y="179997"/>
                </a:lnTo>
                <a:lnTo>
                  <a:pt x="3815994" y="54000"/>
                </a:lnTo>
                <a:lnTo>
                  <a:pt x="3815150" y="22781"/>
                </a:lnTo>
                <a:lnTo>
                  <a:pt x="3809245" y="6750"/>
                </a:lnTo>
                <a:lnTo>
                  <a:pt x="3793218" y="843"/>
                </a:lnTo>
                <a:lnTo>
                  <a:pt x="37620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1816065" y="5199455"/>
            <a:ext cx="355727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Amélioration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croissance économique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d’un</a:t>
            </a:r>
            <a:r>
              <a:rPr sz="11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pays</a:t>
            </a:r>
            <a:endParaRPr sz="110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1691999" y="9826449"/>
            <a:ext cx="3816350" cy="234315"/>
          </a:xfrm>
          <a:custGeom>
            <a:avLst/>
            <a:gdLst/>
            <a:ahLst/>
            <a:cxnLst/>
            <a:rect l="l" t="t" r="r" b="b"/>
            <a:pathLst>
              <a:path w="3816350" h="234315">
                <a:moveTo>
                  <a:pt x="376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3762006" y="233997"/>
                </a:lnTo>
                <a:lnTo>
                  <a:pt x="3793218" y="233153"/>
                </a:lnTo>
                <a:lnTo>
                  <a:pt x="3809245" y="227247"/>
                </a:lnTo>
                <a:lnTo>
                  <a:pt x="3815150" y="211216"/>
                </a:lnTo>
                <a:lnTo>
                  <a:pt x="3815994" y="179997"/>
                </a:lnTo>
                <a:lnTo>
                  <a:pt x="3815994" y="54000"/>
                </a:lnTo>
                <a:lnTo>
                  <a:pt x="3815150" y="22781"/>
                </a:lnTo>
                <a:lnTo>
                  <a:pt x="3809245" y="6750"/>
                </a:lnTo>
                <a:lnTo>
                  <a:pt x="3793218" y="843"/>
                </a:lnTo>
                <a:lnTo>
                  <a:pt x="37620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2161495" y="9841907"/>
            <a:ext cx="286639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Amélioration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croissance</a:t>
            </a:r>
            <a:r>
              <a:rPr sz="11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</a:t>
            </a:r>
            <a:endParaRPr sz="110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1170014" y="4902003"/>
            <a:ext cx="4860290" cy="180340"/>
          </a:xfrm>
          <a:custGeom>
            <a:avLst/>
            <a:gdLst/>
            <a:ahLst/>
            <a:cxnLst/>
            <a:rect l="l" t="t" r="r" b="b"/>
            <a:pathLst>
              <a:path w="4860290" h="180339">
                <a:moveTo>
                  <a:pt x="0" y="0"/>
                </a:moveTo>
                <a:lnTo>
                  <a:pt x="7073" y="35033"/>
                </a:lnTo>
                <a:lnTo>
                  <a:pt x="26362" y="63642"/>
                </a:lnTo>
                <a:lnTo>
                  <a:pt x="54971" y="82931"/>
                </a:lnTo>
                <a:lnTo>
                  <a:pt x="90004" y="90004"/>
                </a:lnTo>
                <a:lnTo>
                  <a:pt x="2339975" y="90004"/>
                </a:lnTo>
                <a:lnTo>
                  <a:pt x="2375008" y="97076"/>
                </a:lnTo>
                <a:lnTo>
                  <a:pt x="2403617" y="116360"/>
                </a:lnTo>
                <a:lnTo>
                  <a:pt x="2422906" y="144965"/>
                </a:lnTo>
                <a:lnTo>
                  <a:pt x="2429979" y="179997"/>
                </a:lnTo>
                <a:lnTo>
                  <a:pt x="2437053" y="144965"/>
                </a:lnTo>
                <a:lnTo>
                  <a:pt x="2456341" y="116360"/>
                </a:lnTo>
                <a:lnTo>
                  <a:pt x="2484951" y="97076"/>
                </a:lnTo>
                <a:lnTo>
                  <a:pt x="2519984" y="90004"/>
                </a:lnTo>
                <a:lnTo>
                  <a:pt x="4769980" y="90004"/>
                </a:lnTo>
                <a:lnTo>
                  <a:pt x="4805014" y="82931"/>
                </a:lnTo>
                <a:lnTo>
                  <a:pt x="4833623" y="63642"/>
                </a:lnTo>
                <a:lnTo>
                  <a:pt x="4852912" y="35033"/>
                </a:lnTo>
                <a:lnTo>
                  <a:pt x="485998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170014" y="9544453"/>
            <a:ext cx="4860290" cy="180340"/>
          </a:xfrm>
          <a:custGeom>
            <a:avLst/>
            <a:gdLst/>
            <a:ahLst/>
            <a:cxnLst/>
            <a:rect l="l" t="t" r="r" b="b"/>
            <a:pathLst>
              <a:path w="4860290" h="180340">
                <a:moveTo>
                  <a:pt x="0" y="0"/>
                </a:moveTo>
                <a:lnTo>
                  <a:pt x="7073" y="35033"/>
                </a:lnTo>
                <a:lnTo>
                  <a:pt x="26362" y="63642"/>
                </a:lnTo>
                <a:lnTo>
                  <a:pt x="54971" y="82931"/>
                </a:lnTo>
                <a:lnTo>
                  <a:pt x="90004" y="90004"/>
                </a:lnTo>
                <a:lnTo>
                  <a:pt x="2339975" y="90004"/>
                </a:lnTo>
                <a:lnTo>
                  <a:pt x="2375008" y="97076"/>
                </a:lnTo>
                <a:lnTo>
                  <a:pt x="2403617" y="116360"/>
                </a:lnTo>
                <a:lnTo>
                  <a:pt x="2422906" y="144965"/>
                </a:lnTo>
                <a:lnTo>
                  <a:pt x="2429979" y="179997"/>
                </a:lnTo>
                <a:lnTo>
                  <a:pt x="2437053" y="144965"/>
                </a:lnTo>
                <a:lnTo>
                  <a:pt x="2456341" y="116360"/>
                </a:lnTo>
                <a:lnTo>
                  <a:pt x="2484951" y="97076"/>
                </a:lnTo>
                <a:lnTo>
                  <a:pt x="2519984" y="90004"/>
                </a:lnTo>
                <a:lnTo>
                  <a:pt x="4769980" y="90004"/>
                </a:lnTo>
                <a:lnTo>
                  <a:pt x="4805014" y="82931"/>
                </a:lnTo>
                <a:lnTo>
                  <a:pt x="4833623" y="63642"/>
                </a:lnTo>
                <a:lnTo>
                  <a:pt x="4852912" y="35033"/>
                </a:lnTo>
                <a:lnTo>
                  <a:pt x="485998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427804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725300" y="248690"/>
            <a:ext cx="5175250" cy="1063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4869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4.2.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rôle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l’État dans la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régulation  économique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  <a:p>
            <a:pPr marL="948690">
              <a:lnSpc>
                <a:spcPct val="100000"/>
              </a:lnSpc>
              <a:spcBef>
                <a:spcPts val="140"/>
              </a:spcBef>
            </a:pP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Les politiques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à </a:t>
            </a: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long</a:t>
            </a:r>
            <a:r>
              <a:rPr sz="1500" i="1" spc="-2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terme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politiques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structurelles</a:t>
            </a:r>
            <a:r>
              <a:rPr sz="1300" b="1" spc="-1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nationales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25300" y="5984301"/>
            <a:ext cx="461327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politiques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structurelles au sein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 l’Union</a:t>
            </a:r>
            <a:r>
              <a:rPr sz="1300" b="1" spc="-8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européenne</a:t>
            </a:r>
            <a:endParaRPr sz="130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32003" y="5975996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494974" y="5968144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85" name="object 8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4427804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25300" y="248690"/>
            <a:ext cx="5175250" cy="1063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4869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4.2.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rôle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l’État dans la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régulation  économique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  <a:p>
            <a:pPr marL="948690">
              <a:lnSpc>
                <a:spcPct val="100000"/>
              </a:lnSpc>
              <a:spcBef>
                <a:spcPts val="140"/>
              </a:spcBef>
            </a:pP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Les politiques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à </a:t>
            </a: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long</a:t>
            </a:r>
            <a:r>
              <a:rPr sz="1500" i="1" spc="-2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terme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politiques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structurelles</a:t>
            </a:r>
            <a:r>
              <a:rPr sz="1300" b="1" spc="-1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nationales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14" name="bk object 16"/>
          <p:cNvSpPr/>
          <p:nvPr/>
        </p:nvSpPr>
        <p:spPr>
          <a:xfrm>
            <a:off x="1205999" y="1668603"/>
            <a:ext cx="0" cy="502284"/>
          </a:xfrm>
          <a:custGeom>
            <a:avLst/>
            <a:gdLst/>
            <a:ahLst/>
            <a:cxnLst/>
            <a:rect l="l" t="t" r="r" b="b"/>
            <a:pathLst>
              <a:path h="502285">
                <a:moveTo>
                  <a:pt x="0" y="0"/>
                </a:moveTo>
                <a:lnTo>
                  <a:pt x="0" y="50201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bk object 17"/>
          <p:cNvSpPr/>
          <p:nvPr/>
        </p:nvSpPr>
        <p:spPr>
          <a:xfrm>
            <a:off x="1156406" y="2164706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5"/>
          <p:cNvSpPr/>
          <p:nvPr/>
        </p:nvSpPr>
        <p:spPr>
          <a:xfrm>
            <a:off x="719999" y="1864802"/>
            <a:ext cx="972185" cy="198120"/>
          </a:xfrm>
          <a:custGeom>
            <a:avLst/>
            <a:gdLst/>
            <a:ahLst/>
            <a:cxnLst/>
            <a:rect l="l" t="t" r="r" b="b"/>
            <a:pathLst>
              <a:path w="972185" h="198119">
                <a:moveTo>
                  <a:pt x="917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917994" y="198005"/>
                </a:lnTo>
                <a:lnTo>
                  <a:pt x="949213" y="197161"/>
                </a:lnTo>
                <a:lnTo>
                  <a:pt x="965244" y="191255"/>
                </a:lnTo>
                <a:lnTo>
                  <a:pt x="971150" y="175224"/>
                </a:lnTo>
                <a:lnTo>
                  <a:pt x="971994" y="144005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4" y="6750"/>
                </a:lnTo>
                <a:lnTo>
                  <a:pt x="949213" y="843"/>
                </a:lnTo>
                <a:lnTo>
                  <a:pt x="917994" y="0"/>
                </a:lnTo>
                <a:close/>
              </a:path>
            </a:pathLst>
          </a:custGeom>
          <a:solidFill>
            <a:srgbClr val="FF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1"/>
          <p:cNvSpPr/>
          <p:nvPr/>
        </p:nvSpPr>
        <p:spPr>
          <a:xfrm>
            <a:off x="431999" y="2231998"/>
            <a:ext cx="1548130" cy="2520315"/>
          </a:xfrm>
          <a:custGeom>
            <a:avLst/>
            <a:gdLst/>
            <a:ahLst/>
            <a:cxnLst/>
            <a:rect l="l" t="t" r="r" b="b"/>
            <a:pathLst>
              <a:path w="1548130" h="2520315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465997"/>
                </a:lnTo>
                <a:lnTo>
                  <a:pt x="843" y="2497216"/>
                </a:lnTo>
                <a:lnTo>
                  <a:pt x="6750" y="2513247"/>
                </a:lnTo>
                <a:lnTo>
                  <a:pt x="22781" y="2519153"/>
                </a:lnTo>
                <a:lnTo>
                  <a:pt x="54000" y="2519997"/>
                </a:lnTo>
                <a:lnTo>
                  <a:pt x="1494002" y="2519997"/>
                </a:lnTo>
                <a:lnTo>
                  <a:pt x="1525221" y="2519153"/>
                </a:lnTo>
                <a:lnTo>
                  <a:pt x="1541252" y="2513247"/>
                </a:lnTo>
                <a:lnTo>
                  <a:pt x="1547159" y="2497216"/>
                </a:lnTo>
                <a:lnTo>
                  <a:pt x="1548003" y="2465997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2"/>
          <p:cNvSpPr txBox="1"/>
          <p:nvPr/>
        </p:nvSpPr>
        <p:spPr>
          <a:xfrm>
            <a:off x="466100" y="2298700"/>
            <a:ext cx="1413510" cy="2358338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1280" marR="498475" indent="-75600">
              <a:lnSpc>
                <a:spcPts val="1100"/>
              </a:lnSpc>
              <a:spcBef>
                <a:spcPts val="280"/>
              </a:spcBef>
              <a:buChar char="•"/>
              <a:tabLst>
                <a:tab pos="819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Améliorer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fonctionnement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marchés</a:t>
            </a:r>
            <a:endParaRPr sz="950" dirty="0">
              <a:latin typeface="Arial"/>
              <a:cs typeface="Arial"/>
            </a:endParaRPr>
          </a:p>
          <a:p>
            <a:pPr marL="88265" marR="5080" indent="-75565">
              <a:lnSpc>
                <a:spcPts val="1100"/>
              </a:lnSpc>
              <a:spcBef>
                <a:spcPts val="28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Rendre les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structures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production plus  efficaces et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compétitives</a:t>
            </a:r>
            <a:endParaRPr sz="950" dirty="0">
              <a:latin typeface="Arial"/>
              <a:cs typeface="Arial"/>
            </a:endParaRPr>
          </a:p>
          <a:p>
            <a:pPr marL="88265" marR="157480" indent="-75565">
              <a:lnSpc>
                <a:spcPts val="1100"/>
              </a:lnSpc>
              <a:spcBef>
                <a:spcPts val="280"/>
              </a:spcBef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Orienter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l’activité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vers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secteurs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d’avenir</a:t>
            </a:r>
            <a:endParaRPr sz="950" dirty="0">
              <a:latin typeface="Arial"/>
              <a:cs typeface="Arial"/>
            </a:endParaRPr>
          </a:p>
          <a:p>
            <a:pPr marL="88265" marR="22860" indent="-75565">
              <a:lnSpc>
                <a:spcPts val="1100"/>
              </a:lnSpc>
              <a:spcBef>
                <a:spcPts val="28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Mieux répartir les  revenus et 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richesses</a:t>
            </a:r>
            <a:endParaRPr sz="950" dirty="0">
              <a:latin typeface="Arial"/>
              <a:cs typeface="Arial"/>
            </a:endParaRPr>
          </a:p>
          <a:p>
            <a:pPr marL="81280" marR="291465" indent="-75600">
              <a:lnSpc>
                <a:spcPts val="1100"/>
              </a:lnSpc>
              <a:spcBef>
                <a:spcPts val="280"/>
              </a:spcBef>
              <a:buChar char="•"/>
              <a:tabLst>
                <a:tab pos="819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Adapter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l’économie  nationale aux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changements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 l’environnement  international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49" name="object 68"/>
          <p:cNvSpPr/>
          <p:nvPr/>
        </p:nvSpPr>
        <p:spPr>
          <a:xfrm>
            <a:off x="431999" y="1461602"/>
            <a:ext cx="6336030" cy="234315"/>
          </a:xfrm>
          <a:custGeom>
            <a:avLst/>
            <a:gdLst/>
            <a:ahLst/>
            <a:cxnLst/>
            <a:rect l="l" t="t" r="r" b="b"/>
            <a:pathLst>
              <a:path w="6336030" h="234314">
                <a:moveTo>
                  <a:pt x="6282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6282004" y="233997"/>
                </a:lnTo>
                <a:lnTo>
                  <a:pt x="6313223" y="233153"/>
                </a:lnTo>
                <a:lnTo>
                  <a:pt x="6329254" y="227247"/>
                </a:lnTo>
                <a:lnTo>
                  <a:pt x="6335160" y="211216"/>
                </a:lnTo>
                <a:lnTo>
                  <a:pt x="6336004" y="179997"/>
                </a:lnTo>
                <a:lnTo>
                  <a:pt x="6336004" y="54000"/>
                </a:lnTo>
                <a:lnTo>
                  <a:pt x="6335160" y="22781"/>
                </a:lnTo>
                <a:lnTo>
                  <a:pt x="6329254" y="6750"/>
                </a:lnTo>
                <a:lnTo>
                  <a:pt x="6313223" y="843"/>
                </a:lnTo>
                <a:lnTo>
                  <a:pt x="6282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69"/>
          <p:cNvSpPr txBox="1"/>
          <p:nvPr/>
        </p:nvSpPr>
        <p:spPr>
          <a:xfrm>
            <a:off x="608629" y="1477058"/>
            <a:ext cx="5979795" cy="5700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Des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politiques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 structurelles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nationales qui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agissent sur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long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terme avec</a:t>
            </a:r>
            <a:r>
              <a:rPr sz="11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246379">
              <a:lnSpc>
                <a:spcPts val="1050"/>
              </a:lnSpc>
              <a:tabLst>
                <a:tab pos="1847214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objectifs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4427804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25300" y="248690"/>
            <a:ext cx="5175250" cy="1063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4869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4.2.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rôle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l’État dans la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régulation  économique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  <a:p>
            <a:pPr marL="948690">
              <a:lnSpc>
                <a:spcPct val="100000"/>
              </a:lnSpc>
              <a:spcBef>
                <a:spcPts val="140"/>
              </a:spcBef>
            </a:pP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Les politiques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à </a:t>
            </a: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long</a:t>
            </a:r>
            <a:r>
              <a:rPr sz="1500" i="1" spc="-2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terme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politiques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structurelles</a:t>
            </a:r>
            <a:r>
              <a:rPr sz="1300" b="1" spc="-1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nationales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24" name="bk object 16"/>
          <p:cNvSpPr/>
          <p:nvPr/>
        </p:nvSpPr>
        <p:spPr>
          <a:xfrm>
            <a:off x="1205999" y="1668603"/>
            <a:ext cx="0" cy="502284"/>
          </a:xfrm>
          <a:custGeom>
            <a:avLst/>
            <a:gdLst/>
            <a:ahLst/>
            <a:cxnLst/>
            <a:rect l="l" t="t" r="r" b="b"/>
            <a:pathLst>
              <a:path h="502285">
                <a:moveTo>
                  <a:pt x="0" y="0"/>
                </a:moveTo>
                <a:lnTo>
                  <a:pt x="0" y="50201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17"/>
          <p:cNvSpPr/>
          <p:nvPr/>
        </p:nvSpPr>
        <p:spPr>
          <a:xfrm>
            <a:off x="1156406" y="2164706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4"/>
          <p:cNvSpPr/>
          <p:nvPr/>
        </p:nvSpPr>
        <p:spPr>
          <a:xfrm>
            <a:off x="2778349" y="1668603"/>
            <a:ext cx="0" cy="502284"/>
          </a:xfrm>
          <a:custGeom>
            <a:avLst/>
            <a:gdLst/>
            <a:ahLst/>
            <a:cxnLst/>
            <a:rect l="l" t="t" r="r" b="b"/>
            <a:pathLst>
              <a:path h="502285">
                <a:moveTo>
                  <a:pt x="0" y="0"/>
                </a:moveTo>
                <a:lnTo>
                  <a:pt x="0" y="50201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5"/>
          <p:cNvSpPr/>
          <p:nvPr/>
        </p:nvSpPr>
        <p:spPr>
          <a:xfrm>
            <a:off x="2728756" y="2164706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8"/>
          <p:cNvSpPr/>
          <p:nvPr/>
        </p:nvSpPr>
        <p:spPr>
          <a:xfrm>
            <a:off x="3006004" y="2494804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15"/>
          <p:cNvSpPr/>
          <p:nvPr/>
        </p:nvSpPr>
        <p:spPr>
          <a:xfrm>
            <a:off x="719999" y="1864802"/>
            <a:ext cx="972185" cy="198120"/>
          </a:xfrm>
          <a:custGeom>
            <a:avLst/>
            <a:gdLst/>
            <a:ahLst/>
            <a:cxnLst/>
            <a:rect l="l" t="t" r="r" b="b"/>
            <a:pathLst>
              <a:path w="972185" h="198119">
                <a:moveTo>
                  <a:pt x="917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917994" y="198005"/>
                </a:lnTo>
                <a:lnTo>
                  <a:pt x="949213" y="197161"/>
                </a:lnTo>
                <a:lnTo>
                  <a:pt x="965244" y="191255"/>
                </a:lnTo>
                <a:lnTo>
                  <a:pt x="971150" y="175224"/>
                </a:lnTo>
                <a:lnTo>
                  <a:pt x="971994" y="144005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4" y="6750"/>
                </a:lnTo>
                <a:lnTo>
                  <a:pt x="949213" y="843"/>
                </a:lnTo>
                <a:lnTo>
                  <a:pt x="917994" y="0"/>
                </a:lnTo>
                <a:close/>
              </a:path>
            </a:pathLst>
          </a:custGeom>
          <a:solidFill>
            <a:srgbClr val="FF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18"/>
          <p:cNvSpPr/>
          <p:nvPr/>
        </p:nvSpPr>
        <p:spPr>
          <a:xfrm>
            <a:off x="2233705" y="1864802"/>
            <a:ext cx="1208405" cy="198120"/>
          </a:xfrm>
          <a:custGeom>
            <a:avLst/>
            <a:gdLst/>
            <a:ahLst/>
            <a:cxnLst/>
            <a:rect l="l" t="t" r="r" b="b"/>
            <a:pathLst>
              <a:path w="1208404" h="198119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153896" y="198005"/>
                </a:lnTo>
                <a:lnTo>
                  <a:pt x="1185115" y="197161"/>
                </a:lnTo>
                <a:lnTo>
                  <a:pt x="1201146" y="191255"/>
                </a:lnTo>
                <a:lnTo>
                  <a:pt x="1207053" y="175224"/>
                </a:lnTo>
                <a:lnTo>
                  <a:pt x="1207897" y="144005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21"/>
          <p:cNvSpPr/>
          <p:nvPr/>
        </p:nvSpPr>
        <p:spPr>
          <a:xfrm>
            <a:off x="431999" y="2231998"/>
            <a:ext cx="1548130" cy="2520315"/>
          </a:xfrm>
          <a:custGeom>
            <a:avLst/>
            <a:gdLst/>
            <a:ahLst/>
            <a:cxnLst/>
            <a:rect l="l" t="t" r="r" b="b"/>
            <a:pathLst>
              <a:path w="1548130" h="2520315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465997"/>
                </a:lnTo>
                <a:lnTo>
                  <a:pt x="843" y="2497216"/>
                </a:lnTo>
                <a:lnTo>
                  <a:pt x="6750" y="2513247"/>
                </a:lnTo>
                <a:lnTo>
                  <a:pt x="22781" y="2519153"/>
                </a:lnTo>
                <a:lnTo>
                  <a:pt x="54000" y="2519997"/>
                </a:lnTo>
                <a:lnTo>
                  <a:pt x="1494002" y="2519997"/>
                </a:lnTo>
                <a:lnTo>
                  <a:pt x="1525221" y="2519153"/>
                </a:lnTo>
                <a:lnTo>
                  <a:pt x="1541252" y="2513247"/>
                </a:lnTo>
                <a:lnTo>
                  <a:pt x="1547159" y="2497216"/>
                </a:lnTo>
                <a:lnTo>
                  <a:pt x="1548003" y="2465997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22"/>
          <p:cNvSpPr txBox="1"/>
          <p:nvPr/>
        </p:nvSpPr>
        <p:spPr>
          <a:xfrm>
            <a:off x="466100" y="2298700"/>
            <a:ext cx="1413510" cy="2358338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1280" marR="498475" indent="-75600">
              <a:lnSpc>
                <a:spcPts val="1100"/>
              </a:lnSpc>
              <a:spcBef>
                <a:spcPts val="280"/>
              </a:spcBef>
              <a:buChar char="•"/>
              <a:tabLst>
                <a:tab pos="819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Améliorer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fonctionnement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marchés</a:t>
            </a:r>
            <a:endParaRPr sz="950" dirty="0">
              <a:latin typeface="Arial"/>
              <a:cs typeface="Arial"/>
            </a:endParaRPr>
          </a:p>
          <a:p>
            <a:pPr marL="88265" marR="5080" indent="-75565">
              <a:lnSpc>
                <a:spcPts val="1100"/>
              </a:lnSpc>
              <a:spcBef>
                <a:spcPts val="28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Rendre les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structures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production plus  efficaces et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compétitives</a:t>
            </a:r>
            <a:endParaRPr sz="950" dirty="0">
              <a:latin typeface="Arial"/>
              <a:cs typeface="Arial"/>
            </a:endParaRPr>
          </a:p>
          <a:p>
            <a:pPr marL="88265" marR="157480" indent="-75565">
              <a:lnSpc>
                <a:spcPts val="1100"/>
              </a:lnSpc>
              <a:spcBef>
                <a:spcPts val="280"/>
              </a:spcBef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Orienter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l’activité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vers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secteurs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d’avenir</a:t>
            </a:r>
            <a:endParaRPr sz="950" dirty="0">
              <a:latin typeface="Arial"/>
              <a:cs typeface="Arial"/>
            </a:endParaRPr>
          </a:p>
          <a:p>
            <a:pPr marL="88265" marR="22860" indent="-75565">
              <a:lnSpc>
                <a:spcPts val="1100"/>
              </a:lnSpc>
              <a:spcBef>
                <a:spcPts val="28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Mieux répartir les  revenus et 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richesses</a:t>
            </a:r>
            <a:endParaRPr sz="950" dirty="0">
              <a:latin typeface="Arial"/>
              <a:cs typeface="Arial"/>
            </a:endParaRPr>
          </a:p>
          <a:p>
            <a:pPr marL="81280" marR="291465" indent="-75600">
              <a:lnSpc>
                <a:spcPts val="1100"/>
              </a:lnSpc>
              <a:spcBef>
                <a:spcPts val="280"/>
              </a:spcBef>
              <a:buChar char="•"/>
              <a:tabLst>
                <a:tab pos="819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Adapter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l’économie  nationale aux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changements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 l’environnement  international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6" name="object 23"/>
          <p:cNvSpPr/>
          <p:nvPr/>
        </p:nvSpPr>
        <p:spPr>
          <a:xfrm>
            <a:off x="2217599" y="2231998"/>
            <a:ext cx="1208405" cy="525780"/>
          </a:xfrm>
          <a:custGeom>
            <a:avLst/>
            <a:gdLst/>
            <a:ahLst/>
            <a:cxnLst/>
            <a:rect l="l" t="t" r="r" b="b"/>
            <a:pathLst>
              <a:path w="1208404" h="525780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53896" y="525602"/>
                </a:lnTo>
                <a:lnTo>
                  <a:pt x="1185115" y="524758"/>
                </a:lnTo>
                <a:lnTo>
                  <a:pt x="1201146" y="518852"/>
                </a:lnTo>
                <a:lnTo>
                  <a:pt x="1207053" y="502820"/>
                </a:lnTo>
                <a:lnTo>
                  <a:pt x="1207897" y="471601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24"/>
          <p:cNvSpPr txBox="1"/>
          <p:nvPr/>
        </p:nvSpPr>
        <p:spPr>
          <a:xfrm>
            <a:off x="2251699" y="2335517"/>
            <a:ext cx="71818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  industrielle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8" name="object 25"/>
          <p:cNvSpPr/>
          <p:nvPr/>
        </p:nvSpPr>
        <p:spPr>
          <a:xfrm>
            <a:off x="3600000" y="2177156"/>
            <a:ext cx="3059430" cy="648335"/>
          </a:xfrm>
          <a:custGeom>
            <a:avLst/>
            <a:gdLst/>
            <a:ahLst/>
            <a:cxnLst/>
            <a:rect l="l" t="t" r="r" b="b"/>
            <a:pathLst>
              <a:path w="3059429" h="648335">
                <a:moveTo>
                  <a:pt x="300501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5010" y="647992"/>
                </a:lnTo>
                <a:lnTo>
                  <a:pt x="3036229" y="647148"/>
                </a:lnTo>
                <a:lnTo>
                  <a:pt x="3052260" y="641242"/>
                </a:lnTo>
                <a:lnTo>
                  <a:pt x="3058167" y="625210"/>
                </a:lnTo>
                <a:lnTo>
                  <a:pt x="3059010" y="593991"/>
                </a:lnTo>
                <a:lnTo>
                  <a:pt x="3059010" y="54000"/>
                </a:lnTo>
                <a:lnTo>
                  <a:pt x="3058167" y="22781"/>
                </a:lnTo>
                <a:lnTo>
                  <a:pt x="3052260" y="6750"/>
                </a:lnTo>
                <a:lnTo>
                  <a:pt x="3036229" y="843"/>
                </a:lnTo>
                <a:lnTo>
                  <a:pt x="30050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26"/>
          <p:cNvSpPr txBox="1"/>
          <p:nvPr/>
        </p:nvSpPr>
        <p:spPr>
          <a:xfrm>
            <a:off x="3637274" y="2202167"/>
            <a:ext cx="3011176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aide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50" spc="-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&amp;</a:t>
            </a:r>
            <a:r>
              <a:rPr sz="950" spc="-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(subvention,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crédits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d’impôt).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40" name="object 27"/>
          <p:cNvSpPr txBox="1"/>
          <p:nvPr/>
        </p:nvSpPr>
        <p:spPr>
          <a:xfrm>
            <a:off x="3637274" y="2481567"/>
            <a:ext cx="2432685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2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favorise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activités productrices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d’avenir.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112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soutient spécifiquement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PME.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28"/>
          <p:cNvSpPr/>
          <p:nvPr/>
        </p:nvSpPr>
        <p:spPr>
          <a:xfrm>
            <a:off x="3600000" y="2177156"/>
            <a:ext cx="3059430" cy="648335"/>
          </a:xfrm>
          <a:custGeom>
            <a:avLst/>
            <a:gdLst/>
            <a:ahLst/>
            <a:cxnLst/>
            <a:rect l="l" t="t" r="r" b="b"/>
            <a:pathLst>
              <a:path w="3059429" h="6483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5010" y="647992"/>
                </a:lnTo>
                <a:lnTo>
                  <a:pt x="3036229" y="647148"/>
                </a:lnTo>
                <a:lnTo>
                  <a:pt x="3052260" y="641242"/>
                </a:lnTo>
                <a:lnTo>
                  <a:pt x="3058167" y="625210"/>
                </a:lnTo>
                <a:lnTo>
                  <a:pt x="3059010" y="593991"/>
                </a:lnTo>
                <a:lnTo>
                  <a:pt x="3059010" y="54000"/>
                </a:lnTo>
                <a:lnTo>
                  <a:pt x="3058167" y="22781"/>
                </a:lnTo>
                <a:lnTo>
                  <a:pt x="3052260" y="6750"/>
                </a:lnTo>
                <a:lnTo>
                  <a:pt x="3036229" y="843"/>
                </a:lnTo>
                <a:lnTo>
                  <a:pt x="3005010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68"/>
          <p:cNvSpPr/>
          <p:nvPr/>
        </p:nvSpPr>
        <p:spPr>
          <a:xfrm>
            <a:off x="431999" y="1461602"/>
            <a:ext cx="6336030" cy="234315"/>
          </a:xfrm>
          <a:custGeom>
            <a:avLst/>
            <a:gdLst/>
            <a:ahLst/>
            <a:cxnLst/>
            <a:rect l="l" t="t" r="r" b="b"/>
            <a:pathLst>
              <a:path w="6336030" h="234314">
                <a:moveTo>
                  <a:pt x="6282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6282004" y="233997"/>
                </a:lnTo>
                <a:lnTo>
                  <a:pt x="6313223" y="233153"/>
                </a:lnTo>
                <a:lnTo>
                  <a:pt x="6329254" y="227247"/>
                </a:lnTo>
                <a:lnTo>
                  <a:pt x="6335160" y="211216"/>
                </a:lnTo>
                <a:lnTo>
                  <a:pt x="6336004" y="179997"/>
                </a:lnTo>
                <a:lnTo>
                  <a:pt x="6336004" y="54000"/>
                </a:lnTo>
                <a:lnTo>
                  <a:pt x="6335160" y="22781"/>
                </a:lnTo>
                <a:lnTo>
                  <a:pt x="6329254" y="6750"/>
                </a:lnTo>
                <a:lnTo>
                  <a:pt x="6313223" y="843"/>
                </a:lnTo>
                <a:lnTo>
                  <a:pt x="6282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9"/>
          <p:cNvSpPr txBox="1"/>
          <p:nvPr/>
        </p:nvSpPr>
        <p:spPr>
          <a:xfrm>
            <a:off x="608629" y="1477058"/>
            <a:ext cx="5979795" cy="5700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Des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politiques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 structurelles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nationales qui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agissent sur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long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terme avec</a:t>
            </a:r>
            <a:r>
              <a:rPr sz="11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246379">
              <a:lnSpc>
                <a:spcPts val="1050"/>
              </a:lnSpc>
              <a:tabLst>
                <a:tab pos="1847214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objectifs	Des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/>
          <p:nvPr/>
        </p:nvSpPr>
        <p:spPr>
          <a:xfrm>
            <a:off x="4427804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25300" y="248690"/>
            <a:ext cx="5175250" cy="1063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4869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4.2.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rôle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l’État dans la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régulation  économique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  <a:p>
            <a:pPr marL="948690">
              <a:lnSpc>
                <a:spcPct val="100000"/>
              </a:lnSpc>
              <a:spcBef>
                <a:spcPts val="140"/>
              </a:spcBef>
            </a:pP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Les politiques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à </a:t>
            </a: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long</a:t>
            </a:r>
            <a:r>
              <a:rPr sz="1500" i="1" spc="-2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terme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politiques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structurelles</a:t>
            </a:r>
            <a:r>
              <a:rPr sz="1300" b="1" spc="-1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nationales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31" name="bk object 16"/>
          <p:cNvSpPr/>
          <p:nvPr/>
        </p:nvSpPr>
        <p:spPr>
          <a:xfrm>
            <a:off x="1205999" y="1668603"/>
            <a:ext cx="0" cy="502284"/>
          </a:xfrm>
          <a:custGeom>
            <a:avLst/>
            <a:gdLst/>
            <a:ahLst/>
            <a:cxnLst/>
            <a:rect l="l" t="t" r="r" b="b"/>
            <a:pathLst>
              <a:path h="502285">
                <a:moveTo>
                  <a:pt x="0" y="0"/>
                </a:moveTo>
                <a:lnTo>
                  <a:pt x="0" y="50201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17"/>
          <p:cNvSpPr/>
          <p:nvPr/>
        </p:nvSpPr>
        <p:spPr>
          <a:xfrm>
            <a:off x="1156406" y="2164706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4"/>
          <p:cNvSpPr/>
          <p:nvPr/>
        </p:nvSpPr>
        <p:spPr>
          <a:xfrm>
            <a:off x="2778349" y="1668603"/>
            <a:ext cx="0" cy="502284"/>
          </a:xfrm>
          <a:custGeom>
            <a:avLst/>
            <a:gdLst/>
            <a:ahLst/>
            <a:cxnLst/>
            <a:rect l="l" t="t" r="r" b="b"/>
            <a:pathLst>
              <a:path h="502285">
                <a:moveTo>
                  <a:pt x="0" y="0"/>
                </a:moveTo>
                <a:lnTo>
                  <a:pt x="0" y="50201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5"/>
          <p:cNvSpPr/>
          <p:nvPr/>
        </p:nvSpPr>
        <p:spPr>
          <a:xfrm>
            <a:off x="2728756" y="2164706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8"/>
          <p:cNvSpPr/>
          <p:nvPr/>
        </p:nvSpPr>
        <p:spPr>
          <a:xfrm>
            <a:off x="3006004" y="2494804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12"/>
          <p:cNvSpPr/>
          <p:nvPr/>
        </p:nvSpPr>
        <p:spPr>
          <a:xfrm>
            <a:off x="3006004" y="3159601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15"/>
          <p:cNvSpPr/>
          <p:nvPr/>
        </p:nvSpPr>
        <p:spPr>
          <a:xfrm>
            <a:off x="719999" y="1864802"/>
            <a:ext cx="972185" cy="198120"/>
          </a:xfrm>
          <a:custGeom>
            <a:avLst/>
            <a:gdLst/>
            <a:ahLst/>
            <a:cxnLst/>
            <a:rect l="l" t="t" r="r" b="b"/>
            <a:pathLst>
              <a:path w="972185" h="198119">
                <a:moveTo>
                  <a:pt x="917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917994" y="198005"/>
                </a:lnTo>
                <a:lnTo>
                  <a:pt x="949213" y="197161"/>
                </a:lnTo>
                <a:lnTo>
                  <a:pt x="965244" y="191255"/>
                </a:lnTo>
                <a:lnTo>
                  <a:pt x="971150" y="175224"/>
                </a:lnTo>
                <a:lnTo>
                  <a:pt x="971994" y="144005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4" y="6750"/>
                </a:lnTo>
                <a:lnTo>
                  <a:pt x="949213" y="843"/>
                </a:lnTo>
                <a:lnTo>
                  <a:pt x="917994" y="0"/>
                </a:lnTo>
                <a:close/>
              </a:path>
            </a:pathLst>
          </a:custGeom>
          <a:solidFill>
            <a:srgbClr val="FF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18"/>
          <p:cNvSpPr/>
          <p:nvPr/>
        </p:nvSpPr>
        <p:spPr>
          <a:xfrm>
            <a:off x="2233705" y="1864802"/>
            <a:ext cx="1208405" cy="198120"/>
          </a:xfrm>
          <a:custGeom>
            <a:avLst/>
            <a:gdLst/>
            <a:ahLst/>
            <a:cxnLst/>
            <a:rect l="l" t="t" r="r" b="b"/>
            <a:pathLst>
              <a:path w="1208404" h="198119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153896" y="198005"/>
                </a:lnTo>
                <a:lnTo>
                  <a:pt x="1185115" y="197161"/>
                </a:lnTo>
                <a:lnTo>
                  <a:pt x="1201146" y="191255"/>
                </a:lnTo>
                <a:lnTo>
                  <a:pt x="1207053" y="175224"/>
                </a:lnTo>
                <a:lnTo>
                  <a:pt x="1207897" y="144005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21"/>
          <p:cNvSpPr/>
          <p:nvPr/>
        </p:nvSpPr>
        <p:spPr>
          <a:xfrm>
            <a:off x="431999" y="2231998"/>
            <a:ext cx="1548130" cy="2520315"/>
          </a:xfrm>
          <a:custGeom>
            <a:avLst/>
            <a:gdLst/>
            <a:ahLst/>
            <a:cxnLst/>
            <a:rect l="l" t="t" r="r" b="b"/>
            <a:pathLst>
              <a:path w="1548130" h="2520315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465997"/>
                </a:lnTo>
                <a:lnTo>
                  <a:pt x="843" y="2497216"/>
                </a:lnTo>
                <a:lnTo>
                  <a:pt x="6750" y="2513247"/>
                </a:lnTo>
                <a:lnTo>
                  <a:pt x="22781" y="2519153"/>
                </a:lnTo>
                <a:lnTo>
                  <a:pt x="54000" y="2519997"/>
                </a:lnTo>
                <a:lnTo>
                  <a:pt x="1494002" y="2519997"/>
                </a:lnTo>
                <a:lnTo>
                  <a:pt x="1525221" y="2519153"/>
                </a:lnTo>
                <a:lnTo>
                  <a:pt x="1541252" y="2513247"/>
                </a:lnTo>
                <a:lnTo>
                  <a:pt x="1547159" y="2497216"/>
                </a:lnTo>
                <a:lnTo>
                  <a:pt x="1548003" y="2465997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22"/>
          <p:cNvSpPr txBox="1"/>
          <p:nvPr/>
        </p:nvSpPr>
        <p:spPr>
          <a:xfrm>
            <a:off x="466100" y="2298700"/>
            <a:ext cx="1413510" cy="2358338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1280" marR="498475" indent="-75600">
              <a:lnSpc>
                <a:spcPts val="1100"/>
              </a:lnSpc>
              <a:spcBef>
                <a:spcPts val="280"/>
              </a:spcBef>
              <a:buChar char="•"/>
              <a:tabLst>
                <a:tab pos="819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Améliorer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fonctionnement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marchés</a:t>
            </a:r>
            <a:endParaRPr sz="950" dirty="0">
              <a:latin typeface="Arial"/>
              <a:cs typeface="Arial"/>
            </a:endParaRPr>
          </a:p>
          <a:p>
            <a:pPr marL="88265" marR="5080" indent="-75565">
              <a:lnSpc>
                <a:spcPts val="1100"/>
              </a:lnSpc>
              <a:spcBef>
                <a:spcPts val="28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Rendre les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structures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production plus  efficaces et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compétitives</a:t>
            </a:r>
            <a:endParaRPr sz="950" dirty="0">
              <a:latin typeface="Arial"/>
              <a:cs typeface="Arial"/>
            </a:endParaRPr>
          </a:p>
          <a:p>
            <a:pPr marL="88265" marR="157480" indent="-75565">
              <a:lnSpc>
                <a:spcPts val="1100"/>
              </a:lnSpc>
              <a:spcBef>
                <a:spcPts val="280"/>
              </a:spcBef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Orienter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l’activité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vers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secteurs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d’avenir</a:t>
            </a:r>
            <a:endParaRPr sz="950" dirty="0">
              <a:latin typeface="Arial"/>
              <a:cs typeface="Arial"/>
            </a:endParaRPr>
          </a:p>
          <a:p>
            <a:pPr marL="88265" marR="22860" indent="-75565">
              <a:lnSpc>
                <a:spcPts val="1100"/>
              </a:lnSpc>
              <a:spcBef>
                <a:spcPts val="28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Mieux répartir les  revenus et 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richesses</a:t>
            </a:r>
            <a:endParaRPr sz="950" dirty="0">
              <a:latin typeface="Arial"/>
              <a:cs typeface="Arial"/>
            </a:endParaRPr>
          </a:p>
          <a:p>
            <a:pPr marL="81280" marR="291465" indent="-75600">
              <a:lnSpc>
                <a:spcPts val="1100"/>
              </a:lnSpc>
              <a:spcBef>
                <a:spcPts val="280"/>
              </a:spcBef>
              <a:buChar char="•"/>
              <a:tabLst>
                <a:tab pos="819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Adapter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l’économie  nationale aux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changements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 l’environnement  international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43" name="object 23"/>
          <p:cNvSpPr/>
          <p:nvPr/>
        </p:nvSpPr>
        <p:spPr>
          <a:xfrm>
            <a:off x="2217599" y="2231998"/>
            <a:ext cx="1208405" cy="525780"/>
          </a:xfrm>
          <a:custGeom>
            <a:avLst/>
            <a:gdLst/>
            <a:ahLst/>
            <a:cxnLst/>
            <a:rect l="l" t="t" r="r" b="b"/>
            <a:pathLst>
              <a:path w="1208404" h="525780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53896" y="525602"/>
                </a:lnTo>
                <a:lnTo>
                  <a:pt x="1185115" y="524758"/>
                </a:lnTo>
                <a:lnTo>
                  <a:pt x="1201146" y="518852"/>
                </a:lnTo>
                <a:lnTo>
                  <a:pt x="1207053" y="502820"/>
                </a:lnTo>
                <a:lnTo>
                  <a:pt x="1207897" y="471601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24"/>
          <p:cNvSpPr txBox="1"/>
          <p:nvPr/>
        </p:nvSpPr>
        <p:spPr>
          <a:xfrm>
            <a:off x="2251699" y="2335517"/>
            <a:ext cx="71818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  industrielle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45" name="object 25"/>
          <p:cNvSpPr/>
          <p:nvPr/>
        </p:nvSpPr>
        <p:spPr>
          <a:xfrm>
            <a:off x="3600000" y="2177156"/>
            <a:ext cx="3059430" cy="648335"/>
          </a:xfrm>
          <a:custGeom>
            <a:avLst/>
            <a:gdLst/>
            <a:ahLst/>
            <a:cxnLst/>
            <a:rect l="l" t="t" r="r" b="b"/>
            <a:pathLst>
              <a:path w="3059429" h="648335">
                <a:moveTo>
                  <a:pt x="300501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5010" y="647992"/>
                </a:lnTo>
                <a:lnTo>
                  <a:pt x="3036229" y="647148"/>
                </a:lnTo>
                <a:lnTo>
                  <a:pt x="3052260" y="641242"/>
                </a:lnTo>
                <a:lnTo>
                  <a:pt x="3058167" y="625210"/>
                </a:lnTo>
                <a:lnTo>
                  <a:pt x="3059010" y="593991"/>
                </a:lnTo>
                <a:lnTo>
                  <a:pt x="3059010" y="54000"/>
                </a:lnTo>
                <a:lnTo>
                  <a:pt x="3058167" y="22781"/>
                </a:lnTo>
                <a:lnTo>
                  <a:pt x="3052260" y="6750"/>
                </a:lnTo>
                <a:lnTo>
                  <a:pt x="3036229" y="843"/>
                </a:lnTo>
                <a:lnTo>
                  <a:pt x="30050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26"/>
          <p:cNvSpPr txBox="1"/>
          <p:nvPr/>
        </p:nvSpPr>
        <p:spPr>
          <a:xfrm>
            <a:off x="3637274" y="2202167"/>
            <a:ext cx="3011176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aide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50" spc="-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&amp;</a:t>
            </a:r>
            <a:r>
              <a:rPr sz="950" spc="-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(subvention,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crédits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d’impôt).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47" name="object 27"/>
          <p:cNvSpPr txBox="1"/>
          <p:nvPr/>
        </p:nvSpPr>
        <p:spPr>
          <a:xfrm>
            <a:off x="3637274" y="2481567"/>
            <a:ext cx="2432685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2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favorise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activités productrices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d’avenir.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112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soutient spécifiquement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PME.</a:t>
            </a:r>
            <a:endParaRPr sz="950">
              <a:latin typeface="Arial"/>
              <a:cs typeface="Arial"/>
            </a:endParaRPr>
          </a:p>
        </p:txBody>
      </p:sp>
      <p:sp>
        <p:nvSpPr>
          <p:cNvPr id="48" name="object 28"/>
          <p:cNvSpPr/>
          <p:nvPr/>
        </p:nvSpPr>
        <p:spPr>
          <a:xfrm>
            <a:off x="3600000" y="2177156"/>
            <a:ext cx="3059430" cy="648335"/>
          </a:xfrm>
          <a:custGeom>
            <a:avLst/>
            <a:gdLst/>
            <a:ahLst/>
            <a:cxnLst/>
            <a:rect l="l" t="t" r="r" b="b"/>
            <a:pathLst>
              <a:path w="3059429" h="6483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5010" y="647992"/>
                </a:lnTo>
                <a:lnTo>
                  <a:pt x="3036229" y="647148"/>
                </a:lnTo>
                <a:lnTo>
                  <a:pt x="3052260" y="641242"/>
                </a:lnTo>
                <a:lnTo>
                  <a:pt x="3058167" y="625210"/>
                </a:lnTo>
                <a:lnTo>
                  <a:pt x="3059010" y="593991"/>
                </a:lnTo>
                <a:lnTo>
                  <a:pt x="3059010" y="54000"/>
                </a:lnTo>
                <a:lnTo>
                  <a:pt x="3058167" y="22781"/>
                </a:lnTo>
                <a:lnTo>
                  <a:pt x="3052260" y="6750"/>
                </a:lnTo>
                <a:lnTo>
                  <a:pt x="3036229" y="843"/>
                </a:lnTo>
                <a:lnTo>
                  <a:pt x="3005010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50"/>
          <p:cNvSpPr/>
          <p:nvPr/>
        </p:nvSpPr>
        <p:spPr>
          <a:xfrm>
            <a:off x="3600000" y="2922021"/>
            <a:ext cx="3060065" cy="504190"/>
          </a:xfrm>
          <a:custGeom>
            <a:avLst/>
            <a:gdLst/>
            <a:ahLst/>
            <a:cxnLst/>
            <a:rect l="l" t="t" r="r" b="b"/>
            <a:pathLst>
              <a:path w="3060065" h="504189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3006001" y="503999"/>
                </a:lnTo>
                <a:lnTo>
                  <a:pt x="3037220" y="503155"/>
                </a:lnTo>
                <a:lnTo>
                  <a:pt x="3053251" y="497249"/>
                </a:lnTo>
                <a:lnTo>
                  <a:pt x="3059157" y="481218"/>
                </a:lnTo>
                <a:lnTo>
                  <a:pt x="3060001" y="449999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1"/>
          <p:cNvSpPr txBox="1"/>
          <p:nvPr/>
        </p:nvSpPr>
        <p:spPr>
          <a:xfrm>
            <a:off x="3637274" y="2944890"/>
            <a:ext cx="267716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finance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950" spc="50" dirty="0">
                <a:solidFill>
                  <a:srgbClr val="231F20"/>
                </a:solidFill>
                <a:latin typeface="Arial"/>
                <a:cs typeface="Arial"/>
              </a:rPr>
              <a:t>R&amp;</a:t>
            </a:r>
            <a:r>
              <a:rPr sz="950" spc="-2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notamment dans les nouvelles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technologies.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1" name="object 52"/>
          <p:cNvSpPr txBox="1"/>
          <p:nvPr/>
        </p:nvSpPr>
        <p:spPr>
          <a:xfrm>
            <a:off x="3637274" y="3224290"/>
            <a:ext cx="2553976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élabore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stratégie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nationale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50" spc="-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&amp;</a:t>
            </a:r>
            <a:r>
              <a:rPr sz="950" spc="-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2" name="object 53"/>
          <p:cNvSpPr/>
          <p:nvPr/>
        </p:nvSpPr>
        <p:spPr>
          <a:xfrm>
            <a:off x="3600000" y="2922021"/>
            <a:ext cx="3060065" cy="504190"/>
          </a:xfrm>
          <a:custGeom>
            <a:avLst/>
            <a:gdLst/>
            <a:ahLst/>
            <a:cxnLst/>
            <a:rect l="l" t="t" r="r" b="b"/>
            <a:pathLst>
              <a:path w="3060065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3006001" y="503999"/>
                </a:lnTo>
                <a:lnTo>
                  <a:pt x="3037220" y="503155"/>
                </a:lnTo>
                <a:lnTo>
                  <a:pt x="3053251" y="497249"/>
                </a:lnTo>
                <a:lnTo>
                  <a:pt x="3059157" y="481218"/>
                </a:lnTo>
                <a:lnTo>
                  <a:pt x="3060001" y="449999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1"/>
          <p:cNvSpPr/>
          <p:nvPr/>
        </p:nvSpPr>
        <p:spPr>
          <a:xfrm>
            <a:off x="2217599" y="2896801"/>
            <a:ext cx="1208405" cy="525780"/>
          </a:xfrm>
          <a:custGeom>
            <a:avLst/>
            <a:gdLst/>
            <a:ahLst/>
            <a:cxnLst/>
            <a:rect l="l" t="t" r="r" b="b"/>
            <a:pathLst>
              <a:path w="1208404" h="525779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53896" y="525602"/>
                </a:lnTo>
                <a:lnTo>
                  <a:pt x="1185115" y="524758"/>
                </a:lnTo>
                <a:lnTo>
                  <a:pt x="1201146" y="518852"/>
                </a:lnTo>
                <a:lnTo>
                  <a:pt x="1207053" y="502820"/>
                </a:lnTo>
                <a:lnTo>
                  <a:pt x="1207897" y="471601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2"/>
          <p:cNvSpPr txBox="1"/>
          <p:nvPr/>
        </p:nvSpPr>
        <p:spPr>
          <a:xfrm>
            <a:off x="2251699" y="3000320"/>
            <a:ext cx="74549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politique  d’innovation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66" name="object 68"/>
          <p:cNvSpPr/>
          <p:nvPr/>
        </p:nvSpPr>
        <p:spPr>
          <a:xfrm>
            <a:off x="431999" y="1461602"/>
            <a:ext cx="6336030" cy="234315"/>
          </a:xfrm>
          <a:custGeom>
            <a:avLst/>
            <a:gdLst/>
            <a:ahLst/>
            <a:cxnLst/>
            <a:rect l="l" t="t" r="r" b="b"/>
            <a:pathLst>
              <a:path w="6336030" h="234314">
                <a:moveTo>
                  <a:pt x="6282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6282004" y="233997"/>
                </a:lnTo>
                <a:lnTo>
                  <a:pt x="6313223" y="233153"/>
                </a:lnTo>
                <a:lnTo>
                  <a:pt x="6329254" y="227247"/>
                </a:lnTo>
                <a:lnTo>
                  <a:pt x="6335160" y="211216"/>
                </a:lnTo>
                <a:lnTo>
                  <a:pt x="6336004" y="179997"/>
                </a:lnTo>
                <a:lnTo>
                  <a:pt x="6336004" y="54000"/>
                </a:lnTo>
                <a:lnTo>
                  <a:pt x="6335160" y="22781"/>
                </a:lnTo>
                <a:lnTo>
                  <a:pt x="6329254" y="6750"/>
                </a:lnTo>
                <a:lnTo>
                  <a:pt x="6313223" y="843"/>
                </a:lnTo>
                <a:lnTo>
                  <a:pt x="6282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9"/>
          <p:cNvSpPr txBox="1"/>
          <p:nvPr/>
        </p:nvSpPr>
        <p:spPr>
          <a:xfrm>
            <a:off x="608629" y="1477058"/>
            <a:ext cx="5979795" cy="5700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Des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politiques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 structurelles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nationales qui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agissent sur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long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terme avec</a:t>
            </a:r>
            <a:r>
              <a:rPr sz="11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246379">
              <a:lnSpc>
                <a:spcPts val="1050"/>
              </a:lnSpc>
              <a:tabLst>
                <a:tab pos="1847214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objectifs	Des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31"/>
          <p:cNvSpPr/>
          <p:nvPr/>
        </p:nvSpPr>
        <p:spPr>
          <a:xfrm>
            <a:off x="4427804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725300" y="248690"/>
            <a:ext cx="5175250" cy="1063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4869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4.2.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rôle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l’État dans la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régulation  économique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  <a:p>
            <a:pPr marL="948690">
              <a:lnSpc>
                <a:spcPct val="100000"/>
              </a:lnSpc>
              <a:spcBef>
                <a:spcPts val="140"/>
              </a:spcBef>
            </a:pP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Les politiques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à </a:t>
            </a: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long</a:t>
            </a:r>
            <a:r>
              <a:rPr sz="1500" i="1" spc="-2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terme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politiques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structurelles</a:t>
            </a:r>
            <a:r>
              <a:rPr sz="1300" b="1" spc="-1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nationales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38" name="bk object 16"/>
          <p:cNvSpPr/>
          <p:nvPr/>
        </p:nvSpPr>
        <p:spPr>
          <a:xfrm>
            <a:off x="1205999" y="1668603"/>
            <a:ext cx="0" cy="502284"/>
          </a:xfrm>
          <a:custGeom>
            <a:avLst/>
            <a:gdLst/>
            <a:ahLst/>
            <a:cxnLst/>
            <a:rect l="l" t="t" r="r" b="b"/>
            <a:pathLst>
              <a:path h="502285">
                <a:moveTo>
                  <a:pt x="0" y="0"/>
                </a:moveTo>
                <a:lnTo>
                  <a:pt x="0" y="50201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17"/>
          <p:cNvSpPr/>
          <p:nvPr/>
        </p:nvSpPr>
        <p:spPr>
          <a:xfrm>
            <a:off x="1156406" y="2164706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"/>
          <p:cNvSpPr/>
          <p:nvPr/>
        </p:nvSpPr>
        <p:spPr>
          <a:xfrm>
            <a:off x="2778349" y="1668603"/>
            <a:ext cx="0" cy="502284"/>
          </a:xfrm>
          <a:custGeom>
            <a:avLst/>
            <a:gdLst/>
            <a:ahLst/>
            <a:cxnLst/>
            <a:rect l="l" t="t" r="r" b="b"/>
            <a:pathLst>
              <a:path h="502285">
                <a:moveTo>
                  <a:pt x="0" y="0"/>
                </a:moveTo>
                <a:lnTo>
                  <a:pt x="0" y="50201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5"/>
          <p:cNvSpPr/>
          <p:nvPr/>
        </p:nvSpPr>
        <p:spPr>
          <a:xfrm>
            <a:off x="2728756" y="2164706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8"/>
          <p:cNvSpPr/>
          <p:nvPr/>
        </p:nvSpPr>
        <p:spPr>
          <a:xfrm>
            <a:off x="3006004" y="2494804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12"/>
          <p:cNvSpPr/>
          <p:nvPr/>
        </p:nvSpPr>
        <p:spPr>
          <a:xfrm>
            <a:off x="3006004" y="3159601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13"/>
          <p:cNvSpPr/>
          <p:nvPr/>
        </p:nvSpPr>
        <p:spPr>
          <a:xfrm>
            <a:off x="3006004" y="3824403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15"/>
          <p:cNvSpPr/>
          <p:nvPr/>
        </p:nvSpPr>
        <p:spPr>
          <a:xfrm>
            <a:off x="719999" y="1864802"/>
            <a:ext cx="972185" cy="198120"/>
          </a:xfrm>
          <a:custGeom>
            <a:avLst/>
            <a:gdLst/>
            <a:ahLst/>
            <a:cxnLst/>
            <a:rect l="l" t="t" r="r" b="b"/>
            <a:pathLst>
              <a:path w="972185" h="198119">
                <a:moveTo>
                  <a:pt x="917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917994" y="198005"/>
                </a:lnTo>
                <a:lnTo>
                  <a:pt x="949213" y="197161"/>
                </a:lnTo>
                <a:lnTo>
                  <a:pt x="965244" y="191255"/>
                </a:lnTo>
                <a:lnTo>
                  <a:pt x="971150" y="175224"/>
                </a:lnTo>
                <a:lnTo>
                  <a:pt x="971994" y="144005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4" y="6750"/>
                </a:lnTo>
                <a:lnTo>
                  <a:pt x="949213" y="843"/>
                </a:lnTo>
                <a:lnTo>
                  <a:pt x="917994" y="0"/>
                </a:lnTo>
                <a:close/>
              </a:path>
            </a:pathLst>
          </a:custGeom>
          <a:solidFill>
            <a:srgbClr val="FF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18"/>
          <p:cNvSpPr/>
          <p:nvPr/>
        </p:nvSpPr>
        <p:spPr>
          <a:xfrm>
            <a:off x="2233705" y="1864802"/>
            <a:ext cx="1208405" cy="198120"/>
          </a:xfrm>
          <a:custGeom>
            <a:avLst/>
            <a:gdLst/>
            <a:ahLst/>
            <a:cxnLst/>
            <a:rect l="l" t="t" r="r" b="b"/>
            <a:pathLst>
              <a:path w="1208404" h="198119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153896" y="198005"/>
                </a:lnTo>
                <a:lnTo>
                  <a:pt x="1185115" y="197161"/>
                </a:lnTo>
                <a:lnTo>
                  <a:pt x="1201146" y="191255"/>
                </a:lnTo>
                <a:lnTo>
                  <a:pt x="1207053" y="175224"/>
                </a:lnTo>
                <a:lnTo>
                  <a:pt x="1207897" y="144005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21"/>
          <p:cNvSpPr/>
          <p:nvPr/>
        </p:nvSpPr>
        <p:spPr>
          <a:xfrm>
            <a:off x="431999" y="2231998"/>
            <a:ext cx="1548130" cy="2520315"/>
          </a:xfrm>
          <a:custGeom>
            <a:avLst/>
            <a:gdLst/>
            <a:ahLst/>
            <a:cxnLst/>
            <a:rect l="l" t="t" r="r" b="b"/>
            <a:pathLst>
              <a:path w="1548130" h="2520315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465997"/>
                </a:lnTo>
                <a:lnTo>
                  <a:pt x="843" y="2497216"/>
                </a:lnTo>
                <a:lnTo>
                  <a:pt x="6750" y="2513247"/>
                </a:lnTo>
                <a:lnTo>
                  <a:pt x="22781" y="2519153"/>
                </a:lnTo>
                <a:lnTo>
                  <a:pt x="54000" y="2519997"/>
                </a:lnTo>
                <a:lnTo>
                  <a:pt x="1494002" y="2519997"/>
                </a:lnTo>
                <a:lnTo>
                  <a:pt x="1525221" y="2519153"/>
                </a:lnTo>
                <a:lnTo>
                  <a:pt x="1541252" y="2513247"/>
                </a:lnTo>
                <a:lnTo>
                  <a:pt x="1547159" y="2497216"/>
                </a:lnTo>
                <a:lnTo>
                  <a:pt x="1548003" y="2465997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22"/>
          <p:cNvSpPr txBox="1"/>
          <p:nvPr/>
        </p:nvSpPr>
        <p:spPr>
          <a:xfrm>
            <a:off x="466100" y="2298700"/>
            <a:ext cx="1413510" cy="2358338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1280" marR="498475" indent="-75600">
              <a:lnSpc>
                <a:spcPts val="1100"/>
              </a:lnSpc>
              <a:spcBef>
                <a:spcPts val="280"/>
              </a:spcBef>
              <a:buChar char="•"/>
              <a:tabLst>
                <a:tab pos="819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Améliorer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fonctionnement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marchés</a:t>
            </a:r>
            <a:endParaRPr sz="950" dirty="0">
              <a:latin typeface="Arial"/>
              <a:cs typeface="Arial"/>
            </a:endParaRPr>
          </a:p>
          <a:p>
            <a:pPr marL="88265" marR="5080" indent="-75565">
              <a:lnSpc>
                <a:spcPts val="1100"/>
              </a:lnSpc>
              <a:spcBef>
                <a:spcPts val="28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Rendre les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structures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production plus  efficaces et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compétitives</a:t>
            </a:r>
            <a:endParaRPr sz="950" dirty="0">
              <a:latin typeface="Arial"/>
              <a:cs typeface="Arial"/>
            </a:endParaRPr>
          </a:p>
          <a:p>
            <a:pPr marL="88265" marR="157480" indent="-75565">
              <a:lnSpc>
                <a:spcPts val="1100"/>
              </a:lnSpc>
              <a:spcBef>
                <a:spcPts val="280"/>
              </a:spcBef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Orienter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l’activité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vers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secteurs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d’avenir</a:t>
            </a:r>
            <a:endParaRPr sz="950" dirty="0">
              <a:latin typeface="Arial"/>
              <a:cs typeface="Arial"/>
            </a:endParaRPr>
          </a:p>
          <a:p>
            <a:pPr marL="88265" marR="22860" indent="-75565">
              <a:lnSpc>
                <a:spcPts val="1100"/>
              </a:lnSpc>
              <a:spcBef>
                <a:spcPts val="28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Mieux répartir les  revenus et 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richesses</a:t>
            </a:r>
            <a:endParaRPr sz="950" dirty="0">
              <a:latin typeface="Arial"/>
              <a:cs typeface="Arial"/>
            </a:endParaRPr>
          </a:p>
          <a:p>
            <a:pPr marL="81280" marR="291465" indent="-75600">
              <a:lnSpc>
                <a:spcPts val="1100"/>
              </a:lnSpc>
              <a:spcBef>
                <a:spcPts val="280"/>
              </a:spcBef>
              <a:buChar char="•"/>
              <a:tabLst>
                <a:tab pos="819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Adapter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l’économie  nationale aux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changements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 l’environnement  international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0" name="object 23"/>
          <p:cNvSpPr/>
          <p:nvPr/>
        </p:nvSpPr>
        <p:spPr>
          <a:xfrm>
            <a:off x="2217599" y="2231998"/>
            <a:ext cx="1208405" cy="525780"/>
          </a:xfrm>
          <a:custGeom>
            <a:avLst/>
            <a:gdLst/>
            <a:ahLst/>
            <a:cxnLst/>
            <a:rect l="l" t="t" r="r" b="b"/>
            <a:pathLst>
              <a:path w="1208404" h="525780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53896" y="525602"/>
                </a:lnTo>
                <a:lnTo>
                  <a:pt x="1185115" y="524758"/>
                </a:lnTo>
                <a:lnTo>
                  <a:pt x="1201146" y="518852"/>
                </a:lnTo>
                <a:lnTo>
                  <a:pt x="1207053" y="502820"/>
                </a:lnTo>
                <a:lnTo>
                  <a:pt x="1207897" y="471601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24"/>
          <p:cNvSpPr txBox="1"/>
          <p:nvPr/>
        </p:nvSpPr>
        <p:spPr>
          <a:xfrm>
            <a:off x="2251699" y="2335517"/>
            <a:ext cx="71818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  industrielle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2" name="object 25"/>
          <p:cNvSpPr/>
          <p:nvPr/>
        </p:nvSpPr>
        <p:spPr>
          <a:xfrm>
            <a:off x="3600000" y="2177156"/>
            <a:ext cx="3059430" cy="648335"/>
          </a:xfrm>
          <a:custGeom>
            <a:avLst/>
            <a:gdLst/>
            <a:ahLst/>
            <a:cxnLst/>
            <a:rect l="l" t="t" r="r" b="b"/>
            <a:pathLst>
              <a:path w="3059429" h="648335">
                <a:moveTo>
                  <a:pt x="300501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5010" y="647992"/>
                </a:lnTo>
                <a:lnTo>
                  <a:pt x="3036229" y="647148"/>
                </a:lnTo>
                <a:lnTo>
                  <a:pt x="3052260" y="641242"/>
                </a:lnTo>
                <a:lnTo>
                  <a:pt x="3058167" y="625210"/>
                </a:lnTo>
                <a:lnTo>
                  <a:pt x="3059010" y="593991"/>
                </a:lnTo>
                <a:lnTo>
                  <a:pt x="3059010" y="54000"/>
                </a:lnTo>
                <a:lnTo>
                  <a:pt x="3058167" y="22781"/>
                </a:lnTo>
                <a:lnTo>
                  <a:pt x="3052260" y="6750"/>
                </a:lnTo>
                <a:lnTo>
                  <a:pt x="3036229" y="843"/>
                </a:lnTo>
                <a:lnTo>
                  <a:pt x="30050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26"/>
          <p:cNvSpPr txBox="1"/>
          <p:nvPr/>
        </p:nvSpPr>
        <p:spPr>
          <a:xfrm>
            <a:off x="3637274" y="2202167"/>
            <a:ext cx="3011176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aide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50" spc="-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&amp;</a:t>
            </a:r>
            <a:r>
              <a:rPr sz="950" spc="-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(subvention,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crédits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d’impôt).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4" name="object 27"/>
          <p:cNvSpPr txBox="1"/>
          <p:nvPr/>
        </p:nvSpPr>
        <p:spPr>
          <a:xfrm>
            <a:off x="3637274" y="2481567"/>
            <a:ext cx="2432685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2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favorise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activités productrices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d’avenir.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112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soutient spécifiquement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PME.</a:t>
            </a:r>
            <a:endParaRPr sz="950">
              <a:latin typeface="Arial"/>
              <a:cs typeface="Arial"/>
            </a:endParaRPr>
          </a:p>
        </p:txBody>
      </p:sp>
      <p:sp>
        <p:nvSpPr>
          <p:cNvPr id="55" name="object 28"/>
          <p:cNvSpPr/>
          <p:nvPr/>
        </p:nvSpPr>
        <p:spPr>
          <a:xfrm>
            <a:off x="3600000" y="2177156"/>
            <a:ext cx="3059430" cy="648335"/>
          </a:xfrm>
          <a:custGeom>
            <a:avLst/>
            <a:gdLst/>
            <a:ahLst/>
            <a:cxnLst/>
            <a:rect l="l" t="t" r="r" b="b"/>
            <a:pathLst>
              <a:path w="3059429" h="6483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5010" y="647992"/>
                </a:lnTo>
                <a:lnTo>
                  <a:pt x="3036229" y="647148"/>
                </a:lnTo>
                <a:lnTo>
                  <a:pt x="3052260" y="641242"/>
                </a:lnTo>
                <a:lnTo>
                  <a:pt x="3058167" y="625210"/>
                </a:lnTo>
                <a:lnTo>
                  <a:pt x="3059010" y="593991"/>
                </a:lnTo>
                <a:lnTo>
                  <a:pt x="3059010" y="54000"/>
                </a:lnTo>
                <a:lnTo>
                  <a:pt x="3058167" y="22781"/>
                </a:lnTo>
                <a:lnTo>
                  <a:pt x="3052260" y="6750"/>
                </a:lnTo>
                <a:lnTo>
                  <a:pt x="3036229" y="843"/>
                </a:lnTo>
                <a:lnTo>
                  <a:pt x="3005010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0"/>
          <p:cNvSpPr/>
          <p:nvPr/>
        </p:nvSpPr>
        <p:spPr>
          <a:xfrm>
            <a:off x="3600000" y="2922021"/>
            <a:ext cx="3060065" cy="504190"/>
          </a:xfrm>
          <a:custGeom>
            <a:avLst/>
            <a:gdLst/>
            <a:ahLst/>
            <a:cxnLst/>
            <a:rect l="l" t="t" r="r" b="b"/>
            <a:pathLst>
              <a:path w="3060065" h="504189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3006001" y="503999"/>
                </a:lnTo>
                <a:lnTo>
                  <a:pt x="3037220" y="503155"/>
                </a:lnTo>
                <a:lnTo>
                  <a:pt x="3053251" y="497249"/>
                </a:lnTo>
                <a:lnTo>
                  <a:pt x="3059157" y="481218"/>
                </a:lnTo>
                <a:lnTo>
                  <a:pt x="3060001" y="449999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1"/>
          <p:cNvSpPr txBox="1"/>
          <p:nvPr/>
        </p:nvSpPr>
        <p:spPr>
          <a:xfrm>
            <a:off x="3637274" y="2944890"/>
            <a:ext cx="267716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finance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950" spc="50" dirty="0">
                <a:solidFill>
                  <a:srgbClr val="231F20"/>
                </a:solidFill>
                <a:latin typeface="Arial"/>
                <a:cs typeface="Arial"/>
              </a:rPr>
              <a:t>R&amp;</a:t>
            </a:r>
            <a:r>
              <a:rPr sz="950" spc="-2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notamment dans les nouvelles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technologies.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8" name="object 52"/>
          <p:cNvSpPr txBox="1"/>
          <p:nvPr/>
        </p:nvSpPr>
        <p:spPr>
          <a:xfrm>
            <a:off x="3637274" y="3224290"/>
            <a:ext cx="2553976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élabore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stratégie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nationale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50" spc="-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&amp;</a:t>
            </a:r>
            <a:r>
              <a:rPr sz="950" spc="-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9" name="object 53"/>
          <p:cNvSpPr/>
          <p:nvPr/>
        </p:nvSpPr>
        <p:spPr>
          <a:xfrm>
            <a:off x="3600000" y="2922021"/>
            <a:ext cx="3060065" cy="504190"/>
          </a:xfrm>
          <a:custGeom>
            <a:avLst/>
            <a:gdLst/>
            <a:ahLst/>
            <a:cxnLst/>
            <a:rect l="l" t="t" r="r" b="b"/>
            <a:pathLst>
              <a:path w="3060065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3006001" y="503999"/>
                </a:lnTo>
                <a:lnTo>
                  <a:pt x="3037220" y="503155"/>
                </a:lnTo>
                <a:lnTo>
                  <a:pt x="3053251" y="497249"/>
                </a:lnTo>
                <a:lnTo>
                  <a:pt x="3059157" y="481218"/>
                </a:lnTo>
                <a:lnTo>
                  <a:pt x="3060001" y="449999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57"/>
          <p:cNvSpPr/>
          <p:nvPr/>
        </p:nvSpPr>
        <p:spPr>
          <a:xfrm>
            <a:off x="3600000" y="3506754"/>
            <a:ext cx="3060065" cy="648335"/>
          </a:xfrm>
          <a:custGeom>
            <a:avLst/>
            <a:gdLst/>
            <a:ahLst/>
            <a:cxnLst/>
            <a:rect l="l" t="t" r="r" b="b"/>
            <a:pathLst>
              <a:path w="3060065" h="648335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6001" y="647992"/>
                </a:lnTo>
                <a:lnTo>
                  <a:pt x="3037220" y="647148"/>
                </a:lnTo>
                <a:lnTo>
                  <a:pt x="3053251" y="641242"/>
                </a:lnTo>
                <a:lnTo>
                  <a:pt x="3059157" y="625210"/>
                </a:lnTo>
                <a:lnTo>
                  <a:pt x="3060001" y="593991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58"/>
          <p:cNvSpPr txBox="1"/>
          <p:nvPr/>
        </p:nvSpPr>
        <p:spPr>
          <a:xfrm>
            <a:off x="3637274" y="3531767"/>
            <a:ext cx="274066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vise à corriger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disparités et les déséquilibres  entre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régions.</a:t>
            </a:r>
            <a:endParaRPr sz="950">
              <a:latin typeface="Arial"/>
              <a:cs typeface="Arial"/>
            </a:endParaRPr>
          </a:p>
        </p:txBody>
      </p:sp>
      <p:sp>
        <p:nvSpPr>
          <p:cNvPr id="65" name="object 59"/>
          <p:cNvSpPr txBox="1"/>
          <p:nvPr/>
        </p:nvSpPr>
        <p:spPr>
          <a:xfrm>
            <a:off x="3637274" y="3811167"/>
            <a:ext cx="253301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développe les infrastructures 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transport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 de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communication.</a:t>
            </a:r>
            <a:endParaRPr sz="950">
              <a:latin typeface="Arial"/>
              <a:cs typeface="Arial"/>
            </a:endParaRPr>
          </a:p>
        </p:txBody>
      </p:sp>
      <p:sp>
        <p:nvSpPr>
          <p:cNvPr id="66" name="object 60"/>
          <p:cNvSpPr/>
          <p:nvPr/>
        </p:nvSpPr>
        <p:spPr>
          <a:xfrm>
            <a:off x="3600000" y="3506754"/>
            <a:ext cx="3060065" cy="648335"/>
          </a:xfrm>
          <a:custGeom>
            <a:avLst/>
            <a:gdLst/>
            <a:ahLst/>
            <a:cxnLst/>
            <a:rect l="l" t="t" r="r" b="b"/>
            <a:pathLst>
              <a:path w="3060065" h="6483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6001" y="647992"/>
                </a:lnTo>
                <a:lnTo>
                  <a:pt x="3037220" y="647148"/>
                </a:lnTo>
                <a:lnTo>
                  <a:pt x="3053251" y="641242"/>
                </a:lnTo>
                <a:lnTo>
                  <a:pt x="3059157" y="625210"/>
                </a:lnTo>
                <a:lnTo>
                  <a:pt x="3060001" y="593991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1"/>
          <p:cNvSpPr/>
          <p:nvPr/>
        </p:nvSpPr>
        <p:spPr>
          <a:xfrm>
            <a:off x="2217599" y="2896801"/>
            <a:ext cx="1208405" cy="525780"/>
          </a:xfrm>
          <a:custGeom>
            <a:avLst/>
            <a:gdLst/>
            <a:ahLst/>
            <a:cxnLst/>
            <a:rect l="l" t="t" r="r" b="b"/>
            <a:pathLst>
              <a:path w="1208404" h="525779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53896" y="525602"/>
                </a:lnTo>
                <a:lnTo>
                  <a:pt x="1185115" y="524758"/>
                </a:lnTo>
                <a:lnTo>
                  <a:pt x="1201146" y="518852"/>
                </a:lnTo>
                <a:lnTo>
                  <a:pt x="1207053" y="502820"/>
                </a:lnTo>
                <a:lnTo>
                  <a:pt x="1207897" y="471601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2"/>
          <p:cNvSpPr txBox="1"/>
          <p:nvPr/>
        </p:nvSpPr>
        <p:spPr>
          <a:xfrm>
            <a:off x="2251699" y="3000320"/>
            <a:ext cx="74549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politique  d’innovation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69" name="object 63"/>
          <p:cNvSpPr/>
          <p:nvPr/>
        </p:nvSpPr>
        <p:spPr>
          <a:xfrm>
            <a:off x="2217599" y="3561598"/>
            <a:ext cx="1208405" cy="525780"/>
          </a:xfrm>
          <a:custGeom>
            <a:avLst/>
            <a:gdLst/>
            <a:ahLst/>
            <a:cxnLst/>
            <a:rect l="l" t="t" r="r" b="b"/>
            <a:pathLst>
              <a:path w="1208404" h="525779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53896" y="525602"/>
                </a:lnTo>
                <a:lnTo>
                  <a:pt x="1185115" y="524758"/>
                </a:lnTo>
                <a:lnTo>
                  <a:pt x="1201146" y="518852"/>
                </a:lnTo>
                <a:lnTo>
                  <a:pt x="1207053" y="502820"/>
                </a:lnTo>
                <a:lnTo>
                  <a:pt x="1207897" y="471601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64"/>
          <p:cNvSpPr txBox="1"/>
          <p:nvPr/>
        </p:nvSpPr>
        <p:spPr>
          <a:xfrm>
            <a:off x="2251699" y="3595265"/>
            <a:ext cx="966469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politique  d’aménagement  du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territoire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73" name="object 68"/>
          <p:cNvSpPr/>
          <p:nvPr/>
        </p:nvSpPr>
        <p:spPr>
          <a:xfrm>
            <a:off x="431999" y="1461602"/>
            <a:ext cx="6336030" cy="234315"/>
          </a:xfrm>
          <a:custGeom>
            <a:avLst/>
            <a:gdLst/>
            <a:ahLst/>
            <a:cxnLst/>
            <a:rect l="l" t="t" r="r" b="b"/>
            <a:pathLst>
              <a:path w="6336030" h="234314">
                <a:moveTo>
                  <a:pt x="6282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6282004" y="233997"/>
                </a:lnTo>
                <a:lnTo>
                  <a:pt x="6313223" y="233153"/>
                </a:lnTo>
                <a:lnTo>
                  <a:pt x="6329254" y="227247"/>
                </a:lnTo>
                <a:lnTo>
                  <a:pt x="6335160" y="211216"/>
                </a:lnTo>
                <a:lnTo>
                  <a:pt x="6336004" y="179997"/>
                </a:lnTo>
                <a:lnTo>
                  <a:pt x="6336004" y="54000"/>
                </a:lnTo>
                <a:lnTo>
                  <a:pt x="6335160" y="22781"/>
                </a:lnTo>
                <a:lnTo>
                  <a:pt x="6329254" y="6750"/>
                </a:lnTo>
                <a:lnTo>
                  <a:pt x="6313223" y="843"/>
                </a:lnTo>
                <a:lnTo>
                  <a:pt x="6282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69"/>
          <p:cNvSpPr txBox="1"/>
          <p:nvPr/>
        </p:nvSpPr>
        <p:spPr>
          <a:xfrm>
            <a:off x="608629" y="1477058"/>
            <a:ext cx="5979795" cy="5700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Des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politiques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 structurelles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nationales qui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agissent sur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long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terme avec</a:t>
            </a:r>
            <a:r>
              <a:rPr sz="11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246379">
              <a:lnSpc>
                <a:spcPts val="1050"/>
              </a:lnSpc>
              <a:tabLst>
                <a:tab pos="1847214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objectifs	Des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8"/>
          <p:cNvSpPr/>
          <p:nvPr/>
        </p:nvSpPr>
        <p:spPr>
          <a:xfrm>
            <a:off x="4427804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725300" y="248690"/>
            <a:ext cx="5175250" cy="1063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4869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4.2.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rôle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l’État dans la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régulation  économique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  <a:p>
            <a:pPr marL="948690">
              <a:lnSpc>
                <a:spcPct val="100000"/>
              </a:lnSpc>
              <a:spcBef>
                <a:spcPts val="140"/>
              </a:spcBef>
            </a:pP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Les politiques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à </a:t>
            </a: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long</a:t>
            </a:r>
            <a:r>
              <a:rPr sz="1500" i="1" spc="-2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terme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politiques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structurelles</a:t>
            </a:r>
            <a:r>
              <a:rPr sz="1300" b="1" spc="-1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nationales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45" name="bk object 16"/>
          <p:cNvSpPr/>
          <p:nvPr/>
        </p:nvSpPr>
        <p:spPr>
          <a:xfrm>
            <a:off x="1205999" y="1668603"/>
            <a:ext cx="0" cy="502284"/>
          </a:xfrm>
          <a:custGeom>
            <a:avLst/>
            <a:gdLst/>
            <a:ahLst/>
            <a:cxnLst/>
            <a:rect l="l" t="t" r="r" b="b"/>
            <a:pathLst>
              <a:path h="502285">
                <a:moveTo>
                  <a:pt x="0" y="0"/>
                </a:moveTo>
                <a:lnTo>
                  <a:pt x="0" y="50201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17"/>
          <p:cNvSpPr/>
          <p:nvPr/>
        </p:nvSpPr>
        <p:spPr>
          <a:xfrm>
            <a:off x="1156406" y="2164706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"/>
          <p:cNvSpPr/>
          <p:nvPr/>
        </p:nvSpPr>
        <p:spPr>
          <a:xfrm>
            <a:off x="2778349" y="1668603"/>
            <a:ext cx="0" cy="502284"/>
          </a:xfrm>
          <a:custGeom>
            <a:avLst/>
            <a:gdLst/>
            <a:ahLst/>
            <a:cxnLst/>
            <a:rect l="l" t="t" r="r" b="b"/>
            <a:pathLst>
              <a:path h="502285">
                <a:moveTo>
                  <a:pt x="0" y="0"/>
                </a:moveTo>
                <a:lnTo>
                  <a:pt x="0" y="50201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5"/>
          <p:cNvSpPr/>
          <p:nvPr/>
        </p:nvSpPr>
        <p:spPr>
          <a:xfrm>
            <a:off x="2728756" y="2164706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8"/>
          <p:cNvSpPr/>
          <p:nvPr/>
        </p:nvSpPr>
        <p:spPr>
          <a:xfrm>
            <a:off x="3006004" y="2494804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12"/>
          <p:cNvSpPr/>
          <p:nvPr/>
        </p:nvSpPr>
        <p:spPr>
          <a:xfrm>
            <a:off x="3006004" y="3159601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13"/>
          <p:cNvSpPr/>
          <p:nvPr/>
        </p:nvSpPr>
        <p:spPr>
          <a:xfrm>
            <a:off x="3006004" y="3824403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14"/>
          <p:cNvSpPr/>
          <p:nvPr/>
        </p:nvSpPr>
        <p:spPr>
          <a:xfrm>
            <a:off x="2731454" y="4489200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15"/>
          <p:cNvSpPr/>
          <p:nvPr/>
        </p:nvSpPr>
        <p:spPr>
          <a:xfrm>
            <a:off x="719999" y="1864802"/>
            <a:ext cx="972185" cy="198120"/>
          </a:xfrm>
          <a:custGeom>
            <a:avLst/>
            <a:gdLst/>
            <a:ahLst/>
            <a:cxnLst/>
            <a:rect l="l" t="t" r="r" b="b"/>
            <a:pathLst>
              <a:path w="972185" h="198119">
                <a:moveTo>
                  <a:pt x="917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917994" y="198005"/>
                </a:lnTo>
                <a:lnTo>
                  <a:pt x="949213" y="197161"/>
                </a:lnTo>
                <a:lnTo>
                  <a:pt x="965244" y="191255"/>
                </a:lnTo>
                <a:lnTo>
                  <a:pt x="971150" y="175224"/>
                </a:lnTo>
                <a:lnTo>
                  <a:pt x="971994" y="144005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4" y="6750"/>
                </a:lnTo>
                <a:lnTo>
                  <a:pt x="949213" y="843"/>
                </a:lnTo>
                <a:lnTo>
                  <a:pt x="917994" y="0"/>
                </a:lnTo>
                <a:close/>
              </a:path>
            </a:pathLst>
          </a:custGeom>
          <a:solidFill>
            <a:srgbClr val="FF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18"/>
          <p:cNvSpPr/>
          <p:nvPr/>
        </p:nvSpPr>
        <p:spPr>
          <a:xfrm>
            <a:off x="2233705" y="1864802"/>
            <a:ext cx="1208405" cy="198120"/>
          </a:xfrm>
          <a:custGeom>
            <a:avLst/>
            <a:gdLst/>
            <a:ahLst/>
            <a:cxnLst/>
            <a:rect l="l" t="t" r="r" b="b"/>
            <a:pathLst>
              <a:path w="1208404" h="198119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153896" y="198005"/>
                </a:lnTo>
                <a:lnTo>
                  <a:pt x="1185115" y="197161"/>
                </a:lnTo>
                <a:lnTo>
                  <a:pt x="1201146" y="191255"/>
                </a:lnTo>
                <a:lnTo>
                  <a:pt x="1207053" y="175224"/>
                </a:lnTo>
                <a:lnTo>
                  <a:pt x="1207897" y="144005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21"/>
          <p:cNvSpPr/>
          <p:nvPr/>
        </p:nvSpPr>
        <p:spPr>
          <a:xfrm>
            <a:off x="431999" y="2231998"/>
            <a:ext cx="1548130" cy="2520315"/>
          </a:xfrm>
          <a:custGeom>
            <a:avLst/>
            <a:gdLst/>
            <a:ahLst/>
            <a:cxnLst/>
            <a:rect l="l" t="t" r="r" b="b"/>
            <a:pathLst>
              <a:path w="1548130" h="2520315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465997"/>
                </a:lnTo>
                <a:lnTo>
                  <a:pt x="843" y="2497216"/>
                </a:lnTo>
                <a:lnTo>
                  <a:pt x="6750" y="2513247"/>
                </a:lnTo>
                <a:lnTo>
                  <a:pt x="22781" y="2519153"/>
                </a:lnTo>
                <a:lnTo>
                  <a:pt x="54000" y="2519997"/>
                </a:lnTo>
                <a:lnTo>
                  <a:pt x="1494002" y="2519997"/>
                </a:lnTo>
                <a:lnTo>
                  <a:pt x="1525221" y="2519153"/>
                </a:lnTo>
                <a:lnTo>
                  <a:pt x="1541252" y="2513247"/>
                </a:lnTo>
                <a:lnTo>
                  <a:pt x="1547159" y="2497216"/>
                </a:lnTo>
                <a:lnTo>
                  <a:pt x="1548003" y="2465997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22"/>
          <p:cNvSpPr txBox="1"/>
          <p:nvPr/>
        </p:nvSpPr>
        <p:spPr>
          <a:xfrm>
            <a:off x="466100" y="2298700"/>
            <a:ext cx="1413510" cy="2358338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1280" marR="498475" indent="-75600">
              <a:lnSpc>
                <a:spcPts val="1100"/>
              </a:lnSpc>
              <a:spcBef>
                <a:spcPts val="280"/>
              </a:spcBef>
              <a:buChar char="•"/>
              <a:tabLst>
                <a:tab pos="819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Améliorer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fonctionnement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marchés</a:t>
            </a:r>
            <a:endParaRPr sz="950" dirty="0">
              <a:latin typeface="Arial"/>
              <a:cs typeface="Arial"/>
            </a:endParaRPr>
          </a:p>
          <a:p>
            <a:pPr marL="88265" marR="5080" indent="-75565">
              <a:lnSpc>
                <a:spcPts val="1100"/>
              </a:lnSpc>
              <a:spcBef>
                <a:spcPts val="28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Rendre les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structures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production plus  efficaces et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compétitives</a:t>
            </a:r>
            <a:endParaRPr sz="950" dirty="0">
              <a:latin typeface="Arial"/>
              <a:cs typeface="Arial"/>
            </a:endParaRPr>
          </a:p>
          <a:p>
            <a:pPr marL="88265" marR="157480" indent="-75565">
              <a:lnSpc>
                <a:spcPts val="1100"/>
              </a:lnSpc>
              <a:spcBef>
                <a:spcPts val="280"/>
              </a:spcBef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Orienter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l’activité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vers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secteurs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d’avenir</a:t>
            </a:r>
            <a:endParaRPr sz="950" dirty="0">
              <a:latin typeface="Arial"/>
              <a:cs typeface="Arial"/>
            </a:endParaRPr>
          </a:p>
          <a:p>
            <a:pPr marL="88265" marR="22860" indent="-75565">
              <a:lnSpc>
                <a:spcPts val="1100"/>
              </a:lnSpc>
              <a:spcBef>
                <a:spcPts val="28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Mieux répartir les  revenus et 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richesses</a:t>
            </a:r>
            <a:endParaRPr sz="950" dirty="0">
              <a:latin typeface="Arial"/>
              <a:cs typeface="Arial"/>
            </a:endParaRPr>
          </a:p>
          <a:p>
            <a:pPr marL="81280" marR="291465" indent="-75600">
              <a:lnSpc>
                <a:spcPts val="1100"/>
              </a:lnSpc>
              <a:spcBef>
                <a:spcPts val="280"/>
              </a:spcBef>
              <a:buChar char="•"/>
              <a:tabLst>
                <a:tab pos="819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Adapter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l’économie  nationale aux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changements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 l’environnement  international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7" name="object 23"/>
          <p:cNvSpPr/>
          <p:nvPr/>
        </p:nvSpPr>
        <p:spPr>
          <a:xfrm>
            <a:off x="2217599" y="2231998"/>
            <a:ext cx="1208405" cy="525780"/>
          </a:xfrm>
          <a:custGeom>
            <a:avLst/>
            <a:gdLst/>
            <a:ahLst/>
            <a:cxnLst/>
            <a:rect l="l" t="t" r="r" b="b"/>
            <a:pathLst>
              <a:path w="1208404" h="525780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53896" y="525602"/>
                </a:lnTo>
                <a:lnTo>
                  <a:pt x="1185115" y="524758"/>
                </a:lnTo>
                <a:lnTo>
                  <a:pt x="1201146" y="518852"/>
                </a:lnTo>
                <a:lnTo>
                  <a:pt x="1207053" y="502820"/>
                </a:lnTo>
                <a:lnTo>
                  <a:pt x="1207897" y="471601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24"/>
          <p:cNvSpPr txBox="1"/>
          <p:nvPr/>
        </p:nvSpPr>
        <p:spPr>
          <a:xfrm>
            <a:off x="2251699" y="2335517"/>
            <a:ext cx="71818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  industrielle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9" name="object 25"/>
          <p:cNvSpPr/>
          <p:nvPr/>
        </p:nvSpPr>
        <p:spPr>
          <a:xfrm>
            <a:off x="3600000" y="2177156"/>
            <a:ext cx="3059430" cy="648335"/>
          </a:xfrm>
          <a:custGeom>
            <a:avLst/>
            <a:gdLst/>
            <a:ahLst/>
            <a:cxnLst/>
            <a:rect l="l" t="t" r="r" b="b"/>
            <a:pathLst>
              <a:path w="3059429" h="648335">
                <a:moveTo>
                  <a:pt x="300501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5010" y="647992"/>
                </a:lnTo>
                <a:lnTo>
                  <a:pt x="3036229" y="647148"/>
                </a:lnTo>
                <a:lnTo>
                  <a:pt x="3052260" y="641242"/>
                </a:lnTo>
                <a:lnTo>
                  <a:pt x="3058167" y="625210"/>
                </a:lnTo>
                <a:lnTo>
                  <a:pt x="3059010" y="593991"/>
                </a:lnTo>
                <a:lnTo>
                  <a:pt x="3059010" y="54000"/>
                </a:lnTo>
                <a:lnTo>
                  <a:pt x="3058167" y="22781"/>
                </a:lnTo>
                <a:lnTo>
                  <a:pt x="3052260" y="6750"/>
                </a:lnTo>
                <a:lnTo>
                  <a:pt x="3036229" y="843"/>
                </a:lnTo>
                <a:lnTo>
                  <a:pt x="30050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26"/>
          <p:cNvSpPr txBox="1"/>
          <p:nvPr/>
        </p:nvSpPr>
        <p:spPr>
          <a:xfrm>
            <a:off x="3637274" y="2202167"/>
            <a:ext cx="3011176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aide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50" spc="-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&amp;</a:t>
            </a:r>
            <a:r>
              <a:rPr sz="950" spc="-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(subvention,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crédits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d’impôt).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61" name="object 27"/>
          <p:cNvSpPr txBox="1"/>
          <p:nvPr/>
        </p:nvSpPr>
        <p:spPr>
          <a:xfrm>
            <a:off x="3637274" y="2481567"/>
            <a:ext cx="2432685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2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favorise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activités productrices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d’avenir.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112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soutient spécifiquement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PME.</a:t>
            </a:r>
            <a:endParaRPr sz="950">
              <a:latin typeface="Arial"/>
              <a:cs typeface="Arial"/>
            </a:endParaRPr>
          </a:p>
        </p:txBody>
      </p:sp>
      <p:sp>
        <p:nvSpPr>
          <p:cNvPr id="62" name="object 28"/>
          <p:cNvSpPr/>
          <p:nvPr/>
        </p:nvSpPr>
        <p:spPr>
          <a:xfrm>
            <a:off x="3600000" y="2177156"/>
            <a:ext cx="3059430" cy="648335"/>
          </a:xfrm>
          <a:custGeom>
            <a:avLst/>
            <a:gdLst/>
            <a:ahLst/>
            <a:cxnLst/>
            <a:rect l="l" t="t" r="r" b="b"/>
            <a:pathLst>
              <a:path w="3059429" h="6483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5010" y="647992"/>
                </a:lnTo>
                <a:lnTo>
                  <a:pt x="3036229" y="647148"/>
                </a:lnTo>
                <a:lnTo>
                  <a:pt x="3052260" y="641242"/>
                </a:lnTo>
                <a:lnTo>
                  <a:pt x="3058167" y="625210"/>
                </a:lnTo>
                <a:lnTo>
                  <a:pt x="3059010" y="593991"/>
                </a:lnTo>
                <a:lnTo>
                  <a:pt x="3059010" y="54000"/>
                </a:lnTo>
                <a:lnTo>
                  <a:pt x="3058167" y="22781"/>
                </a:lnTo>
                <a:lnTo>
                  <a:pt x="3052260" y="6750"/>
                </a:lnTo>
                <a:lnTo>
                  <a:pt x="3036229" y="843"/>
                </a:lnTo>
                <a:lnTo>
                  <a:pt x="3005010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50"/>
          <p:cNvSpPr/>
          <p:nvPr/>
        </p:nvSpPr>
        <p:spPr>
          <a:xfrm>
            <a:off x="3600000" y="2922021"/>
            <a:ext cx="3060065" cy="504190"/>
          </a:xfrm>
          <a:custGeom>
            <a:avLst/>
            <a:gdLst/>
            <a:ahLst/>
            <a:cxnLst/>
            <a:rect l="l" t="t" r="r" b="b"/>
            <a:pathLst>
              <a:path w="3060065" h="504189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3006001" y="503999"/>
                </a:lnTo>
                <a:lnTo>
                  <a:pt x="3037220" y="503155"/>
                </a:lnTo>
                <a:lnTo>
                  <a:pt x="3053251" y="497249"/>
                </a:lnTo>
                <a:lnTo>
                  <a:pt x="3059157" y="481218"/>
                </a:lnTo>
                <a:lnTo>
                  <a:pt x="3060001" y="449999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51"/>
          <p:cNvSpPr txBox="1"/>
          <p:nvPr/>
        </p:nvSpPr>
        <p:spPr>
          <a:xfrm>
            <a:off x="3637274" y="2944890"/>
            <a:ext cx="267716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finance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950" spc="50" dirty="0">
                <a:solidFill>
                  <a:srgbClr val="231F20"/>
                </a:solidFill>
                <a:latin typeface="Arial"/>
                <a:cs typeface="Arial"/>
              </a:rPr>
              <a:t>R&amp;</a:t>
            </a:r>
            <a:r>
              <a:rPr sz="950" spc="-2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notamment dans les nouvelles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technologies.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65" name="object 52"/>
          <p:cNvSpPr txBox="1"/>
          <p:nvPr/>
        </p:nvSpPr>
        <p:spPr>
          <a:xfrm>
            <a:off x="3637274" y="3224290"/>
            <a:ext cx="2553976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élabore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stratégie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nationale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50" spc="-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&amp;</a:t>
            </a:r>
            <a:r>
              <a:rPr sz="950" spc="-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66" name="object 53"/>
          <p:cNvSpPr/>
          <p:nvPr/>
        </p:nvSpPr>
        <p:spPr>
          <a:xfrm>
            <a:off x="3600000" y="2922021"/>
            <a:ext cx="3060065" cy="504190"/>
          </a:xfrm>
          <a:custGeom>
            <a:avLst/>
            <a:gdLst/>
            <a:ahLst/>
            <a:cxnLst/>
            <a:rect l="l" t="t" r="r" b="b"/>
            <a:pathLst>
              <a:path w="3060065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3006001" y="503999"/>
                </a:lnTo>
                <a:lnTo>
                  <a:pt x="3037220" y="503155"/>
                </a:lnTo>
                <a:lnTo>
                  <a:pt x="3053251" y="497249"/>
                </a:lnTo>
                <a:lnTo>
                  <a:pt x="3059157" y="481218"/>
                </a:lnTo>
                <a:lnTo>
                  <a:pt x="3060001" y="449999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54"/>
          <p:cNvSpPr/>
          <p:nvPr/>
        </p:nvSpPr>
        <p:spPr>
          <a:xfrm>
            <a:off x="3600000" y="4309198"/>
            <a:ext cx="3060065" cy="360045"/>
          </a:xfrm>
          <a:custGeom>
            <a:avLst/>
            <a:gdLst/>
            <a:ahLst/>
            <a:cxnLst/>
            <a:rect l="l" t="t" r="r" b="b"/>
            <a:pathLst>
              <a:path w="3060065" h="360045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3006001" y="360006"/>
                </a:lnTo>
                <a:lnTo>
                  <a:pt x="3037220" y="359163"/>
                </a:lnTo>
                <a:lnTo>
                  <a:pt x="3053251" y="353256"/>
                </a:lnTo>
                <a:lnTo>
                  <a:pt x="3059157" y="337225"/>
                </a:lnTo>
                <a:lnTo>
                  <a:pt x="3060001" y="306006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55"/>
          <p:cNvSpPr txBox="1"/>
          <p:nvPr/>
        </p:nvSpPr>
        <p:spPr>
          <a:xfrm>
            <a:off x="3637274" y="4399767"/>
            <a:ext cx="28619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cherche 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développer 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capital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humain d’un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pays.</a:t>
            </a:r>
            <a:endParaRPr sz="950">
              <a:latin typeface="Arial"/>
              <a:cs typeface="Arial"/>
            </a:endParaRPr>
          </a:p>
        </p:txBody>
      </p:sp>
      <p:sp>
        <p:nvSpPr>
          <p:cNvPr id="69" name="object 56"/>
          <p:cNvSpPr/>
          <p:nvPr/>
        </p:nvSpPr>
        <p:spPr>
          <a:xfrm>
            <a:off x="3600000" y="4309198"/>
            <a:ext cx="3060065" cy="360045"/>
          </a:xfrm>
          <a:custGeom>
            <a:avLst/>
            <a:gdLst/>
            <a:ahLst/>
            <a:cxnLst/>
            <a:rect l="l" t="t" r="r" b="b"/>
            <a:pathLst>
              <a:path w="3060065" h="36004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3006001" y="360006"/>
                </a:lnTo>
                <a:lnTo>
                  <a:pt x="3037220" y="359163"/>
                </a:lnTo>
                <a:lnTo>
                  <a:pt x="3053251" y="353256"/>
                </a:lnTo>
                <a:lnTo>
                  <a:pt x="3059157" y="337225"/>
                </a:lnTo>
                <a:lnTo>
                  <a:pt x="3060001" y="306006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57"/>
          <p:cNvSpPr/>
          <p:nvPr/>
        </p:nvSpPr>
        <p:spPr>
          <a:xfrm>
            <a:off x="3600000" y="3506754"/>
            <a:ext cx="3060065" cy="648335"/>
          </a:xfrm>
          <a:custGeom>
            <a:avLst/>
            <a:gdLst/>
            <a:ahLst/>
            <a:cxnLst/>
            <a:rect l="l" t="t" r="r" b="b"/>
            <a:pathLst>
              <a:path w="3060065" h="648335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6001" y="647992"/>
                </a:lnTo>
                <a:lnTo>
                  <a:pt x="3037220" y="647148"/>
                </a:lnTo>
                <a:lnTo>
                  <a:pt x="3053251" y="641242"/>
                </a:lnTo>
                <a:lnTo>
                  <a:pt x="3059157" y="625210"/>
                </a:lnTo>
                <a:lnTo>
                  <a:pt x="3060001" y="593991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58"/>
          <p:cNvSpPr txBox="1"/>
          <p:nvPr/>
        </p:nvSpPr>
        <p:spPr>
          <a:xfrm>
            <a:off x="3637274" y="3531767"/>
            <a:ext cx="274066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vise à corriger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disparités et les déséquilibres  entre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régions.</a:t>
            </a:r>
            <a:endParaRPr sz="950">
              <a:latin typeface="Arial"/>
              <a:cs typeface="Arial"/>
            </a:endParaRPr>
          </a:p>
        </p:txBody>
      </p:sp>
      <p:sp>
        <p:nvSpPr>
          <p:cNvPr id="72" name="object 59"/>
          <p:cNvSpPr txBox="1"/>
          <p:nvPr/>
        </p:nvSpPr>
        <p:spPr>
          <a:xfrm>
            <a:off x="3637274" y="3811167"/>
            <a:ext cx="253301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développe les infrastructures 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transport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 de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communication.</a:t>
            </a:r>
            <a:endParaRPr sz="950">
              <a:latin typeface="Arial"/>
              <a:cs typeface="Arial"/>
            </a:endParaRPr>
          </a:p>
        </p:txBody>
      </p:sp>
      <p:sp>
        <p:nvSpPr>
          <p:cNvPr id="73" name="object 60"/>
          <p:cNvSpPr/>
          <p:nvPr/>
        </p:nvSpPr>
        <p:spPr>
          <a:xfrm>
            <a:off x="3600000" y="3506754"/>
            <a:ext cx="3060065" cy="648335"/>
          </a:xfrm>
          <a:custGeom>
            <a:avLst/>
            <a:gdLst/>
            <a:ahLst/>
            <a:cxnLst/>
            <a:rect l="l" t="t" r="r" b="b"/>
            <a:pathLst>
              <a:path w="3060065" h="6483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6001" y="647992"/>
                </a:lnTo>
                <a:lnTo>
                  <a:pt x="3037220" y="647148"/>
                </a:lnTo>
                <a:lnTo>
                  <a:pt x="3053251" y="641242"/>
                </a:lnTo>
                <a:lnTo>
                  <a:pt x="3059157" y="625210"/>
                </a:lnTo>
                <a:lnTo>
                  <a:pt x="3060001" y="593991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61"/>
          <p:cNvSpPr/>
          <p:nvPr/>
        </p:nvSpPr>
        <p:spPr>
          <a:xfrm>
            <a:off x="2217599" y="2896801"/>
            <a:ext cx="1208405" cy="525780"/>
          </a:xfrm>
          <a:custGeom>
            <a:avLst/>
            <a:gdLst/>
            <a:ahLst/>
            <a:cxnLst/>
            <a:rect l="l" t="t" r="r" b="b"/>
            <a:pathLst>
              <a:path w="1208404" h="525779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53896" y="525602"/>
                </a:lnTo>
                <a:lnTo>
                  <a:pt x="1185115" y="524758"/>
                </a:lnTo>
                <a:lnTo>
                  <a:pt x="1201146" y="518852"/>
                </a:lnTo>
                <a:lnTo>
                  <a:pt x="1207053" y="502820"/>
                </a:lnTo>
                <a:lnTo>
                  <a:pt x="1207897" y="471601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62"/>
          <p:cNvSpPr txBox="1"/>
          <p:nvPr/>
        </p:nvSpPr>
        <p:spPr>
          <a:xfrm>
            <a:off x="2251699" y="3000320"/>
            <a:ext cx="74549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politique  d’innovation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76" name="object 63"/>
          <p:cNvSpPr/>
          <p:nvPr/>
        </p:nvSpPr>
        <p:spPr>
          <a:xfrm>
            <a:off x="2217599" y="3561598"/>
            <a:ext cx="1208405" cy="525780"/>
          </a:xfrm>
          <a:custGeom>
            <a:avLst/>
            <a:gdLst/>
            <a:ahLst/>
            <a:cxnLst/>
            <a:rect l="l" t="t" r="r" b="b"/>
            <a:pathLst>
              <a:path w="1208404" h="525779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53896" y="525602"/>
                </a:lnTo>
                <a:lnTo>
                  <a:pt x="1185115" y="524758"/>
                </a:lnTo>
                <a:lnTo>
                  <a:pt x="1201146" y="518852"/>
                </a:lnTo>
                <a:lnTo>
                  <a:pt x="1207053" y="502820"/>
                </a:lnTo>
                <a:lnTo>
                  <a:pt x="1207897" y="471601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64"/>
          <p:cNvSpPr txBox="1"/>
          <p:nvPr/>
        </p:nvSpPr>
        <p:spPr>
          <a:xfrm>
            <a:off x="2251699" y="3595265"/>
            <a:ext cx="966469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politique  d’aménagement  du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territoire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78" name="object 65"/>
          <p:cNvSpPr/>
          <p:nvPr/>
        </p:nvSpPr>
        <p:spPr>
          <a:xfrm>
            <a:off x="2217599" y="4226401"/>
            <a:ext cx="1208405" cy="525780"/>
          </a:xfrm>
          <a:custGeom>
            <a:avLst/>
            <a:gdLst/>
            <a:ahLst/>
            <a:cxnLst/>
            <a:rect l="l" t="t" r="r" b="b"/>
            <a:pathLst>
              <a:path w="1208404" h="525779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53896" y="525602"/>
                </a:lnTo>
                <a:lnTo>
                  <a:pt x="1185115" y="524758"/>
                </a:lnTo>
                <a:lnTo>
                  <a:pt x="1201146" y="518852"/>
                </a:lnTo>
                <a:lnTo>
                  <a:pt x="1207053" y="502820"/>
                </a:lnTo>
                <a:lnTo>
                  <a:pt x="1207897" y="471601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66"/>
          <p:cNvSpPr txBox="1"/>
          <p:nvPr/>
        </p:nvSpPr>
        <p:spPr>
          <a:xfrm>
            <a:off x="2251699" y="4260069"/>
            <a:ext cx="1019810" cy="460382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politique 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d’éducation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5080">
              <a:lnSpc>
                <a:spcPts val="1100"/>
              </a:lnSpc>
              <a:tabLst>
                <a:tab pos="88900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  et de formation</a:t>
            </a:r>
            <a:endParaRPr lang="fr-FR" sz="950" dirty="0" smtClean="0">
              <a:latin typeface="Arial"/>
              <a:cs typeface="Arial"/>
            </a:endParaRPr>
          </a:p>
        </p:txBody>
      </p:sp>
      <p:sp>
        <p:nvSpPr>
          <p:cNvPr id="80" name="object 68"/>
          <p:cNvSpPr/>
          <p:nvPr/>
        </p:nvSpPr>
        <p:spPr>
          <a:xfrm>
            <a:off x="431999" y="1461602"/>
            <a:ext cx="6336030" cy="234315"/>
          </a:xfrm>
          <a:custGeom>
            <a:avLst/>
            <a:gdLst/>
            <a:ahLst/>
            <a:cxnLst/>
            <a:rect l="l" t="t" r="r" b="b"/>
            <a:pathLst>
              <a:path w="6336030" h="234314">
                <a:moveTo>
                  <a:pt x="6282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6282004" y="233997"/>
                </a:lnTo>
                <a:lnTo>
                  <a:pt x="6313223" y="233153"/>
                </a:lnTo>
                <a:lnTo>
                  <a:pt x="6329254" y="227247"/>
                </a:lnTo>
                <a:lnTo>
                  <a:pt x="6335160" y="211216"/>
                </a:lnTo>
                <a:lnTo>
                  <a:pt x="6336004" y="179997"/>
                </a:lnTo>
                <a:lnTo>
                  <a:pt x="6336004" y="54000"/>
                </a:lnTo>
                <a:lnTo>
                  <a:pt x="6335160" y="22781"/>
                </a:lnTo>
                <a:lnTo>
                  <a:pt x="6329254" y="6750"/>
                </a:lnTo>
                <a:lnTo>
                  <a:pt x="6313223" y="843"/>
                </a:lnTo>
                <a:lnTo>
                  <a:pt x="6282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69"/>
          <p:cNvSpPr txBox="1"/>
          <p:nvPr/>
        </p:nvSpPr>
        <p:spPr>
          <a:xfrm>
            <a:off x="608629" y="1477058"/>
            <a:ext cx="5979795" cy="5700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Des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politiques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 structurelles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nationales qui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agissent sur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long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terme avec</a:t>
            </a:r>
            <a:r>
              <a:rPr sz="11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246379">
              <a:lnSpc>
                <a:spcPts val="1050"/>
              </a:lnSpc>
              <a:tabLst>
                <a:tab pos="1847214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objectifs	Des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41"/>
          <p:cNvSpPr/>
          <p:nvPr/>
        </p:nvSpPr>
        <p:spPr>
          <a:xfrm>
            <a:off x="4427804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725300" y="248690"/>
            <a:ext cx="5175250" cy="1063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4869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4.2.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rôle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l’État dans la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régulation  économique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  <a:p>
            <a:pPr marL="948690">
              <a:lnSpc>
                <a:spcPct val="100000"/>
              </a:lnSpc>
              <a:spcBef>
                <a:spcPts val="140"/>
              </a:spcBef>
            </a:pP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Les politiques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à </a:t>
            </a: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long</a:t>
            </a:r>
            <a:r>
              <a:rPr sz="1500" i="1" spc="-2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terme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politiques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structurelles</a:t>
            </a:r>
            <a:r>
              <a:rPr sz="1300" b="1" spc="-1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nationales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5" name="object 4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48" name="bk object 16"/>
          <p:cNvSpPr/>
          <p:nvPr/>
        </p:nvSpPr>
        <p:spPr>
          <a:xfrm>
            <a:off x="1205999" y="1668603"/>
            <a:ext cx="0" cy="502284"/>
          </a:xfrm>
          <a:custGeom>
            <a:avLst/>
            <a:gdLst/>
            <a:ahLst/>
            <a:cxnLst/>
            <a:rect l="l" t="t" r="r" b="b"/>
            <a:pathLst>
              <a:path h="502285">
                <a:moveTo>
                  <a:pt x="0" y="0"/>
                </a:moveTo>
                <a:lnTo>
                  <a:pt x="0" y="50201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17"/>
          <p:cNvSpPr/>
          <p:nvPr/>
        </p:nvSpPr>
        <p:spPr>
          <a:xfrm>
            <a:off x="1156406" y="2164706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4"/>
          <p:cNvSpPr/>
          <p:nvPr/>
        </p:nvSpPr>
        <p:spPr>
          <a:xfrm>
            <a:off x="2778349" y="1668603"/>
            <a:ext cx="0" cy="502284"/>
          </a:xfrm>
          <a:custGeom>
            <a:avLst/>
            <a:gdLst/>
            <a:ahLst/>
            <a:cxnLst/>
            <a:rect l="l" t="t" r="r" b="b"/>
            <a:pathLst>
              <a:path h="502285">
                <a:moveTo>
                  <a:pt x="0" y="0"/>
                </a:moveTo>
                <a:lnTo>
                  <a:pt x="0" y="50201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"/>
          <p:cNvSpPr/>
          <p:nvPr/>
        </p:nvSpPr>
        <p:spPr>
          <a:xfrm>
            <a:off x="2728756" y="2164706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8"/>
          <p:cNvSpPr/>
          <p:nvPr/>
        </p:nvSpPr>
        <p:spPr>
          <a:xfrm>
            <a:off x="3006004" y="2494804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12"/>
          <p:cNvSpPr/>
          <p:nvPr/>
        </p:nvSpPr>
        <p:spPr>
          <a:xfrm>
            <a:off x="3006004" y="3159601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13"/>
          <p:cNvSpPr/>
          <p:nvPr/>
        </p:nvSpPr>
        <p:spPr>
          <a:xfrm>
            <a:off x="3006004" y="3824403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14"/>
          <p:cNvSpPr/>
          <p:nvPr/>
        </p:nvSpPr>
        <p:spPr>
          <a:xfrm>
            <a:off x="2731454" y="4489200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15"/>
          <p:cNvSpPr/>
          <p:nvPr/>
        </p:nvSpPr>
        <p:spPr>
          <a:xfrm>
            <a:off x="719999" y="1864802"/>
            <a:ext cx="972185" cy="198120"/>
          </a:xfrm>
          <a:custGeom>
            <a:avLst/>
            <a:gdLst/>
            <a:ahLst/>
            <a:cxnLst/>
            <a:rect l="l" t="t" r="r" b="b"/>
            <a:pathLst>
              <a:path w="972185" h="198119">
                <a:moveTo>
                  <a:pt x="917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917994" y="198005"/>
                </a:lnTo>
                <a:lnTo>
                  <a:pt x="949213" y="197161"/>
                </a:lnTo>
                <a:lnTo>
                  <a:pt x="965244" y="191255"/>
                </a:lnTo>
                <a:lnTo>
                  <a:pt x="971150" y="175224"/>
                </a:lnTo>
                <a:lnTo>
                  <a:pt x="971994" y="144005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4" y="6750"/>
                </a:lnTo>
                <a:lnTo>
                  <a:pt x="949213" y="843"/>
                </a:lnTo>
                <a:lnTo>
                  <a:pt x="917994" y="0"/>
                </a:lnTo>
                <a:close/>
              </a:path>
            </a:pathLst>
          </a:custGeom>
          <a:solidFill>
            <a:srgbClr val="FF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18"/>
          <p:cNvSpPr/>
          <p:nvPr/>
        </p:nvSpPr>
        <p:spPr>
          <a:xfrm>
            <a:off x="2233705" y="1864802"/>
            <a:ext cx="1208405" cy="198120"/>
          </a:xfrm>
          <a:custGeom>
            <a:avLst/>
            <a:gdLst/>
            <a:ahLst/>
            <a:cxnLst/>
            <a:rect l="l" t="t" r="r" b="b"/>
            <a:pathLst>
              <a:path w="1208404" h="198119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153896" y="198005"/>
                </a:lnTo>
                <a:lnTo>
                  <a:pt x="1185115" y="197161"/>
                </a:lnTo>
                <a:lnTo>
                  <a:pt x="1201146" y="191255"/>
                </a:lnTo>
                <a:lnTo>
                  <a:pt x="1207053" y="175224"/>
                </a:lnTo>
                <a:lnTo>
                  <a:pt x="1207897" y="144005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21"/>
          <p:cNvSpPr/>
          <p:nvPr/>
        </p:nvSpPr>
        <p:spPr>
          <a:xfrm>
            <a:off x="431999" y="2231998"/>
            <a:ext cx="1548130" cy="2520315"/>
          </a:xfrm>
          <a:custGeom>
            <a:avLst/>
            <a:gdLst/>
            <a:ahLst/>
            <a:cxnLst/>
            <a:rect l="l" t="t" r="r" b="b"/>
            <a:pathLst>
              <a:path w="1548130" h="2520315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465997"/>
                </a:lnTo>
                <a:lnTo>
                  <a:pt x="843" y="2497216"/>
                </a:lnTo>
                <a:lnTo>
                  <a:pt x="6750" y="2513247"/>
                </a:lnTo>
                <a:lnTo>
                  <a:pt x="22781" y="2519153"/>
                </a:lnTo>
                <a:lnTo>
                  <a:pt x="54000" y="2519997"/>
                </a:lnTo>
                <a:lnTo>
                  <a:pt x="1494002" y="2519997"/>
                </a:lnTo>
                <a:lnTo>
                  <a:pt x="1525221" y="2519153"/>
                </a:lnTo>
                <a:lnTo>
                  <a:pt x="1541252" y="2513247"/>
                </a:lnTo>
                <a:lnTo>
                  <a:pt x="1547159" y="2497216"/>
                </a:lnTo>
                <a:lnTo>
                  <a:pt x="1548003" y="2465997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22"/>
          <p:cNvSpPr txBox="1"/>
          <p:nvPr/>
        </p:nvSpPr>
        <p:spPr>
          <a:xfrm>
            <a:off x="466100" y="2298700"/>
            <a:ext cx="1413510" cy="2358338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1280" marR="498475" indent="-75600">
              <a:lnSpc>
                <a:spcPts val="1100"/>
              </a:lnSpc>
              <a:spcBef>
                <a:spcPts val="280"/>
              </a:spcBef>
              <a:buChar char="•"/>
              <a:tabLst>
                <a:tab pos="819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Améliorer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fonctionnement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marchés</a:t>
            </a:r>
            <a:endParaRPr sz="950" dirty="0">
              <a:latin typeface="Arial"/>
              <a:cs typeface="Arial"/>
            </a:endParaRPr>
          </a:p>
          <a:p>
            <a:pPr marL="88265" marR="5080" indent="-75565">
              <a:lnSpc>
                <a:spcPts val="1100"/>
              </a:lnSpc>
              <a:spcBef>
                <a:spcPts val="28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Rendre les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structures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production plus  efficaces et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compétitives</a:t>
            </a:r>
            <a:endParaRPr sz="950" dirty="0">
              <a:latin typeface="Arial"/>
              <a:cs typeface="Arial"/>
            </a:endParaRPr>
          </a:p>
          <a:p>
            <a:pPr marL="88265" marR="157480" indent="-75565">
              <a:lnSpc>
                <a:spcPts val="1100"/>
              </a:lnSpc>
              <a:spcBef>
                <a:spcPts val="280"/>
              </a:spcBef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Orienter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l’activité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vers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secteurs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d’avenir</a:t>
            </a:r>
            <a:endParaRPr sz="950" dirty="0">
              <a:latin typeface="Arial"/>
              <a:cs typeface="Arial"/>
            </a:endParaRPr>
          </a:p>
          <a:p>
            <a:pPr marL="88265" marR="22860" indent="-75565">
              <a:lnSpc>
                <a:spcPts val="1100"/>
              </a:lnSpc>
              <a:spcBef>
                <a:spcPts val="28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Mieux répartir les  revenus et 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richesses</a:t>
            </a:r>
            <a:endParaRPr sz="950" dirty="0">
              <a:latin typeface="Arial"/>
              <a:cs typeface="Arial"/>
            </a:endParaRPr>
          </a:p>
          <a:p>
            <a:pPr marL="81280" marR="291465" indent="-75600">
              <a:lnSpc>
                <a:spcPts val="1100"/>
              </a:lnSpc>
              <a:spcBef>
                <a:spcPts val="280"/>
              </a:spcBef>
              <a:buChar char="•"/>
              <a:tabLst>
                <a:tab pos="819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Adapter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l’économie  nationale aux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changements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 l’environnement  international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60" name="object 23"/>
          <p:cNvSpPr/>
          <p:nvPr/>
        </p:nvSpPr>
        <p:spPr>
          <a:xfrm>
            <a:off x="2217599" y="2231998"/>
            <a:ext cx="1208405" cy="525780"/>
          </a:xfrm>
          <a:custGeom>
            <a:avLst/>
            <a:gdLst/>
            <a:ahLst/>
            <a:cxnLst/>
            <a:rect l="l" t="t" r="r" b="b"/>
            <a:pathLst>
              <a:path w="1208404" h="525780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53896" y="525602"/>
                </a:lnTo>
                <a:lnTo>
                  <a:pt x="1185115" y="524758"/>
                </a:lnTo>
                <a:lnTo>
                  <a:pt x="1201146" y="518852"/>
                </a:lnTo>
                <a:lnTo>
                  <a:pt x="1207053" y="502820"/>
                </a:lnTo>
                <a:lnTo>
                  <a:pt x="1207897" y="471601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24"/>
          <p:cNvSpPr txBox="1"/>
          <p:nvPr/>
        </p:nvSpPr>
        <p:spPr>
          <a:xfrm>
            <a:off x="2251699" y="2335517"/>
            <a:ext cx="71818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  industrielle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62" name="object 25"/>
          <p:cNvSpPr/>
          <p:nvPr/>
        </p:nvSpPr>
        <p:spPr>
          <a:xfrm>
            <a:off x="3600000" y="2177156"/>
            <a:ext cx="3059430" cy="648335"/>
          </a:xfrm>
          <a:custGeom>
            <a:avLst/>
            <a:gdLst/>
            <a:ahLst/>
            <a:cxnLst/>
            <a:rect l="l" t="t" r="r" b="b"/>
            <a:pathLst>
              <a:path w="3059429" h="648335">
                <a:moveTo>
                  <a:pt x="300501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5010" y="647992"/>
                </a:lnTo>
                <a:lnTo>
                  <a:pt x="3036229" y="647148"/>
                </a:lnTo>
                <a:lnTo>
                  <a:pt x="3052260" y="641242"/>
                </a:lnTo>
                <a:lnTo>
                  <a:pt x="3058167" y="625210"/>
                </a:lnTo>
                <a:lnTo>
                  <a:pt x="3059010" y="593991"/>
                </a:lnTo>
                <a:lnTo>
                  <a:pt x="3059010" y="54000"/>
                </a:lnTo>
                <a:lnTo>
                  <a:pt x="3058167" y="22781"/>
                </a:lnTo>
                <a:lnTo>
                  <a:pt x="3052260" y="6750"/>
                </a:lnTo>
                <a:lnTo>
                  <a:pt x="3036229" y="843"/>
                </a:lnTo>
                <a:lnTo>
                  <a:pt x="30050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26"/>
          <p:cNvSpPr txBox="1"/>
          <p:nvPr/>
        </p:nvSpPr>
        <p:spPr>
          <a:xfrm>
            <a:off x="3637274" y="2202167"/>
            <a:ext cx="3011176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aide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50" spc="-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&amp;</a:t>
            </a:r>
            <a:r>
              <a:rPr sz="950" spc="-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(subvention,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crédits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d’impôt).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64" name="object 27"/>
          <p:cNvSpPr txBox="1"/>
          <p:nvPr/>
        </p:nvSpPr>
        <p:spPr>
          <a:xfrm>
            <a:off x="3637274" y="2481567"/>
            <a:ext cx="2432685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2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favorise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activités productrices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d’avenir.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112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soutient spécifiquement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PME.</a:t>
            </a:r>
            <a:endParaRPr sz="950">
              <a:latin typeface="Arial"/>
              <a:cs typeface="Arial"/>
            </a:endParaRPr>
          </a:p>
        </p:txBody>
      </p:sp>
      <p:sp>
        <p:nvSpPr>
          <p:cNvPr id="65" name="object 28"/>
          <p:cNvSpPr/>
          <p:nvPr/>
        </p:nvSpPr>
        <p:spPr>
          <a:xfrm>
            <a:off x="3600000" y="2177156"/>
            <a:ext cx="3059430" cy="648335"/>
          </a:xfrm>
          <a:custGeom>
            <a:avLst/>
            <a:gdLst/>
            <a:ahLst/>
            <a:cxnLst/>
            <a:rect l="l" t="t" r="r" b="b"/>
            <a:pathLst>
              <a:path w="3059429" h="6483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5010" y="647992"/>
                </a:lnTo>
                <a:lnTo>
                  <a:pt x="3036229" y="647148"/>
                </a:lnTo>
                <a:lnTo>
                  <a:pt x="3052260" y="641242"/>
                </a:lnTo>
                <a:lnTo>
                  <a:pt x="3058167" y="625210"/>
                </a:lnTo>
                <a:lnTo>
                  <a:pt x="3059010" y="593991"/>
                </a:lnTo>
                <a:lnTo>
                  <a:pt x="3059010" y="54000"/>
                </a:lnTo>
                <a:lnTo>
                  <a:pt x="3058167" y="22781"/>
                </a:lnTo>
                <a:lnTo>
                  <a:pt x="3052260" y="6750"/>
                </a:lnTo>
                <a:lnTo>
                  <a:pt x="3036229" y="843"/>
                </a:lnTo>
                <a:lnTo>
                  <a:pt x="3005010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50"/>
          <p:cNvSpPr/>
          <p:nvPr/>
        </p:nvSpPr>
        <p:spPr>
          <a:xfrm>
            <a:off x="3600000" y="2922021"/>
            <a:ext cx="3060065" cy="504190"/>
          </a:xfrm>
          <a:custGeom>
            <a:avLst/>
            <a:gdLst/>
            <a:ahLst/>
            <a:cxnLst/>
            <a:rect l="l" t="t" r="r" b="b"/>
            <a:pathLst>
              <a:path w="3060065" h="504189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3006001" y="503999"/>
                </a:lnTo>
                <a:lnTo>
                  <a:pt x="3037220" y="503155"/>
                </a:lnTo>
                <a:lnTo>
                  <a:pt x="3053251" y="497249"/>
                </a:lnTo>
                <a:lnTo>
                  <a:pt x="3059157" y="481218"/>
                </a:lnTo>
                <a:lnTo>
                  <a:pt x="3060001" y="449999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51"/>
          <p:cNvSpPr txBox="1"/>
          <p:nvPr/>
        </p:nvSpPr>
        <p:spPr>
          <a:xfrm>
            <a:off x="3637274" y="2944890"/>
            <a:ext cx="267716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finance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950" spc="50" dirty="0">
                <a:solidFill>
                  <a:srgbClr val="231F20"/>
                </a:solidFill>
                <a:latin typeface="Arial"/>
                <a:cs typeface="Arial"/>
              </a:rPr>
              <a:t>R&amp;</a:t>
            </a:r>
            <a:r>
              <a:rPr sz="950" spc="-2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notamment dans les nouvelles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technologies.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68" name="object 52"/>
          <p:cNvSpPr txBox="1"/>
          <p:nvPr/>
        </p:nvSpPr>
        <p:spPr>
          <a:xfrm>
            <a:off x="3637274" y="3224290"/>
            <a:ext cx="2553976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élabore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stratégie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nationale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50" spc="-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&amp;</a:t>
            </a:r>
            <a:r>
              <a:rPr sz="950" spc="-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69" name="object 53"/>
          <p:cNvSpPr/>
          <p:nvPr/>
        </p:nvSpPr>
        <p:spPr>
          <a:xfrm>
            <a:off x="3600000" y="2922021"/>
            <a:ext cx="3060065" cy="504190"/>
          </a:xfrm>
          <a:custGeom>
            <a:avLst/>
            <a:gdLst/>
            <a:ahLst/>
            <a:cxnLst/>
            <a:rect l="l" t="t" r="r" b="b"/>
            <a:pathLst>
              <a:path w="3060065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3006001" y="503999"/>
                </a:lnTo>
                <a:lnTo>
                  <a:pt x="3037220" y="503155"/>
                </a:lnTo>
                <a:lnTo>
                  <a:pt x="3053251" y="497249"/>
                </a:lnTo>
                <a:lnTo>
                  <a:pt x="3059157" y="481218"/>
                </a:lnTo>
                <a:lnTo>
                  <a:pt x="3060001" y="449999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54"/>
          <p:cNvSpPr/>
          <p:nvPr/>
        </p:nvSpPr>
        <p:spPr>
          <a:xfrm>
            <a:off x="3600000" y="4309198"/>
            <a:ext cx="3060065" cy="360045"/>
          </a:xfrm>
          <a:custGeom>
            <a:avLst/>
            <a:gdLst/>
            <a:ahLst/>
            <a:cxnLst/>
            <a:rect l="l" t="t" r="r" b="b"/>
            <a:pathLst>
              <a:path w="3060065" h="360045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3006001" y="360006"/>
                </a:lnTo>
                <a:lnTo>
                  <a:pt x="3037220" y="359163"/>
                </a:lnTo>
                <a:lnTo>
                  <a:pt x="3053251" y="353256"/>
                </a:lnTo>
                <a:lnTo>
                  <a:pt x="3059157" y="337225"/>
                </a:lnTo>
                <a:lnTo>
                  <a:pt x="3060001" y="306006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55"/>
          <p:cNvSpPr txBox="1"/>
          <p:nvPr/>
        </p:nvSpPr>
        <p:spPr>
          <a:xfrm>
            <a:off x="3637274" y="4399767"/>
            <a:ext cx="28619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cherche 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développer 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capital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humain d’un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pays.</a:t>
            </a:r>
            <a:endParaRPr sz="950">
              <a:latin typeface="Arial"/>
              <a:cs typeface="Arial"/>
            </a:endParaRPr>
          </a:p>
        </p:txBody>
      </p:sp>
      <p:sp>
        <p:nvSpPr>
          <p:cNvPr id="72" name="object 56"/>
          <p:cNvSpPr/>
          <p:nvPr/>
        </p:nvSpPr>
        <p:spPr>
          <a:xfrm>
            <a:off x="3600000" y="4309198"/>
            <a:ext cx="3060065" cy="360045"/>
          </a:xfrm>
          <a:custGeom>
            <a:avLst/>
            <a:gdLst/>
            <a:ahLst/>
            <a:cxnLst/>
            <a:rect l="l" t="t" r="r" b="b"/>
            <a:pathLst>
              <a:path w="3060065" h="36004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3006001" y="360006"/>
                </a:lnTo>
                <a:lnTo>
                  <a:pt x="3037220" y="359163"/>
                </a:lnTo>
                <a:lnTo>
                  <a:pt x="3053251" y="353256"/>
                </a:lnTo>
                <a:lnTo>
                  <a:pt x="3059157" y="337225"/>
                </a:lnTo>
                <a:lnTo>
                  <a:pt x="3060001" y="306006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57"/>
          <p:cNvSpPr/>
          <p:nvPr/>
        </p:nvSpPr>
        <p:spPr>
          <a:xfrm>
            <a:off x="3600000" y="3506754"/>
            <a:ext cx="3060065" cy="648335"/>
          </a:xfrm>
          <a:custGeom>
            <a:avLst/>
            <a:gdLst/>
            <a:ahLst/>
            <a:cxnLst/>
            <a:rect l="l" t="t" r="r" b="b"/>
            <a:pathLst>
              <a:path w="3060065" h="648335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6001" y="647992"/>
                </a:lnTo>
                <a:lnTo>
                  <a:pt x="3037220" y="647148"/>
                </a:lnTo>
                <a:lnTo>
                  <a:pt x="3053251" y="641242"/>
                </a:lnTo>
                <a:lnTo>
                  <a:pt x="3059157" y="625210"/>
                </a:lnTo>
                <a:lnTo>
                  <a:pt x="3060001" y="593991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58"/>
          <p:cNvSpPr txBox="1"/>
          <p:nvPr/>
        </p:nvSpPr>
        <p:spPr>
          <a:xfrm>
            <a:off x="3637274" y="3531767"/>
            <a:ext cx="274066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vise à corriger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disparités et les déséquilibres  entre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régions.</a:t>
            </a:r>
            <a:endParaRPr sz="950">
              <a:latin typeface="Arial"/>
              <a:cs typeface="Arial"/>
            </a:endParaRPr>
          </a:p>
        </p:txBody>
      </p:sp>
      <p:sp>
        <p:nvSpPr>
          <p:cNvPr id="75" name="object 59"/>
          <p:cNvSpPr txBox="1"/>
          <p:nvPr/>
        </p:nvSpPr>
        <p:spPr>
          <a:xfrm>
            <a:off x="3637274" y="3811167"/>
            <a:ext cx="253301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développe les infrastructures 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transport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 de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communication.</a:t>
            </a:r>
            <a:endParaRPr sz="950">
              <a:latin typeface="Arial"/>
              <a:cs typeface="Arial"/>
            </a:endParaRPr>
          </a:p>
        </p:txBody>
      </p:sp>
      <p:sp>
        <p:nvSpPr>
          <p:cNvPr id="76" name="object 60"/>
          <p:cNvSpPr/>
          <p:nvPr/>
        </p:nvSpPr>
        <p:spPr>
          <a:xfrm>
            <a:off x="3600000" y="3506754"/>
            <a:ext cx="3060065" cy="648335"/>
          </a:xfrm>
          <a:custGeom>
            <a:avLst/>
            <a:gdLst/>
            <a:ahLst/>
            <a:cxnLst/>
            <a:rect l="l" t="t" r="r" b="b"/>
            <a:pathLst>
              <a:path w="3060065" h="6483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6001" y="647992"/>
                </a:lnTo>
                <a:lnTo>
                  <a:pt x="3037220" y="647148"/>
                </a:lnTo>
                <a:lnTo>
                  <a:pt x="3053251" y="641242"/>
                </a:lnTo>
                <a:lnTo>
                  <a:pt x="3059157" y="625210"/>
                </a:lnTo>
                <a:lnTo>
                  <a:pt x="3060001" y="593991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61"/>
          <p:cNvSpPr/>
          <p:nvPr/>
        </p:nvSpPr>
        <p:spPr>
          <a:xfrm>
            <a:off x="2217599" y="2896801"/>
            <a:ext cx="1208405" cy="525780"/>
          </a:xfrm>
          <a:custGeom>
            <a:avLst/>
            <a:gdLst/>
            <a:ahLst/>
            <a:cxnLst/>
            <a:rect l="l" t="t" r="r" b="b"/>
            <a:pathLst>
              <a:path w="1208404" h="525779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53896" y="525602"/>
                </a:lnTo>
                <a:lnTo>
                  <a:pt x="1185115" y="524758"/>
                </a:lnTo>
                <a:lnTo>
                  <a:pt x="1201146" y="518852"/>
                </a:lnTo>
                <a:lnTo>
                  <a:pt x="1207053" y="502820"/>
                </a:lnTo>
                <a:lnTo>
                  <a:pt x="1207897" y="471601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62"/>
          <p:cNvSpPr txBox="1"/>
          <p:nvPr/>
        </p:nvSpPr>
        <p:spPr>
          <a:xfrm>
            <a:off x="2251699" y="3000320"/>
            <a:ext cx="74549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politique  d’innovation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79" name="object 63"/>
          <p:cNvSpPr/>
          <p:nvPr/>
        </p:nvSpPr>
        <p:spPr>
          <a:xfrm>
            <a:off x="2217599" y="3561598"/>
            <a:ext cx="1208405" cy="525780"/>
          </a:xfrm>
          <a:custGeom>
            <a:avLst/>
            <a:gdLst/>
            <a:ahLst/>
            <a:cxnLst/>
            <a:rect l="l" t="t" r="r" b="b"/>
            <a:pathLst>
              <a:path w="1208404" h="525779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53896" y="525602"/>
                </a:lnTo>
                <a:lnTo>
                  <a:pt x="1185115" y="524758"/>
                </a:lnTo>
                <a:lnTo>
                  <a:pt x="1201146" y="518852"/>
                </a:lnTo>
                <a:lnTo>
                  <a:pt x="1207053" y="502820"/>
                </a:lnTo>
                <a:lnTo>
                  <a:pt x="1207897" y="471601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64"/>
          <p:cNvSpPr txBox="1"/>
          <p:nvPr/>
        </p:nvSpPr>
        <p:spPr>
          <a:xfrm>
            <a:off x="2251699" y="3595265"/>
            <a:ext cx="966469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politique  d’aménagement  du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territoire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1" name="object 65"/>
          <p:cNvSpPr/>
          <p:nvPr/>
        </p:nvSpPr>
        <p:spPr>
          <a:xfrm>
            <a:off x="2217599" y="4226401"/>
            <a:ext cx="1208405" cy="525780"/>
          </a:xfrm>
          <a:custGeom>
            <a:avLst/>
            <a:gdLst/>
            <a:ahLst/>
            <a:cxnLst/>
            <a:rect l="l" t="t" r="r" b="b"/>
            <a:pathLst>
              <a:path w="1208404" h="525779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53896" y="525602"/>
                </a:lnTo>
                <a:lnTo>
                  <a:pt x="1185115" y="524758"/>
                </a:lnTo>
                <a:lnTo>
                  <a:pt x="1201146" y="518852"/>
                </a:lnTo>
                <a:lnTo>
                  <a:pt x="1207053" y="502820"/>
                </a:lnTo>
                <a:lnTo>
                  <a:pt x="1207897" y="471601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66"/>
          <p:cNvSpPr txBox="1"/>
          <p:nvPr/>
        </p:nvSpPr>
        <p:spPr>
          <a:xfrm>
            <a:off x="2251699" y="4260069"/>
            <a:ext cx="1019810" cy="460382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politique 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d’éducation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5080">
              <a:lnSpc>
                <a:spcPts val="1100"/>
              </a:lnSpc>
              <a:tabLst>
                <a:tab pos="88900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  et de formation</a:t>
            </a:r>
            <a:endParaRPr lang="fr-FR" sz="950" dirty="0" smtClean="0">
              <a:latin typeface="Arial"/>
              <a:cs typeface="Arial"/>
            </a:endParaRPr>
          </a:p>
        </p:txBody>
      </p:sp>
      <p:sp>
        <p:nvSpPr>
          <p:cNvPr id="83" name="object 68"/>
          <p:cNvSpPr/>
          <p:nvPr/>
        </p:nvSpPr>
        <p:spPr>
          <a:xfrm>
            <a:off x="431999" y="1461602"/>
            <a:ext cx="6336030" cy="234315"/>
          </a:xfrm>
          <a:custGeom>
            <a:avLst/>
            <a:gdLst/>
            <a:ahLst/>
            <a:cxnLst/>
            <a:rect l="l" t="t" r="r" b="b"/>
            <a:pathLst>
              <a:path w="6336030" h="234314">
                <a:moveTo>
                  <a:pt x="6282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6282004" y="233997"/>
                </a:lnTo>
                <a:lnTo>
                  <a:pt x="6313223" y="233153"/>
                </a:lnTo>
                <a:lnTo>
                  <a:pt x="6329254" y="227247"/>
                </a:lnTo>
                <a:lnTo>
                  <a:pt x="6335160" y="211216"/>
                </a:lnTo>
                <a:lnTo>
                  <a:pt x="6336004" y="179997"/>
                </a:lnTo>
                <a:lnTo>
                  <a:pt x="6336004" y="54000"/>
                </a:lnTo>
                <a:lnTo>
                  <a:pt x="6335160" y="22781"/>
                </a:lnTo>
                <a:lnTo>
                  <a:pt x="6329254" y="6750"/>
                </a:lnTo>
                <a:lnTo>
                  <a:pt x="6313223" y="843"/>
                </a:lnTo>
                <a:lnTo>
                  <a:pt x="6282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69"/>
          <p:cNvSpPr txBox="1"/>
          <p:nvPr/>
        </p:nvSpPr>
        <p:spPr>
          <a:xfrm>
            <a:off x="608629" y="1477058"/>
            <a:ext cx="5979795" cy="5700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Des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politiques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 structurelles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nationales qui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agissent sur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long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terme avec</a:t>
            </a:r>
            <a:r>
              <a:rPr sz="11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246379">
              <a:lnSpc>
                <a:spcPts val="1050"/>
              </a:lnSpc>
              <a:tabLst>
                <a:tab pos="1847214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objectifs	Des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5" name="object 72"/>
          <p:cNvSpPr/>
          <p:nvPr/>
        </p:nvSpPr>
        <p:spPr>
          <a:xfrm>
            <a:off x="1691999" y="5183997"/>
            <a:ext cx="3816350" cy="234315"/>
          </a:xfrm>
          <a:custGeom>
            <a:avLst/>
            <a:gdLst/>
            <a:ahLst/>
            <a:cxnLst/>
            <a:rect l="l" t="t" r="r" b="b"/>
            <a:pathLst>
              <a:path w="3816350" h="234314">
                <a:moveTo>
                  <a:pt x="376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3762006" y="233997"/>
                </a:lnTo>
                <a:lnTo>
                  <a:pt x="3793218" y="233153"/>
                </a:lnTo>
                <a:lnTo>
                  <a:pt x="3809245" y="227247"/>
                </a:lnTo>
                <a:lnTo>
                  <a:pt x="3815150" y="211216"/>
                </a:lnTo>
                <a:lnTo>
                  <a:pt x="3815994" y="179997"/>
                </a:lnTo>
                <a:lnTo>
                  <a:pt x="3815994" y="54000"/>
                </a:lnTo>
                <a:lnTo>
                  <a:pt x="3815150" y="22781"/>
                </a:lnTo>
                <a:lnTo>
                  <a:pt x="3809245" y="6750"/>
                </a:lnTo>
                <a:lnTo>
                  <a:pt x="3793218" y="843"/>
                </a:lnTo>
                <a:lnTo>
                  <a:pt x="37620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73"/>
          <p:cNvSpPr txBox="1"/>
          <p:nvPr/>
        </p:nvSpPr>
        <p:spPr>
          <a:xfrm>
            <a:off x="1816065" y="5199455"/>
            <a:ext cx="355727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Amélioration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croissance économique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d’un</a:t>
            </a:r>
            <a:r>
              <a:rPr sz="11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pays</a:t>
            </a:r>
            <a:endParaRPr sz="1100">
              <a:latin typeface="Arial"/>
              <a:cs typeface="Arial"/>
            </a:endParaRPr>
          </a:p>
        </p:txBody>
      </p:sp>
      <p:sp>
        <p:nvSpPr>
          <p:cNvPr id="87" name="object 76"/>
          <p:cNvSpPr/>
          <p:nvPr/>
        </p:nvSpPr>
        <p:spPr>
          <a:xfrm>
            <a:off x="1170014" y="4902003"/>
            <a:ext cx="4860290" cy="180340"/>
          </a:xfrm>
          <a:custGeom>
            <a:avLst/>
            <a:gdLst/>
            <a:ahLst/>
            <a:cxnLst/>
            <a:rect l="l" t="t" r="r" b="b"/>
            <a:pathLst>
              <a:path w="4860290" h="180339">
                <a:moveTo>
                  <a:pt x="0" y="0"/>
                </a:moveTo>
                <a:lnTo>
                  <a:pt x="7073" y="35033"/>
                </a:lnTo>
                <a:lnTo>
                  <a:pt x="26362" y="63642"/>
                </a:lnTo>
                <a:lnTo>
                  <a:pt x="54971" y="82931"/>
                </a:lnTo>
                <a:lnTo>
                  <a:pt x="90004" y="90004"/>
                </a:lnTo>
                <a:lnTo>
                  <a:pt x="2339975" y="90004"/>
                </a:lnTo>
                <a:lnTo>
                  <a:pt x="2375008" y="97076"/>
                </a:lnTo>
                <a:lnTo>
                  <a:pt x="2403617" y="116360"/>
                </a:lnTo>
                <a:lnTo>
                  <a:pt x="2422906" y="144965"/>
                </a:lnTo>
                <a:lnTo>
                  <a:pt x="2429979" y="179997"/>
                </a:lnTo>
                <a:lnTo>
                  <a:pt x="2437053" y="144965"/>
                </a:lnTo>
                <a:lnTo>
                  <a:pt x="2456341" y="116360"/>
                </a:lnTo>
                <a:lnTo>
                  <a:pt x="2484951" y="97076"/>
                </a:lnTo>
                <a:lnTo>
                  <a:pt x="2519984" y="90004"/>
                </a:lnTo>
                <a:lnTo>
                  <a:pt x="4769980" y="90004"/>
                </a:lnTo>
                <a:lnTo>
                  <a:pt x="4805014" y="82931"/>
                </a:lnTo>
                <a:lnTo>
                  <a:pt x="4833623" y="63642"/>
                </a:lnTo>
                <a:lnTo>
                  <a:pt x="4852912" y="35033"/>
                </a:lnTo>
                <a:lnTo>
                  <a:pt x="485998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8"/>
          <p:cNvSpPr/>
          <p:nvPr/>
        </p:nvSpPr>
        <p:spPr>
          <a:xfrm>
            <a:off x="431999" y="6357601"/>
            <a:ext cx="6336030" cy="432434"/>
          </a:xfrm>
          <a:custGeom>
            <a:avLst/>
            <a:gdLst/>
            <a:ahLst/>
            <a:cxnLst/>
            <a:rect l="l" t="t" r="r" b="b"/>
            <a:pathLst>
              <a:path w="6336030" h="432434">
                <a:moveTo>
                  <a:pt x="6282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6282004" y="432003"/>
                </a:lnTo>
                <a:lnTo>
                  <a:pt x="6313223" y="431159"/>
                </a:lnTo>
                <a:lnTo>
                  <a:pt x="6329254" y="425253"/>
                </a:lnTo>
                <a:lnTo>
                  <a:pt x="6335160" y="409221"/>
                </a:lnTo>
                <a:lnTo>
                  <a:pt x="6336004" y="378002"/>
                </a:lnTo>
                <a:lnTo>
                  <a:pt x="6336004" y="54000"/>
                </a:lnTo>
                <a:lnTo>
                  <a:pt x="6335160" y="22781"/>
                </a:lnTo>
                <a:lnTo>
                  <a:pt x="6329254" y="6750"/>
                </a:lnTo>
                <a:lnTo>
                  <a:pt x="6313223" y="843"/>
                </a:lnTo>
                <a:lnTo>
                  <a:pt x="6282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670806" y="6389507"/>
            <a:ext cx="5854700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796290" marR="5080" indent="-784225">
              <a:lnSpc>
                <a:spcPts val="1300"/>
              </a:lnSpc>
              <a:spcBef>
                <a:spcPts val="16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Au sein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l’Union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européenne,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il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existe aussi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des politiques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 structurelles  mises en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œuvre par l’Union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européenne sur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long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terme avec</a:t>
            </a:r>
            <a:r>
              <a:rPr sz="11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427804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725300" y="248690"/>
            <a:ext cx="5175250" cy="1063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4869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4.2.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rôle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l’État dans la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régulation  économique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  <a:p>
            <a:pPr marL="948690">
              <a:lnSpc>
                <a:spcPct val="100000"/>
              </a:lnSpc>
              <a:spcBef>
                <a:spcPts val="140"/>
              </a:spcBef>
            </a:pP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Les politiques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à </a:t>
            </a: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long</a:t>
            </a:r>
            <a:r>
              <a:rPr sz="1500" i="1" spc="-2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terme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politiques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structurelles</a:t>
            </a:r>
            <a:r>
              <a:rPr sz="1300" b="1" spc="-1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nationales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25300" y="5984301"/>
            <a:ext cx="461327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politiques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structurelles au sein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 l’Union</a:t>
            </a:r>
            <a:r>
              <a:rPr sz="1300" b="1" spc="-8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européenne</a:t>
            </a:r>
            <a:endParaRPr sz="13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32003" y="5975996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494974" y="5968144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53" name="bk object 16"/>
          <p:cNvSpPr/>
          <p:nvPr/>
        </p:nvSpPr>
        <p:spPr>
          <a:xfrm>
            <a:off x="1205999" y="1668603"/>
            <a:ext cx="0" cy="502284"/>
          </a:xfrm>
          <a:custGeom>
            <a:avLst/>
            <a:gdLst/>
            <a:ahLst/>
            <a:cxnLst/>
            <a:rect l="l" t="t" r="r" b="b"/>
            <a:pathLst>
              <a:path h="502285">
                <a:moveTo>
                  <a:pt x="0" y="0"/>
                </a:moveTo>
                <a:lnTo>
                  <a:pt x="0" y="50201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17"/>
          <p:cNvSpPr/>
          <p:nvPr/>
        </p:nvSpPr>
        <p:spPr>
          <a:xfrm>
            <a:off x="1156406" y="2164706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4"/>
          <p:cNvSpPr/>
          <p:nvPr/>
        </p:nvSpPr>
        <p:spPr>
          <a:xfrm>
            <a:off x="2778349" y="1668603"/>
            <a:ext cx="0" cy="502284"/>
          </a:xfrm>
          <a:custGeom>
            <a:avLst/>
            <a:gdLst/>
            <a:ahLst/>
            <a:cxnLst/>
            <a:rect l="l" t="t" r="r" b="b"/>
            <a:pathLst>
              <a:path h="502285">
                <a:moveTo>
                  <a:pt x="0" y="0"/>
                </a:moveTo>
                <a:lnTo>
                  <a:pt x="0" y="50201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"/>
          <p:cNvSpPr/>
          <p:nvPr/>
        </p:nvSpPr>
        <p:spPr>
          <a:xfrm>
            <a:off x="2728756" y="2164706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8"/>
          <p:cNvSpPr/>
          <p:nvPr/>
        </p:nvSpPr>
        <p:spPr>
          <a:xfrm>
            <a:off x="3006004" y="2494804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12"/>
          <p:cNvSpPr/>
          <p:nvPr/>
        </p:nvSpPr>
        <p:spPr>
          <a:xfrm>
            <a:off x="3006004" y="3159601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13"/>
          <p:cNvSpPr/>
          <p:nvPr/>
        </p:nvSpPr>
        <p:spPr>
          <a:xfrm>
            <a:off x="3006004" y="3824403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14"/>
          <p:cNvSpPr/>
          <p:nvPr/>
        </p:nvSpPr>
        <p:spPr>
          <a:xfrm>
            <a:off x="2731454" y="4489200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15"/>
          <p:cNvSpPr/>
          <p:nvPr/>
        </p:nvSpPr>
        <p:spPr>
          <a:xfrm>
            <a:off x="719999" y="1864802"/>
            <a:ext cx="972185" cy="198120"/>
          </a:xfrm>
          <a:custGeom>
            <a:avLst/>
            <a:gdLst/>
            <a:ahLst/>
            <a:cxnLst/>
            <a:rect l="l" t="t" r="r" b="b"/>
            <a:pathLst>
              <a:path w="972185" h="198119">
                <a:moveTo>
                  <a:pt x="917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917994" y="198005"/>
                </a:lnTo>
                <a:lnTo>
                  <a:pt x="949213" y="197161"/>
                </a:lnTo>
                <a:lnTo>
                  <a:pt x="965244" y="191255"/>
                </a:lnTo>
                <a:lnTo>
                  <a:pt x="971150" y="175224"/>
                </a:lnTo>
                <a:lnTo>
                  <a:pt x="971994" y="144005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4" y="6750"/>
                </a:lnTo>
                <a:lnTo>
                  <a:pt x="949213" y="843"/>
                </a:lnTo>
                <a:lnTo>
                  <a:pt x="917994" y="0"/>
                </a:lnTo>
                <a:close/>
              </a:path>
            </a:pathLst>
          </a:custGeom>
          <a:solidFill>
            <a:srgbClr val="FF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18"/>
          <p:cNvSpPr/>
          <p:nvPr/>
        </p:nvSpPr>
        <p:spPr>
          <a:xfrm>
            <a:off x="2233705" y="1864802"/>
            <a:ext cx="1208405" cy="198120"/>
          </a:xfrm>
          <a:custGeom>
            <a:avLst/>
            <a:gdLst/>
            <a:ahLst/>
            <a:cxnLst/>
            <a:rect l="l" t="t" r="r" b="b"/>
            <a:pathLst>
              <a:path w="1208404" h="198119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153896" y="198005"/>
                </a:lnTo>
                <a:lnTo>
                  <a:pt x="1185115" y="197161"/>
                </a:lnTo>
                <a:lnTo>
                  <a:pt x="1201146" y="191255"/>
                </a:lnTo>
                <a:lnTo>
                  <a:pt x="1207053" y="175224"/>
                </a:lnTo>
                <a:lnTo>
                  <a:pt x="1207897" y="144005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21"/>
          <p:cNvSpPr/>
          <p:nvPr/>
        </p:nvSpPr>
        <p:spPr>
          <a:xfrm>
            <a:off x="431999" y="2231998"/>
            <a:ext cx="1548130" cy="2520315"/>
          </a:xfrm>
          <a:custGeom>
            <a:avLst/>
            <a:gdLst/>
            <a:ahLst/>
            <a:cxnLst/>
            <a:rect l="l" t="t" r="r" b="b"/>
            <a:pathLst>
              <a:path w="1548130" h="2520315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465997"/>
                </a:lnTo>
                <a:lnTo>
                  <a:pt x="843" y="2497216"/>
                </a:lnTo>
                <a:lnTo>
                  <a:pt x="6750" y="2513247"/>
                </a:lnTo>
                <a:lnTo>
                  <a:pt x="22781" y="2519153"/>
                </a:lnTo>
                <a:lnTo>
                  <a:pt x="54000" y="2519997"/>
                </a:lnTo>
                <a:lnTo>
                  <a:pt x="1494002" y="2519997"/>
                </a:lnTo>
                <a:lnTo>
                  <a:pt x="1525221" y="2519153"/>
                </a:lnTo>
                <a:lnTo>
                  <a:pt x="1541252" y="2513247"/>
                </a:lnTo>
                <a:lnTo>
                  <a:pt x="1547159" y="2497216"/>
                </a:lnTo>
                <a:lnTo>
                  <a:pt x="1548003" y="2465997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22"/>
          <p:cNvSpPr txBox="1"/>
          <p:nvPr/>
        </p:nvSpPr>
        <p:spPr>
          <a:xfrm>
            <a:off x="466100" y="2298700"/>
            <a:ext cx="1413510" cy="2358338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1280" marR="498475" indent="-75600">
              <a:lnSpc>
                <a:spcPts val="1100"/>
              </a:lnSpc>
              <a:spcBef>
                <a:spcPts val="280"/>
              </a:spcBef>
              <a:buChar char="•"/>
              <a:tabLst>
                <a:tab pos="819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Améliorer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fonctionnement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marchés</a:t>
            </a:r>
            <a:endParaRPr sz="950" dirty="0">
              <a:latin typeface="Arial"/>
              <a:cs typeface="Arial"/>
            </a:endParaRPr>
          </a:p>
          <a:p>
            <a:pPr marL="88265" marR="5080" indent="-75565">
              <a:lnSpc>
                <a:spcPts val="1100"/>
              </a:lnSpc>
              <a:spcBef>
                <a:spcPts val="28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Rendre les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structures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production plus  efficaces et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compétitives</a:t>
            </a:r>
            <a:endParaRPr sz="950" dirty="0">
              <a:latin typeface="Arial"/>
              <a:cs typeface="Arial"/>
            </a:endParaRPr>
          </a:p>
          <a:p>
            <a:pPr marL="88265" marR="157480" indent="-75565">
              <a:lnSpc>
                <a:spcPts val="1100"/>
              </a:lnSpc>
              <a:spcBef>
                <a:spcPts val="280"/>
              </a:spcBef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Orienter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l’activité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vers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secteurs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d’avenir</a:t>
            </a:r>
            <a:endParaRPr sz="950" dirty="0">
              <a:latin typeface="Arial"/>
              <a:cs typeface="Arial"/>
            </a:endParaRPr>
          </a:p>
          <a:p>
            <a:pPr marL="88265" marR="22860" indent="-75565">
              <a:lnSpc>
                <a:spcPts val="1100"/>
              </a:lnSpc>
              <a:spcBef>
                <a:spcPts val="28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Mieux répartir les  revenus et 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richesses</a:t>
            </a:r>
            <a:endParaRPr sz="950" dirty="0">
              <a:latin typeface="Arial"/>
              <a:cs typeface="Arial"/>
            </a:endParaRPr>
          </a:p>
          <a:p>
            <a:pPr marL="81280" marR="291465" indent="-75600">
              <a:lnSpc>
                <a:spcPts val="1100"/>
              </a:lnSpc>
              <a:spcBef>
                <a:spcPts val="280"/>
              </a:spcBef>
              <a:buChar char="•"/>
              <a:tabLst>
                <a:tab pos="819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Adapter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l’économie  nationale aux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changements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 l’environnement  international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65" name="object 23"/>
          <p:cNvSpPr/>
          <p:nvPr/>
        </p:nvSpPr>
        <p:spPr>
          <a:xfrm>
            <a:off x="2217599" y="2231998"/>
            <a:ext cx="1208405" cy="525780"/>
          </a:xfrm>
          <a:custGeom>
            <a:avLst/>
            <a:gdLst/>
            <a:ahLst/>
            <a:cxnLst/>
            <a:rect l="l" t="t" r="r" b="b"/>
            <a:pathLst>
              <a:path w="1208404" h="525780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53896" y="525602"/>
                </a:lnTo>
                <a:lnTo>
                  <a:pt x="1185115" y="524758"/>
                </a:lnTo>
                <a:lnTo>
                  <a:pt x="1201146" y="518852"/>
                </a:lnTo>
                <a:lnTo>
                  <a:pt x="1207053" y="502820"/>
                </a:lnTo>
                <a:lnTo>
                  <a:pt x="1207897" y="471601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24"/>
          <p:cNvSpPr txBox="1"/>
          <p:nvPr/>
        </p:nvSpPr>
        <p:spPr>
          <a:xfrm>
            <a:off x="2251699" y="2335517"/>
            <a:ext cx="71818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  industrielle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67" name="object 25"/>
          <p:cNvSpPr/>
          <p:nvPr/>
        </p:nvSpPr>
        <p:spPr>
          <a:xfrm>
            <a:off x="3600000" y="2177156"/>
            <a:ext cx="3059430" cy="648335"/>
          </a:xfrm>
          <a:custGeom>
            <a:avLst/>
            <a:gdLst/>
            <a:ahLst/>
            <a:cxnLst/>
            <a:rect l="l" t="t" r="r" b="b"/>
            <a:pathLst>
              <a:path w="3059429" h="648335">
                <a:moveTo>
                  <a:pt x="300501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5010" y="647992"/>
                </a:lnTo>
                <a:lnTo>
                  <a:pt x="3036229" y="647148"/>
                </a:lnTo>
                <a:lnTo>
                  <a:pt x="3052260" y="641242"/>
                </a:lnTo>
                <a:lnTo>
                  <a:pt x="3058167" y="625210"/>
                </a:lnTo>
                <a:lnTo>
                  <a:pt x="3059010" y="593991"/>
                </a:lnTo>
                <a:lnTo>
                  <a:pt x="3059010" y="54000"/>
                </a:lnTo>
                <a:lnTo>
                  <a:pt x="3058167" y="22781"/>
                </a:lnTo>
                <a:lnTo>
                  <a:pt x="3052260" y="6750"/>
                </a:lnTo>
                <a:lnTo>
                  <a:pt x="3036229" y="843"/>
                </a:lnTo>
                <a:lnTo>
                  <a:pt x="30050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26"/>
          <p:cNvSpPr txBox="1"/>
          <p:nvPr/>
        </p:nvSpPr>
        <p:spPr>
          <a:xfrm>
            <a:off x="3637274" y="2202167"/>
            <a:ext cx="3011176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aide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50" spc="-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&amp;</a:t>
            </a:r>
            <a:r>
              <a:rPr sz="950" spc="-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(subvention,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crédits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d’impôt).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69" name="object 27"/>
          <p:cNvSpPr txBox="1"/>
          <p:nvPr/>
        </p:nvSpPr>
        <p:spPr>
          <a:xfrm>
            <a:off x="3637274" y="2481567"/>
            <a:ext cx="2432685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2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favorise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activités productrices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d’avenir.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112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soutient spécifiquement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PME.</a:t>
            </a:r>
            <a:endParaRPr sz="950">
              <a:latin typeface="Arial"/>
              <a:cs typeface="Arial"/>
            </a:endParaRPr>
          </a:p>
        </p:txBody>
      </p:sp>
      <p:sp>
        <p:nvSpPr>
          <p:cNvPr id="70" name="object 28"/>
          <p:cNvSpPr/>
          <p:nvPr/>
        </p:nvSpPr>
        <p:spPr>
          <a:xfrm>
            <a:off x="3600000" y="2177156"/>
            <a:ext cx="3059430" cy="648335"/>
          </a:xfrm>
          <a:custGeom>
            <a:avLst/>
            <a:gdLst/>
            <a:ahLst/>
            <a:cxnLst/>
            <a:rect l="l" t="t" r="r" b="b"/>
            <a:pathLst>
              <a:path w="3059429" h="6483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5010" y="647992"/>
                </a:lnTo>
                <a:lnTo>
                  <a:pt x="3036229" y="647148"/>
                </a:lnTo>
                <a:lnTo>
                  <a:pt x="3052260" y="641242"/>
                </a:lnTo>
                <a:lnTo>
                  <a:pt x="3058167" y="625210"/>
                </a:lnTo>
                <a:lnTo>
                  <a:pt x="3059010" y="593991"/>
                </a:lnTo>
                <a:lnTo>
                  <a:pt x="3059010" y="54000"/>
                </a:lnTo>
                <a:lnTo>
                  <a:pt x="3058167" y="22781"/>
                </a:lnTo>
                <a:lnTo>
                  <a:pt x="3052260" y="6750"/>
                </a:lnTo>
                <a:lnTo>
                  <a:pt x="3036229" y="843"/>
                </a:lnTo>
                <a:lnTo>
                  <a:pt x="3005010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50"/>
          <p:cNvSpPr/>
          <p:nvPr/>
        </p:nvSpPr>
        <p:spPr>
          <a:xfrm>
            <a:off x="3600000" y="2922021"/>
            <a:ext cx="3060065" cy="504190"/>
          </a:xfrm>
          <a:custGeom>
            <a:avLst/>
            <a:gdLst/>
            <a:ahLst/>
            <a:cxnLst/>
            <a:rect l="l" t="t" r="r" b="b"/>
            <a:pathLst>
              <a:path w="3060065" h="504189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3006001" y="503999"/>
                </a:lnTo>
                <a:lnTo>
                  <a:pt x="3037220" y="503155"/>
                </a:lnTo>
                <a:lnTo>
                  <a:pt x="3053251" y="497249"/>
                </a:lnTo>
                <a:lnTo>
                  <a:pt x="3059157" y="481218"/>
                </a:lnTo>
                <a:lnTo>
                  <a:pt x="3060001" y="449999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51"/>
          <p:cNvSpPr txBox="1"/>
          <p:nvPr/>
        </p:nvSpPr>
        <p:spPr>
          <a:xfrm>
            <a:off x="3637274" y="2944890"/>
            <a:ext cx="267716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finance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950" spc="50" dirty="0">
                <a:solidFill>
                  <a:srgbClr val="231F20"/>
                </a:solidFill>
                <a:latin typeface="Arial"/>
                <a:cs typeface="Arial"/>
              </a:rPr>
              <a:t>R&amp;</a:t>
            </a:r>
            <a:r>
              <a:rPr sz="950" spc="-2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notamment dans les nouvelles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technologies.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73" name="object 52"/>
          <p:cNvSpPr txBox="1"/>
          <p:nvPr/>
        </p:nvSpPr>
        <p:spPr>
          <a:xfrm>
            <a:off x="3637274" y="3224290"/>
            <a:ext cx="2553976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élabore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stratégie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nationale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50" spc="-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&amp;</a:t>
            </a:r>
            <a:r>
              <a:rPr sz="950" spc="-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74" name="object 53"/>
          <p:cNvSpPr/>
          <p:nvPr/>
        </p:nvSpPr>
        <p:spPr>
          <a:xfrm>
            <a:off x="3600000" y="2922021"/>
            <a:ext cx="3060065" cy="504190"/>
          </a:xfrm>
          <a:custGeom>
            <a:avLst/>
            <a:gdLst/>
            <a:ahLst/>
            <a:cxnLst/>
            <a:rect l="l" t="t" r="r" b="b"/>
            <a:pathLst>
              <a:path w="3060065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3006001" y="503999"/>
                </a:lnTo>
                <a:lnTo>
                  <a:pt x="3037220" y="503155"/>
                </a:lnTo>
                <a:lnTo>
                  <a:pt x="3053251" y="497249"/>
                </a:lnTo>
                <a:lnTo>
                  <a:pt x="3059157" y="481218"/>
                </a:lnTo>
                <a:lnTo>
                  <a:pt x="3060001" y="449999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54"/>
          <p:cNvSpPr/>
          <p:nvPr/>
        </p:nvSpPr>
        <p:spPr>
          <a:xfrm>
            <a:off x="3600000" y="4309198"/>
            <a:ext cx="3060065" cy="360045"/>
          </a:xfrm>
          <a:custGeom>
            <a:avLst/>
            <a:gdLst/>
            <a:ahLst/>
            <a:cxnLst/>
            <a:rect l="l" t="t" r="r" b="b"/>
            <a:pathLst>
              <a:path w="3060065" h="360045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3006001" y="360006"/>
                </a:lnTo>
                <a:lnTo>
                  <a:pt x="3037220" y="359163"/>
                </a:lnTo>
                <a:lnTo>
                  <a:pt x="3053251" y="353256"/>
                </a:lnTo>
                <a:lnTo>
                  <a:pt x="3059157" y="337225"/>
                </a:lnTo>
                <a:lnTo>
                  <a:pt x="3060001" y="306006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55"/>
          <p:cNvSpPr txBox="1"/>
          <p:nvPr/>
        </p:nvSpPr>
        <p:spPr>
          <a:xfrm>
            <a:off x="3637274" y="4399767"/>
            <a:ext cx="28619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cherche 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développer 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capital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humain d’un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pays.</a:t>
            </a:r>
            <a:endParaRPr sz="950">
              <a:latin typeface="Arial"/>
              <a:cs typeface="Arial"/>
            </a:endParaRPr>
          </a:p>
        </p:txBody>
      </p:sp>
      <p:sp>
        <p:nvSpPr>
          <p:cNvPr id="77" name="object 56"/>
          <p:cNvSpPr/>
          <p:nvPr/>
        </p:nvSpPr>
        <p:spPr>
          <a:xfrm>
            <a:off x="3600000" y="4309198"/>
            <a:ext cx="3060065" cy="360045"/>
          </a:xfrm>
          <a:custGeom>
            <a:avLst/>
            <a:gdLst/>
            <a:ahLst/>
            <a:cxnLst/>
            <a:rect l="l" t="t" r="r" b="b"/>
            <a:pathLst>
              <a:path w="3060065" h="36004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3006001" y="360006"/>
                </a:lnTo>
                <a:lnTo>
                  <a:pt x="3037220" y="359163"/>
                </a:lnTo>
                <a:lnTo>
                  <a:pt x="3053251" y="353256"/>
                </a:lnTo>
                <a:lnTo>
                  <a:pt x="3059157" y="337225"/>
                </a:lnTo>
                <a:lnTo>
                  <a:pt x="3060001" y="306006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57"/>
          <p:cNvSpPr/>
          <p:nvPr/>
        </p:nvSpPr>
        <p:spPr>
          <a:xfrm>
            <a:off x="3600000" y="3506754"/>
            <a:ext cx="3060065" cy="648335"/>
          </a:xfrm>
          <a:custGeom>
            <a:avLst/>
            <a:gdLst/>
            <a:ahLst/>
            <a:cxnLst/>
            <a:rect l="l" t="t" r="r" b="b"/>
            <a:pathLst>
              <a:path w="3060065" h="648335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6001" y="647992"/>
                </a:lnTo>
                <a:lnTo>
                  <a:pt x="3037220" y="647148"/>
                </a:lnTo>
                <a:lnTo>
                  <a:pt x="3053251" y="641242"/>
                </a:lnTo>
                <a:lnTo>
                  <a:pt x="3059157" y="625210"/>
                </a:lnTo>
                <a:lnTo>
                  <a:pt x="3060001" y="593991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58"/>
          <p:cNvSpPr txBox="1"/>
          <p:nvPr/>
        </p:nvSpPr>
        <p:spPr>
          <a:xfrm>
            <a:off x="3637274" y="3531767"/>
            <a:ext cx="274066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vise à corriger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disparités et les déséquilibres  entre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régions.</a:t>
            </a:r>
            <a:endParaRPr sz="950">
              <a:latin typeface="Arial"/>
              <a:cs typeface="Arial"/>
            </a:endParaRPr>
          </a:p>
        </p:txBody>
      </p:sp>
      <p:sp>
        <p:nvSpPr>
          <p:cNvPr id="80" name="object 59"/>
          <p:cNvSpPr txBox="1"/>
          <p:nvPr/>
        </p:nvSpPr>
        <p:spPr>
          <a:xfrm>
            <a:off x="3637274" y="3811167"/>
            <a:ext cx="253301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développe les infrastructures 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transport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 de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communication.</a:t>
            </a:r>
            <a:endParaRPr sz="950">
              <a:latin typeface="Arial"/>
              <a:cs typeface="Arial"/>
            </a:endParaRPr>
          </a:p>
        </p:txBody>
      </p:sp>
      <p:sp>
        <p:nvSpPr>
          <p:cNvPr id="81" name="object 60"/>
          <p:cNvSpPr/>
          <p:nvPr/>
        </p:nvSpPr>
        <p:spPr>
          <a:xfrm>
            <a:off x="3600000" y="3506754"/>
            <a:ext cx="3060065" cy="648335"/>
          </a:xfrm>
          <a:custGeom>
            <a:avLst/>
            <a:gdLst/>
            <a:ahLst/>
            <a:cxnLst/>
            <a:rect l="l" t="t" r="r" b="b"/>
            <a:pathLst>
              <a:path w="3060065" h="6483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6001" y="647992"/>
                </a:lnTo>
                <a:lnTo>
                  <a:pt x="3037220" y="647148"/>
                </a:lnTo>
                <a:lnTo>
                  <a:pt x="3053251" y="641242"/>
                </a:lnTo>
                <a:lnTo>
                  <a:pt x="3059157" y="625210"/>
                </a:lnTo>
                <a:lnTo>
                  <a:pt x="3060001" y="593991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61"/>
          <p:cNvSpPr/>
          <p:nvPr/>
        </p:nvSpPr>
        <p:spPr>
          <a:xfrm>
            <a:off x="2217599" y="2896801"/>
            <a:ext cx="1208405" cy="525780"/>
          </a:xfrm>
          <a:custGeom>
            <a:avLst/>
            <a:gdLst/>
            <a:ahLst/>
            <a:cxnLst/>
            <a:rect l="l" t="t" r="r" b="b"/>
            <a:pathLst>
              <a:path w="1208404" h="525779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53896" y="525602"/>
                </a:lnTo>
                <a:lnTo>
                  <a:pt x="1185115" y="524758"/>
                </a:lnTo>
                <a:lnTo>
                  <a:pt x="1201146" y="518852"/>
                </a:lnTo>
                <a:lnTo>
                  <a:pt x="1207053" y="502820"/>
                </a:lnTo>
                <a:lnTo>
                  <a:pt x="1207897" y="471601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62"/>
          <p:cNvSpPr txBox="1"/>
          <p:nvPr/>
        </p:nvSpPr>
        <p:spPr>
          <a:xfrm>
            <a:off x="2251699" y="3000320"/>
            <a:ext cx="74549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politique  d’innovation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4" name="object 63"/>
          <p:cNvSpPr/>
          <p:nvPr/>
        </p:nvSpPr>
        <p:spPr>
          <a:xfrm>
            <a:off x="2217599" y="3561598"/>
            <a:ext cx="1208405" cy="525780"/>
          </a:xfrm>
          <a:custGeom>
            <a:avLst/>
            <a:gdLst/>
            <a:ahLst/>
            <a:cxnLst/>
            <a:rect l="l" t="t" r="r" b="b"/>
            <a:pathLst>
              <a:path w="1208404" h="525779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53896" y="525602"/>
                </a:lnTo>
                <a:lnTo>
                  <a:pt x="1185115" y="524758"/>
                </a:lnTo>
                <a:lnTo>
                  <a:pt x="1201146" y="518852"/>
                </a:lnTo>
                <a:lnTo>
                  <a:pt x="1207053" y="502820"/>
                </a:lnTo>
                <a:lnTo>
                  <a:pt x="1207897" y="471601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64"/>
          <p:cNvSpPr txBox="1"/>
          <p:nvPr/>
        </p:nvSpPr>
        <p:spPr>
          <a:xfrm>
            <a:off x="2251699" y="3595265"/>
            <a:ext cx="966469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politique  d’aménagement  du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territoire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6" name="object 65"/>
          <p:cNvSpPr/>
          <p:nvPr/>
        </p:nvSpPr>
        <p:spPr>
          <a:xfrm>
            <a:off x="2217599" y="4226401"/>
            <a:ext cx="1208405" cy="525780"/>
          </a:xfrm>
          <a:custGeom>
            <a:avLst/>
            <a:gdLst/>
            <a:ahLst/>
            <a:cxnLst/>
            <a:rect l="l" t="t" r="r" b="b"/>
            <a:pathLst>
              <a:path w="1208404" h="525779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53896" y="525602"/>
                </a:lnTo>
                <a:lnTo>
                  <a:pt x="1185115" y="524758"/>
                </a:lnTo>
                <a:lnTo>
                  <a:pt x="1201146" y="518852"/>
                </a:lnTo>
                <a:lnTo>
                  <a:pt x="1207053" y="502820"/>
                </a:lnTo>
                <a:lnTo>
                  <a:pt x="1207897" y="471601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66"/>
          <p:cNvSpPr txBox="1"/>
          <p:nvPr/>
        </p:nvSpPr>
        <p:spPr>
          <a:xfrm>
            <a:off x="2251699" y="4260069"/>
            <a:ext cx="1019810" cy="460382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politique 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d’éducation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5080">
              <a:lnSpc>
                <a:spcPts val="1100"/>
              </a:lnSpc>
              <a:tabLst>
                <a:tab pos="88900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  et de formation</a:t>
            </a:r>
            <a:endParaRPr lang="fr-FR" sz="950" dirty="0" smtClean="0">
              <a:latin typeface="Arial"/>
              <a:cs typeface="Arial"/>
            </a:endParaRPr>
          </a:p>
        </p:txBody>
      </p:sp>
      <p:sp>
        <p:nvSpPr>
          <p:cNvPr id="88" name="object 68"/>
          <p:cNvSpPr/>
          <p:nvPr/>
        </p:nvSpPr>
        <p:spPr>
          <a:xfrm>
            <a:off x="431999" y="1461602"/>
            <a:ext cx="6336030" cy="234315"/>
          </a:xfrm>
          <a:custGeom>
            <a:avLst/>
            <a:gdLst/>
            <a:ahLst/>
            <a:cxnLst/>
            <a:rect l="l" t="t" r="r" b="b"/>
            <a:pathLst>
              <a:path w="6336030" h="234314">
                <a:moveTo>
                  <a:pt x="6282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6282004" y="233997"/>
                </a:lnTo>
                <a:lnTo>
                  <a:pt x="6313223" y="233153"/>
                </a:lnTo>
                <a:lnTo>
                  <a:pt x="6329254" y="227247"/>
                </a:lnTo>
                <a:lnTo>
                  <a:pt x="6335160" y="211216"/>
                </a:lnTo>
                <a:lnTo>
                  <a:pt x="6336004" y="179997"/>
                </a:lnTo>
                <a:lnTo>
                  <a:pt x="6336004" y="54000"/>
                </a:lnTo>
                <a:lnTo>
                  <a:pt x="6335160" y="22781"/>
                </a:lnTo>
                <a:lnTo>
                  <a:pt x="6329254" y="6750"/>
                </a:lnTo>
                <a:lnTo>
                  <a:pt x="6313223" y="843"/>
                </a:lnTo>
                <a:lnTo>
                  <a:pt x="6282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69"/>
          <p:cNvSpPr txBox="1"/>
          <p:nvPr/>
        </p:nvSpPr>
        <p:spPr>
          <a:xfrm>
            <a:off x="608629" y="1477058"/>
            <a:ext cx="5979795" cy="5700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Des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politiques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 structurelles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nationales qui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agissent sur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long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terme avec</a:t>
            </a:r>
            <a:r>
              <a:rPr sz="11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246379">
              <a:lnSpc>
                <a:spcPts val="1050"/>
              </a:lnSpc>
              <a:tabLst>
                <a:tab pos="1847214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objectifs	Des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0" name="object 72"/>
          <p:cNvSpPr/>
          <p:nvPr/>
        </p:nvSpPr>
        <p:spPr>
          <a:xfrm>
            <a:off x="1691999" y="5183997"/>
            <a:ext cx="3816350" cy="234315"/>
          </a:xfrm>
          <a:custGeom>
            <a:avLst/>
            <a:gdLst/>
            <a:ahLst/>
            <a:cxnLst/>
            <a:rect l="l" t="t" r="r" b="b"/>
            <a:pathLst>
              <a:path w="3816350" h="234314">
                <a:moveTo>
                  <a:pt x="376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3762006" y="233997"/>
                </a:lnTo>
                <a:lnTo>
                  <a:pt x="3793218" y="233153"/>
                </a:lnTo>
                <a:lnTo>
                  <a:pt x="3809245" y="227247"/>
                </a:lnTo>
                <a:lnTo>
                  <a:pt x="3815150" y="211216"/>
                </a:lnTo>
                <a:lnTo>
                  <a:pt x="3815994" y="179997"/>
                </a:lnTo>
                <a:lnTo>
                  <a:pt x="3815994" y="54000"/>
                </a:lnTo>
                <a:lnTo>
                  <a:pt x="3815150" y="22781"/>
                </a:lnTo>
                <a:lnTo>
                  <a:pt x="3809245" y="6750"/>
                </a:lnTo>
                <a:lnTo>
                  <a:pt x="3793218" y="843"/>
                </a:lnTo>
                <a:lnTo>
                  <a:pt x="37620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73"/>
          <p:cNvSpPr txBox="1"/>
          <p:nvPr/>
        </p:nvSpPr>
        <p:spPr>
          <a:xfrm>
            <a:off x="1816065" y="5199455"/>
            <a:ext cx="355727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Amélioration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croissance économique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d’un</a:t>
            </a:r>
            <a:r>
              <a:rPr sz="11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pays</a:t>
            </a:r>
            <a:endParaRPr sz="1100">
              <a:latin typeface="Arial"/>
              <a:cs typeface="Arial"/>
            </a:endParaRPr>
          </a:p>
        </p:txBody>
      </p:sp>
      <p:sp>
        <p:nvSpPr>
          <p:cNvPr id="92" name="object 76"/>
          <p:cNvSpPr/>
          <p:nvPr/>
        </p:nvSpPr>
        <p:spPr>
          <a:xfrm>
            <a:off x="1170014" y="4902003"/>
            <a:ext cx="4860290" cy="180340"/>
          </a:xfrm>
          <a:custGeom>
            <a:avLst/>
            <a:gdLst/>
            <a:ahLst/>
            <a:cxnLst/>
            <a:rect l="l" t="t" r="r" b="b"/>
            <a:pathLst>
              <a:path w="4860290" h="180339">
                <a:moveTo>
                  <a:pt x="0" y="0"/>
                </a:moveTo>
                <a:lnTo>
                  <a:pt x="7073" y="35033"/>
                </a:lnTo>
                <a:lnTo>
                  <a:pt x="26362" y="63642"/>
                </a:lnTo>
                <a:lnTo>
                  <a:pt x="54971" y="82931"/>
                </a:lnTo>
                <a:lnTo>
                  <a:pt x="90004" y="90004"/>
                </a:lnTo>
                <a:lnTo>
                  <a:pt x="2339975" y="90004"/>
                </a:lnTo>
                <a:lnTo>
                  <a:pt x="2375008" y="97076"/>
                </a:lnTo>
                <a:lnTo>
                  <a:pt x="2403617" y="116360"/>
                </a:lnTo>
                <a:lnTo>
                  <a:pt x="2422906" y="144965"/>
                </a:lnTo>
                <a:lnTo>
                  <a:pt x="2429979" y="179997"/>
                </a:lnTo>
                <a:lnTo>
                  <a:pt x="2437053" y="144965"/>
                </a:lnTo>
                <a:lnTo>
                  <a:pt x="2456341" y="116360"/>
                </a:lnTo>
                <a:lnTo>
                  <a:pt x="2484951" y="97076"/>
                </a:lnTo>
                <a:lnTo>
                  <a:pt x="2519984" y="90004"/>
                </a:lnTo>
                <a:lnTo>
                  <a:pt x="4769980" y="90004"/>
                </a:lnTo>
                <a:lnTo>
                  <a:pt x="4805014" y="82931"/>
                </a:lnTo>
                <a:lnTo>
                  <a:pt x="4833623" y="63642"/>
                </a:lnTo>
                <a:lnTo>
                  <a:pt x="4852912" y="35033"/>
                </a:lnTo>
                <a:lnTo>
                  <a:pt x="485998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5999" y="6649204"/>
            <a:ext cx="0" cy="619125"/>
          </a:xfrm>
          <a:custGeom>
            <a:avLst/>
            <a:gdLst/>
            <a:ahLst/>
            <a:cxnLst/>
            <a:rect l="l" t="t" r="r" b="b"/>
            <a:pathLst>
              <a:path h="619125">
                <a:moveTo>
                  <a:pt x="0" y="0"/>
                </a:moveTo>
                <a:lnTo>
                  <a:pt x="0" y="6185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56406" y="7261865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40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19999" y="6965998"/>
            <a:ext cx="972185" cy="198120"/>
          </a:xfrm>
          <a:custGeom>
            <a:avLst/>
            <a:gdLst/>
            <a:ahLst/>
            <a:cxnLst/>
            <a:rect l="l" t="t" r="r" b="b"/>
            <a:pathLst>
              <a:path w="972185" h="198120">
                <a:moveTo>
                  <a:pt x="917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917994" y="198005"/>
                </a:lnTo>
                <a:lnTo>
                  <a:pt x="949213" y="197161"/>
                </a:lnTo>
                <a:lnTo>
                  <a:pt x="965244" y="191255"/>
                </a:lnTo>
                <a:lnTo>
                  <a:pt x="971150" y="175224"/>
                </a:lnTo>
                <a:lnTo>
                  <a:pt x="971994" y="144005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4" y="6750"/>
                </a:lnTo>
                <a:lnTo>
                  <a:pt x="949213" y="843"/>
                </a:lnTo>
                <a:lnTo>
                  <a:pt x="917994" y="0"/>
                </a:lnTo>
                <a:close/>
              </a:path>
            </a:pathLst>
          </a:custGeom>
          <a:solidFill>
            <a:srgbClr val="FF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42463" y="6975570"/>
            <a:ext cx="7156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objectifs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31999" y="7333199"/>
            <a:ext cx="1548130" cy="2066925"/>
          </a:xfrm>
          <a:custGeom>
            <a:avLst/>
            <a:gdLst/>
            <a:ahLst/>
            <a:cxnLst/>
            <a:rect l="l" t="t" r="r" b="b"/>
            <a:pathLst>
              <a:path w="1548130" h="2066925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012403"/>
                </a:lnTo>
                <a:lnTo>
                  <a:pt x="843" y="2043622"/>
                </a:lnTo>
                <a:lnTo>
                  <a:pt x="6750" y="2059654"/>
                </a:lnTo>
                <a:lnTo>
                  <a:pt x="22781" y="2065560"/>
                </a:lnTo>
                <a:lnTo>
                  <a:pt x="54000" y="2066404"/>
                </a:lnTo>
                <a:lnTo>
                  <a:pt x="1494002" y="2066404"/>
                </a:lnTo>
                <a:lnTo>
                  <a:pt x="1525221" y="2065560"/>
                </a:lnTo>
                <a:lnTo>
                  <a:pt x="1541252" y="2059654"/>
                </a:lnTo>
                <a:lnTo>
                  <a:pt x="1547159" y="2043622"/>
                </a:lnTo>
                <a:lnTo>
                  <a:pt x="1548003" y="2012403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66100" y="7664169"/>
            <a:ext cx="1473200" cy="1396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280" indent="-68580">
              <a:lnSpc>
                <a:spcPts val="1120"/>
              </a:lnSpc>
              <a:spcBef>
                <a:spcPts val="100"/>
              </a:spcBef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Supprimer</a:t>
            </a:r>
            <a:endParaRPr sz="950">
              <a:latin typeface="Arial"/>
              <a:cs typeface="Arial"/>
            </a:endParaRPr>
          </a:p>
          <a:p>
            <a:pPr marL="88265" marR="659130">
              <a:lnSpc>
                <a:spcPts val="1100"/>
              </a:lnSpc>
              <a:spcBef>
                <a:spcPts val="5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obstacles  économiques</a:t>
            </a:r>
            <a:endParaRPr sz="950">
              <a:latin typeface="Arial"/>
              <a:cs typeface="Arial"/>
            </a:endParaRPr>
          </a:p>
          <a:p>
            <a:pPr marL="81280" marR="557530" indent="-68580">
              <a:lnSpc>
                <a:spcPts val="1100"/>
              </a:lnSpc>
              <a:spcBef>
                <a:spcPts val="280"/>
              </a:spcBef>
              <a:buChar char="•"/>
              <a:tabLst>
                <a:tab pos="819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Améliorer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fonctionnement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marchés</a:t>
            </a:r>
            <a:endParaRPr sz="950">
              <a:latin typeface="Arial"/>
              <a:cs typeface="Arial"/>
            </a:endParaRPr>
          </a:p>
          <a:p>
            <a:pPr marL="81280" indent="-68580">
              <a:lnSpc>
                <a:spcPts val="1120"/>
              </a:lnSpc>
              <a:spcBef>
                <a:spcPts val="215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Lutter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contre</a:t>
            </a:r>
            <a:endParaRPr sz="950">
              <a:latin typeface="Arial"/>
              <a:cs typeface="Arial"/>
            </a:endParaRPr>
          </a:p>
          <a:p>
            <a:pPr marL="88265">
              <a:lnSpc>
                <a:spcPts val="112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dérèglement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climatique</a:t>
            </a:r>
            <a:endParaRPr sz="950">
              <a:latin typeface="Arial"/>
              <a:cs typeface="Arial"/>
            </a:endParaRPr>
          </a:p>
          <a:p>
            <a:pPr marL="81280" indent="-68580">
              <a:lnSpc>
                <a:spcPct val="100000"/>
              </a:lnSpc>
              <a:spcBef>
                <a:spcPts val="245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Renforcer la</a:t>
            </a:r>
            <a:r>
              <a:rPr sz="95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concurrence</a:t>
            </a:r>
            <a:endParaRPr sz="95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31999" y="6357601"/>
            <a:ext cx="6336030" cy="432434"/>
          </a:xfrm>
          <a:custGeom>
            <a:avLst/>
            <a:gdLst/>
            <a:ahLst/>
            <a:cxnLst/>
            <a:rect l="l" t="t" r="r" b="b"/>
            <a:pathLst>
              <a:path w="6336030" h="432434">
                <a:moveTo>
                  <a:pt x="6282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6282004" y="432003"/>
                </a:lnTo>
                <a:lnTo>
                  <a:pt x="6313223" y="431159"/>
                </a:lnTo>
                <a:lnTo>
                  <a:pt x="6329254" y="425253"/>
                </a:lnTo>
                <a:lnTo>
                  <a:pt x="6335160" y="409221"/>
                </a:lnTo>
                <a:lnTo>
                  <a:pt x="6336004" y="378002"/>
                </a:lnTo>
                <a:lnTo>
                  <a:pt x="6336004" y="54000"/>
                </a:lnTo>
                <a:lnTo>
                  <a:pt x="6335160" y="22781"/>
                </a:lnTo>
                <a:lnTo>
                  <a:pt x="6329254" y="6750"/>
                </a:lnTo>
                <a:lnTo>
                  <a:pt x="6313223" y="843"/>
                </a:lnTo>
                <a:lnTo>
                  <a:pt x="6282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670806" y="6389507"/>
            <a:ext cx="5854700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796290" marR="5080" indent="-784225">
              <a:lnSpc>
                <a:spcPts val="1300"/>
              </a:lnSpc>
              <a:spcBef>
                <a:spcPts val="16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Au sein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l’Union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européenne,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il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existe aussi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des politiques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 structurelles  mises en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œuvre par l’Union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européenne sur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long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terme avec</a:t>
            </a:r>
            <a:r>
              <a:rPr sz="11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427804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725300" y="248690"/>
            <a:ext cx="5175250" cy="1063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4869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4.2.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rôle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l’État dans la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régulation  économique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  <a:p>
            <a:pPr marL="948690">
              <a:lnSpc>
                <a:spcPct val="100000"/>
              </a:lnSpc>
              <a:spcBef>
                <a:spcPts val="140"/>
              </a:spcBef>
            </a:pP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Les politiques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à </a:t>
            </a: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long</a:t>
            </a:r>
            <a:r>
              <a:rPr sz="1500" i="1" spc="-2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terme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politiques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structurelles</a:t>
            </a:r>
            <a:r>
              <a:rPr sz="1300" b="1" spc="-1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nationales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25300" y="5984301"/>
            <a:ext cx="461327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politiques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structurelles au sein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 l’Union</a:t>
            </a:r>
            <a:r>
              <a:rPr sz="1300" b="1" spc="-8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européenne</a:t>
            </a:r>
            <a:endParaRPr sz="13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432003" y="5975996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494974" y="5968144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56" name="object 5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59" name="bk object 16"/>
          <p:cNvSpPr/>
          <p:nvPr/>
        </p:nvSpPr>
        <p:spPr>
          <a:xfrm>
            <a:off x="1205999" y="1668603"/>
            <a:ext cx="0" cy="502284"/>
          </a:xfrm>
          <a:custGeom>
            <a:avLst/>
            <a:gdLst/>
            <a:ahLst/>
            <a:cxnLst/>
            <a:rect l="l" t="t" r="r" b="b"/>
            <a:pathLst>
              <a:path h="502285">
                <a:moveTo>
                  <a:pt x="0" y="0"/>
                </a:moveTo>
                <a:lnTo>
                  <a:pt x="0" y="50201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17"/>
          <p:cNvSpPr/>
          <p:nvPr/>
        </p:nvSpPr>
        <p:spPr>
          <a:xfrm>
            <a:off x="1156406" y="2164706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4"/>
          <p:cNvSpPr/>
          <p:nvPr/>
        </p:nvSpPr>
        <p:spPr>
          <a:xfrm>
            <a:off x="2778349" y="1668603"/>
            <a:ext cx="0" cy="502284"/>
          </a:xfrm>
          <a:custGeom>
            <a:avLst/>
            <a:gdLst/>
            <a:ahLst/>
            <a:cxnLst/>
            <a:rect l="l" t="t" r="r" b="b"/>
            <a:pathLst>
              <a:path h="502285">
                <a:moveTo>
                  <a:pt x="0" y="0"/>
                </a:moveTo>
                <a:lnTo>
                  <a:pt x="0" y="50201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5"/>
          <p:cNvSpPr/>
          <p:nvPr/>
        </p:nvSpPr>
        <p:spPr>
          <a:xfrm>
            <a:off x="2728756" y="2164706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8"/>
          <p:cNvSpPr/>
          <p:nvPr/>
        </p:nvSpPr>
        <p:spPr>
          <a:xfrm>
            <a:off x="3006004" y="2494804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12"/>
          <p:cNvSpPr/>
          <p:nvPr/>
        </p:nvSpPr>
        <p:spPr>
          <a:xfrm>
            <a:off x="3006004" y="3159601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13"/>
          <p:cNvSpPr/>
          <p:nvPr/>
        </p:nvSpPr>
        <p:spPr>
          <a:xfrm>
            <a:off x="3006004" y="3824403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14"/>
          <p:cNvSpPr/>
          <p:nvPr/>
        </p:nvSpPr>
        <p:spPr>
          <a:xfrm>
            <a:off x="2731454" y="4489200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10799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15"/>
          <p:cNvSpPr/>
          <p:nvPr/>
        </p:nvSpPr>
        <p:spPr>
          <a:xfrm>
            <a:off x="719999" y="1864802"/>
            <a:ext cx="972185" cy="198120"/>
          </a:xfrm>
          <a:custGeom>
            <a:avLst/>
            <a:gdLst/>
            <a:ahLst/>
            <a:cxnLst/>
            <a:rect l="l" t="t" r="r" b="b"/>
            <a:pathLst>
              <a:path w="972185" h="198119">
                <a:moveTo>
                  <a:pt x="917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917994" y="198005"/>
                </a:lnTo>
                <a:lnTo>
                  <a:pt x="949213" y="197161"/>
                </a:lnTo>
                <a:lnTo>
                  <a:pt x="965244" y="191255"/>
                </a:lnTo>
                <a:lnTo>
                  <a:pt x="971150" y="175224"/>
                </a:lnTo>
                <a:lnTo>
                  <a:pt x="971994" y="144005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4" y="6750"/>
                </a:lnTo>
                <a:lnTo>
                  <a:pt x="949213" y="843"/>
                </a:lnTo>
                <a:lnTo>
                  <a:pt x="917994" y="0"/>
                </a:lnTo>
                <a:close/>
              </a:path>
            </a:pathLst>
          </a:custGeom>
          <a:solidFill>
            <a:srgbClr val="FF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18"/>
          <p:cNvSpPr/>
          <p:nvPr/>
        </p:nvSpPr>
        <p:spPr>
          <a:xfrm>
            <a:off x="2233705" y="1864802"/>
            <a:ext cx="1208405" cy="198120"/>
          </a:xfrm>
          <a:custGeom>
            <a:avLst/>
            <a:gdLst/>
            <a:ahLst/>
            <a:cxnLst/>
            <a:rect l="l" t="t" r="r" b="b"/>
            <a:pathLst>
              <a:path w="1208404" h="198119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153896" y="198005"/>
                </a:lnTo>
                <a:lnTo>
                  <a:pt x="1185115" y="197161"/>
                </a:lnTo>
                <a:lnTo>
                  <a:pt x="1201146" y="191255"/>
                </a:lnTo>
                <a:lnTo>
                  <a:pt x="1207053" y="175224"/>
                </a:lnTo>
                <a:lnTo>
                  <a:pt x="1207897" y="144005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21"/>
          <p:cNvSpPr/>
          <p:nvPr/>
        </p:nvSpPr>
        <p:spPr>
          <a:xfrm>
            <a:off x="431999" y="2231998"/>
            <a:ext cx="1548130" cy="2520315"/>
          </a:xfrm>
          <a:custGeom>
            <a:avLst/>
            <a:gdLst/>
            <a:ahLst/>
            <a:cxnLst/>
            <a:rect l="l" t="t" r="r" b="b"/>
            <a:pathLst>
              <a:path w="1548130" h="2520315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465997"/>
                </a:lnTo>
                <a:lnTo>
                  <a:pt x="843" y="2497216"/>
                </a:lnTo>
                <a:lnTo>
                  <a:pt x="6750" y="2513247"/>
                </a:lnTo>
                <a:lnTo>
                  <a:pt x="22781" y="2519153"/>
                </a:lnTo>
                <a:lnTo>
                  <a:pt x="54000" y="2519997"/>
                </a:lnTo>
                <a:lnTo>
                  <a:pt x="1494002" y="2519997"/>
                </a:lnTo>
                <a:lnTo>
                  <a:pt x="1525221" y="2519153"/>
                </a:lnTo>
                <a:lnTo>
                  <a:pt x="1541252" y="2513247"/>
                </a:lnTo>
                <a:lnTo>
                  <a:pt x="1547159" y="2497216"/>
                </a:lnTo>
                <a:lnTo>
                  <a:pt x="1548003" y="2465997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22"/>
          <p:cNvSpPr txBox="1"/>
          <p:nvPr/>
        </p:nvSpPr>
        <p:spPr>
          <a:xfrm>
            <a:off x="466100" y="2298700"/>
            <a:ext cx="1413510" cy="2358338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1280" marR="498475" indent="-75600">
              <a:lnSpc>
                <a:spcPts val="1100"/>
              </a:lnSpc>
              <a:spcBef>
                <a:spcPts val="280"/>
              </a:spcBef>
              <a:buChar char="•"/>
              <a:tabLst>
                <a:tab pos="819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Améliorer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fonctionnement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marchés</a:t>
            </a:r>
            <a:endParaRPr sz="950" dirty="0">
              <a:latin typeface="Arial"/>
              <a:cs typeface="Arial"/>
            </a:endParaRPr>
          </a:p>
          <a:p>
            <a:pPr marL="88265" marR="5080" indent="-75565">
              <a:lnSpc>
                <a:spcPts val="1100"/>
              </a:lnSpc>
              <a:spcBef>
                <a:spcPts val="28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Rendre les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structures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production plus  efficaces et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compétitives</a:t>
            </a:r>
            <a:endParaRPr sz="950" dirty="0">
              <a:latin typeface="Arial"/>
              <a:cs typeface="Arial"/>
            </a:endParaRPr>
          </a:p>
          <a:p>
            <a:pPr marL="88265" marR="157480" indent="-75565">
              <a:lnSpc>
                <a:spcPts val="1100"/>
              </a:lnSpc>
              <a:spcBef>
                <a:spcPts val="280"/>
              </a:spcBef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Orienter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l’activité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vers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secteurs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d’avenir</a:t>
            </a:r>
            <a:endParaRPr sz="950" dirty="0">
              <a:latin typeface="Arial"/>
              <a:cs typeface="Arial"/>
            </a:endParaRPr>
          </a:p>
          <a:p>
            <a:pPr marL="88265" marR="22860" indent="-75565">
              <a:lnSpc>
                <a:spcPts val="1100"/>
              </a:lnSpc>
              <a:spcBef>
                <a:spcPts val="28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Mieux répartir les  revenus et 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richesses</a:t>
            </a:r>
            <a:endParaRPr sz="950" dirty="0">
              <a:latin typeface="Arial"/>
              <a:cs typeface="Arial"/>
            </a:endParaRPr>
          </a:p>
          <a:p>
            <a:pPr marL="81280" marR="291465" indent="-75600">
              <a:lnSpc>
                <a:spcPts val="1100"/>
              </a:lnSpc>
              <a:spcBef>
                <a:spcPts val="280"/>
              </a:spcBef>
              <a:buChar char="•"/>
              <a:tabLst>
                <a:tab pos="819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Adapter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l’économie  nationale aux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changements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 l’environnement  international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71" name="object 23"/>
          <p:cNvSpPr/>
          <p:nvPr/>
        </p:nvSpPr>
        <p:spPr>
          <a:xfrm>
            <a:off x="2217599" y="2231998"/>
            <a:ext cx="1208405" cy="525780"/>
          </a:xfrm>
          <a:custGeom>
            <a:avLst/>
            <a:gdLst/>
            <a:ahLst/>
            <a:cxnLst/>
            <a:rect l="l" t="t" r="r" b="b"/>
            <a:pathLst>
              <a:path w="1208404" h="525780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53896" y="525602"/>
                </a:lnTo>
                <a:lnTo>
                  <a:pt x="1185115" y="524758"/>
                </a:lnTo>
                <a:lnTo>
                  <a:pt x="1201146" y="518852"/>
                </a:lnTo>
                <a:lnTo>
                  <a:pt x="1207053" y="502820"/>
                </a:lnTo>
                <a:lnTo>
                  <a:pt x="1207897" y="471601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24"/>
          <p:cNvSpPr txBox="1"/>
          <p:nvPr/>
        </p:nvSpPr>
        <p:spPr>
          <a:xfrm>
            <a:off x="2251699" y="2335517"/>
            <a:ext cx="71818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  industrielle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73" name="object 25"/>
          <p:cNvSpPr/>
          <p:nvPr/>
        </p:nvSpPr>
        <p:spPr>
          <a:xfrm>
            <a:off x="3600000" y="2177156"/>
            <a:ext cx="3059430" cy="648335"/>
          </a:xfrm>
          <a:custGeom>
            <a:avLst/>
            <a:gdLst/>
            <a:ahLst/>
            <a:cxnLst/>
            <a:rect l="l" t="t" r="r" b="b"/>
            <a:pathLst>
              <a:path w="3059429" h="648335">
                <a:moveTo>
                  <a:pt x="300501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5010" y="647992"/>
                </a:lnTo>
                <a:lnTo>
                  <a:pt x="3036229" y="647148"/>
                </a:lnTo>
                <a:lnTo>
                  <a:pt x="3052260" y="641242"/>
                </a:lnTo>
                <a:lnTo>
                  <a:pt x="3058167" y="625210"/>
                </a:lnTo>
                <a:lnTo>
                  <a:pt x="3059010" y="593991"/>
                </a:lnTo>
                <a:lnTo>
                  <a:pt x="3059010" y="54000"/>
                </a:lnTo>
                <a:lnTo>
                  <a:pt x="3058167" y="22781"/>
                </a:lnTo>
                <a:lnTo>
                  <a:pt x="3052260" y="6750"/>
                </a:lnTo>
                <a:lnTo>
                  <a:pt x="3036229" y="843"/>
                </a:lnTo>
                <a:lnTo>
                  <a:pt x="30050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26"/>
          <p:cNvSpPr txBox="1"/>
          <p:nvPr/>
        </p:nvSpPr>
        <p:spPr>
          <a:xfrm>
            <a:off x="3637274" y="2202167"/>
            <a:ext cx="3011176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aide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50" spc="-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&amp;</a:t>
            </a:r>
            <a:r>
              <a:rPr sz="950" spc="-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(subvention,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crédits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d’impôt).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75" name="object 27"/>
          <p:cNvSpPr txBox="1"/>
          <p:nvPr/>
        </p:nvSpPr>
        <p:spPr>
          <a:xfrm>
            <a:off x="3637274" y="2481567"/>
            <a:ext cx="2432685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2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favorise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activités productrices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d’avenir.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112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soutient spécifiquement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PME.</a:t>
            </a:r>
            <a:endParaRPr sz="950">
              <a:latin typeface="Arial"/>
              <a:cs typeface="Arial"/>
            </a:endParaRPr>
          </a:p>
        </p:txBody>
      </p:sp>
      <p:sp>
        <p:nvSpPr>
          <p:cNvPr id="76" name="object 28"/>
          <p:cNvSpPr/>
          <p:nvPr/>
        </p:nvSpPr>
        <p:spPr>
          <a:xfrm>
            <a:off x="3600000" y="2177156"/>
            <a:ext cx="3059430" cy="648335"/>
          </a:xfrm>
          <a:custGeom>
            <a:avLst/>
            <a:gdLst/>
            <a:ahLst/>
            <a:cxnLst/>
            <a:rect l="l" t="t" r="r" b="b"/>
            <a:pathLst>
              <a:path w="3059429" h="6483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5010" y="647992"/>
                </a:lnTo>
                <a:lnTo>
                  <a:pt x="3036229" y="647148"/>
                </a:lnTo>
                <a:lnTo>
                  <a:pt x="3052260" y="641242"/>
                </a:lnTo>
                <a:lnTo>
                  <a:pt x="3058167" y="625210"/>
                </a:lnTo>
                <a:lnTo>
                  <a:pt x="3059010" y="593991"/>
                </a:lnTo>
                <a:lnTo>
                  <a:pt x="3059010" y="54000"/>
                </a:lnTo>
                <a:lnTo>
                  <a:pt x="3058167" y="22781"/>
                </a:lnTo>
                <a:lnTo>
                  <a:pt x="3052260" y="6750"/>
                </a:lnTo>
                <a:lnTo>
                  <a:pt x="3036229" y="843"/>
                </a:lnTo>
                <a:lnTo>
                  <a:pt x="3005010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50"/>
          <p:cNvSpPr/>
          <p:nvPr/>
        </p:nvSpPr>
        <p:spPr>
          <a:xfrm>
            <a:off x="3600000" y="2922021"/>
            <a:ext cx="3060065" cy="504190"/>
          </a:xfrm>
          <a:custGeom>
            <a:avLst/>
            <a:gdLst/>
            <a:ahLst/>
            <a:cxnLst/>
            <a:rect l="l" t="t" r="r" b="b"/>
            <a:pathLst>
              <a:path w="3060065" h="504189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3006001" y="503999"/>
                </a:lnTo>
                <a:lnTo>
                  <a:pt x="3037220" y="503155"/>
                </a:lnTo>
                <a:lnTo>
                  <a:pt x="3053251" y="497249"/>
                </a:lnTo>
                <a:lnTo>
                  <a:pt x="3059157" y="481218"/>
                </a:lnTo>
                <a:lnTo>
                  <a:pt x="3060001" y="449999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51"/>
          <p:cNvSpPr txBox="1"/>
          <p:nvPr/>
        </p:nvSpPr>
        <p:spPr>
          <a:xfrm>
            <a:off x="3637274" y="2944890"/>
            <a:ext cx="267716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finance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950" spc="50" dirty="0">
                <a:solidFill>
                  <a:srgbClr val="231F20"/>
                </a:solidFill>
                <a:latin typeface="Arial"/>
                <a:cs typeface="Arial"/>
              </a:rPr>
              <a:t>R&amp;</a:t>
            </a:r>
            <a:r>
              <a:rPr sz="950" spc="-2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notamment dans les nouvelles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technologies.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79" name="object 52"/>
          <p:cNvSpPr txBox="1"/>
          <p:nvPr/>
        </p:nvSpPr>
        <p:spPr>
          <a:xfrm>
            <a:off x="3637274" y="3224290"/>
            <a:ext cx="2553976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élabore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stratégie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nationale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50" spc="-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&amp;</a:t>
            </a:r>
            <a:r>
              <a:rPr sz="950" spc="-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0" name="object 53"/>
          <p:cNvSpPr/>
          <p:nvPr/>
        </p:nvSpPr>
        <p:spPr>
          <a:xfrm>
            <a:off x="3600000" y="2922021"/>
            <a:ext cx="3060065" cy="504190"/>
          </a:xfrm>
          <a:custGeom>
            <a:avLst/>
            <a:gdLst/>
            <a:ahLst/>
            <a:cxnLst/>
            <a:rect l="l" t="t" r="r" b="b"/>
            <a:pathLst>
              <a:path w="3060065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3006001" y="503999"/>
                </a:lnTo>
                <a:lnTo>
                  <a:pt x="3037220" y="503155"/>
                </a:lnTo>
                <a:lnTo>
                  <a:pt x="3053251" y="497249"/>
                </a:lnTo>
                <a:lnTo>
                  <a:pt x="3059157" y="481218"/>
                </a:lnTo>
                <a:lnTo>
                  <a:pt x="3060001" y="449999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54"/>
          <p:cNvSpPr/>
          <p:nvPr/>
        </p:nvSpPr>
        <p:spPr>
          <a:xfrm>
            <a:off x="3600000" y="4309198"/>
            <a:ext cx="3060065" cy="360045"/>
          </a:xfrm>
          <a:custGeom>
            <a:avLst/>
            <a:gdLst/>
            <a:ahLst/>
            <a:cxnLst/>
            <a:rect l="l" t="t" r="r" b="b"/>
            <a:pathLst>
              <a:path w="3060065" h="360045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3006001" y="360006"/>
                </a:lnTo>
                <a:lnTo>
                  <a:pt x="3037220" y="359163"/>
                </a:lnTo>
                <a:lnTo>
                  <a:pt x="3053251" y="353256"/>
                </a:lnTo>
                <a:lnTo>
                  <a:pt x="3059157" y="337225"/>
                </a:lnTo>
                <a:lnTo>
                  <a:pt x="3060001" y="306006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55"/>
          <p:cNvSpPr txBox="1"/>
          <p:nvPr/>
        </p:nvSpPr>
        <p:spPr>
          <a:xfrm>
            <a:off x="3637274" y="4399767"/>
            <a:ext cx="28619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cherche 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développer 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capital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humain d’un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pays.</a:t>
            </a:r>
            <a:endParaRPr sz="950">
              <a:latin typeface="Arial"/>
              <a:cs typeface="Arial"/>
            </a:endParaRPr>
          </a:p>
        </p:txBody>
      </p:sp>
      <p:sp>
        <p:nvSpPr>
          <p:cNvPr id="83" name="object 56"/>
          <p:cNvSpPr/>
          <p:nvPr/>
        </p:nvSpPr>
        <p:spPr>
          <a:xfrm>
            <a:off x="3600000" y="4309198"/>
            <a:ext cx="3060065" cy="360045"/>
          </a:xfrm>
          <a:custGeom>
            <a:avLst/>
            <a:gdLst/>
            <a:ahLst/>
            <a:cxnLst/>
            <a:rect l="l" t="t" r="r" b="b"/>
            <a:pathLst>
              <a:path w="3060065" h="36004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3006001" y="360006"/>
                </a:lnTo>
                <a:lnTo>
                  <a:pt x="3037220" y="359163"/>
                </a:lnTo>
                <a:lnTo>
                  <a:pt x="3053251" y="353256"/>
                </a:lnTo>
                <a:lnTo>
                  <a:pt x="3059157" y="337225"/>
                </a:lnTo>
                <a:lnTo>
                  <a:pt x="3060001" y="306006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57"/>
          <p:cNvSpPr/>
          <p:nvPr/>
        </p:nvSpPr>
        <p:spPr>
          <a:xfrm>
            <a:off x="3600000" y="3506754"/>
            <a:ext cx="3060065" cy="648335"/>
          </a:xfrm>
          <a:custGeom>
            <a:avLst/>
            <a:gdLst/>
            <a:ahLst/>
            <a:cxnLst/>
            <a:rect l="l" t="t" r="r" b="b"/>
            <a:pathLst>
              <a:path w="3060065" h="648335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6001" y="647992"/>
                </a:lnTo>
                <a:lnTo>
                  <a:pt x="3037220" y="647148"/>
                </a:lnTo>
                <a:lnTo>
                  <a:pt x="3053251" y="641242"/>
                </a:lnTo>
                <a:lnTo>
                  <a:pt x="3059157" y="625210"/>
                </a:lnTo>
                <a:lnTo>
                  <a:pt x="3060001" y="593991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58"/>
          <p:cNvSpPr txBox="1"/>
          <p:nvPr/>
        </p:nvSpPr>
        <p:spPr>
          <a:xfrm>
            <a:off x="3637274" y="3531767"/>
            <a:ext cx="274066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vise à corriger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disparités et les déséquilibres  entre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régions.</a:t>
            </a:r>
            <a:endParaRPr sz="950">
              <a:latin typeface="Arial"/>
              <a:cs typeface="Arial"/>
            </a:endParaRPr>
          </a:p>
        </p:txBody>
      </p:sp>
      <p:sp>
        <p:nvSpPr>
          <p:cNvPr id="86" name="object 59"/>
          <p:cNvSpPr txBox="1"/>
          <p:nvPr/>
        </p:nvSpPr>
        <p:spPr>
          <a:xfrm>
            <a:off x="3637274" y="3811167"/>
            <a:ext cx="253301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66370" marR="5080" indent="-1543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développe les infrastructures 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transport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 de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communication.</a:t>
            </a:r>
            <a:endParaRPr sz="950">
              <a:latin typeface="Arial"/>
              <a:cs typeface="Arial"/>
            </a:endParaRPr>
          </a:p>
        </p:txBody>
      </p:sp>
      <p:sp>
        <p:nvSpPr>
          <p:cNvPr id="87" name="object 60"/>
          <p:cNvSpPr/>
          <p:nvPr/>
        </p:nvSpPr>
        <p:spPr>
          <a:xfrm>
            <a:off x="3600000" y="3506754"/>
            <a:ext cx="3060065" cy="648335"/>
          </a:xfrm>
          <a:custGeom>
            <a:avLst/>
            <a:gdLst/>
            <a:ahLst/>
            <a:cxnLst/>
            <a:rect l="l" t="t" r="r" b="b"/>
            <a:pathLst>
              <a:path w="3060065" h="6483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93991"/>
                </a:lnTo>
                <a:lnTo>
                  <a:pt x="843" y="625210"/>
                </a:lnTo>
                <a:lnTo>
                  <a:pt x="6750" y="641242"/>
                </a:lnTo>
                <a:lnTo>
                  <a:pt x="22781" y="647148"/>
                </a:lnTo>
                <a:lnTo>
                  <a:pt x="54000" y="647992"/>
                </a:lnTo>
                <a:lnTo>
                  <a:pt x="3006001" y="647992"/>
                </a:lnTo>
                <a:lnTo>
                  <a:pt x="3037220" y="647148"/>
                </a:lnTo>
                <a:lnTo>
                  <a:pt x="3053251" y="641242"/>
                </a:lnTo>
                <a:lnTo>
                  <a:pt x="3059157" y="625210"/>
                </a:lnTo>
                <a:lnTo>
                  <a:pt x="3060001" y="593991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61"/>
          <p:cNvSpPr/>
          <p:nvPr/>
        </p:nvSpPr>
        <p:spPr>
          <a:xfrm>
            <a:off x="2217599" y="2896801"/>
            <a:ext cx="1208405" cy="525780"/>
          </a:xfrm>
          <a:custGeom>
            <a:avLst/>
            <a:gdLst/>
            <a:ahLst/>
            <a:cxnLst/>
            <a:rect l="l" t="t" r="r" b="b"/>
            <a:pathLst>
              <a:path w="1208404" h="525779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53896" y="525602"/>
                </a:lnTo>
                <a:lnTo>
                  <a:pt x="1185115" y="524758"/>
                </a:lnTo>
                <a:lnTo>
                  <a:pt x="1201146" y="518852"/>
                </a:lnTo>
                <a:lnTo>
                  <a:pt x="1207053" y="502820"/>
                </a:lnTo>
                <a:lnTo>
                  <a:pt x="1207897" y="471601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62"/>
          <p:cNvSpPr txBox="1"/>
          <p:nvPr/>
        </p:nvSpPr>
        <p:spPr>
          <a:xfrm>
            <a:off x="2251699" y="3000320"/>
            <a:ext cx="74549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politique  d’innovation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0" name="object 63"/>
          <p:cNvSpPr/>
          <p:nvPr/>
        </p:nvSpPr>
        <p:spPr>
          <a:xfrm>
            <a:off x="2217599" y="3561598"/>
            <a:ext cx="1208405" cy="525780"/>
          </a:xfrm>
          <a:custGeom>
            <a:avLst/>
            <a:gdLst/>
            <a:ahLst/>
            <a:cxnLst/>
            <a:rect l="l" t="t" r="r" b="b"/>
            <a:pathLst>
              <a:path w="1208404" h="525779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53896" y="525602"/>
                </a:lnTo>
                <a:lnTo>
                  <a:pt x="1185115" y="524758"/>
                </a:lnTo>
                <a:lnTo>
                  <a:pt x="1201146" y="518852"/>
                </a:lnTo>
                <a:lnTo>
                  <a:pt x="1207053" y="502820"/>
                </a:lnTo>
                <a:lnTo>
                  <a:pt x="1207897" y="471601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64"/>
          <p:cNvSpPr txBox="1"/>
          <p:nvPr/>
        </p:nvSpPr>
        <p:spPr>
          <a:xfrm>
            <a:off x="2251699" y="3595265"/>
            <a:ext cx="966469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politique  d’aménagement  du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territoire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2" name="object 65"/>
          <p:cNvSpPr/>
          <p:nvPr/>
        </p:nvSpPr>
        <p:spPr>
          <a:xfrm>
            <a:off x="2217599" y="4226401"/>
            <a:ext cx="1208405" cy="525780"/>
          </a:xfrm>
          <a:custGeom>
            <a:avLst/>
            <a:gdLst/>
            <a:ahLst/>
            <a:cxnLst/>
            <a:rect l="l" t="t" r="r" b="b"/>
            <a:pathLst>
              <a:path w="1208404" h="525779">
                <a:moveTo>
                  <a:pt x="11538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1601"/>
                </a:lnTo>
                <a:lnTo>
                  <a:pt x="843" y="502820"/>
                </a:lnTo>
                <a:lnTo>
                  <a:pt x="6750" y="518852"/>
                </a:lnTo>
                <a:lnTo>
                  <a:pt x="22781" y="524758"/>
                </a:lnTo>
                <a:lnTo>
                  <a:pt x="54000" y="525602"/>
                </a:lnTo>
                <a:lnTo>
                  <a:pt x="1153896" y="525602"/>
                </a:lnTo>
                <a:lnTo>
                  <a:pt x="1185115" y="524758"/>
                </a:lnTo>
                <a:lnTo>
                  <a:pt x="1201146" y="518852"/>
                </a:lnTo>
                <a:lnTo>
                  <a:pt x="1207053" y="502820"/>
                </a:lnTo>
                <a:lnTo>
                  <a:pt x="1207897" y="471601"/>
                </a:lnTo>
                <a:lnTo>
                  <a:pt x="1207897" y="54000"/>
                </a:lnTo>
                <a:lnTo>
                  <a:pt x="1207053" y="22781"/>
                </a:lnTo>
                <a:lnTo>
                  <a:pt x="1201146" y="6750"/>
                </a:lnTo>
                <a:lnTo>
                  <a:pt x="1185115" y="843"/>
                </a:lnTo>
                <a:lnTo>
                  <a:pt x="1153896" y="0"/>
                </a:lnTo>
                <a:close/>
              </a:path>
            </a:pathLst>
          </a:custGeom>
          <a:solidFill>
            <a:srgbClr val="FFE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66"/>
          <p:cNvSpPr txBox="1"/>
          <p:nvPr/>
        </p:nvSpPr>
        <p:spPr>
          <a:xfrm>
            <a:off x="2251699" y="4260069"/>
            <a:ext cx="1019810" cy="460382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politique 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d’éducation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5080">
              <a:lnSpc>
                <a:spcPts val="1100"/>
              </a:lnSpc>
              <a:tabLst>
                <a:tab pos="88900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  et de formation</a:t>
            </a:r>
            <a:endParaRPr lang="fr-FR" sz="950" dirty="0" smtClean="0">
              <a:latin typeface="Arial"/>
              <a:cs typeface="Arial"/>
            </a:endParaRPr>
          </a:p>
        </p:txBody>
      </p:sp>
      <p:sp>
        <p:nvSpPr>
          <p:cNvPr id="94" name="object 68"/>
          <p:cNvSpPr/>
          <p:nvPr/>
        </p:nvSpPr>
        <p:spPr>
          <a:xfrm>
            <a:off x="431999" y="1461602"/>
            <a:ext cx="6336030" cy="234315"/>
          </a:xfrm>
          <a:custGeom>
            <a:avLst/>
            <a:gdLst/>
            <a:ahLst/>
            <a:cxnLst/>
            <a:rect l="l" t="t" r="r" b="b"/>
            <a:pathLst>
              <a:path w="6336030" h="234314">
                <a:moveTo>
                  <a:pt x="6282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6282004" y="233997"/>
                </a:lnTo>
                <a:lnTo>
                  <a:pt x="6313223" y="233153"/>
                </a:lnTo>
                <a:lnTo>
                  <a:pt x="6329254" y="227247"/>
                </a:lnTo>
                <a:lnTo>
                  <a:pt x="6335160" y="211216"/>
                </a:lnTo>
                <a:lnTo>
                  <a:pt x="6336004" y="179997"/>
                </a:lnTo>
                <a:lnTo>
                  <a:pt x="6336004" y="54000"/>
                </a:lnTo>
                <a:lnTo>
                  <a:pt x="6335160" y="22781"/>
                </a:lnTo>
                <a:lnTo>
                  <a:pt x="6329254" y="6750"/>
                </a:lnTo>
                <a:lnTo>
                  <a:pt x="6313223" y="843"/>
                </a:lnTo>
                <a:lnTo>
                  <a:pt x="6282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69"/>
          <p:cNvSpPr txBox="1"/>
          <p:nvPr/>
        </p:nvSpPr>
        <p:spPr>
          <a:xfrm>
            <a:off x="608629" y="1477058"/>
            <a:ext cx="5979795" cy="5700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Des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politiques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 structurelles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nationales qui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agissent sur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long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terme avec</a:t>
            </a:r>
            <a:r>
              <a:rPr sz="11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246379">
              <a:lnSpc>
                <a:spcPts val="1050"/>
              </a:lnSpc>
              <a:tabLst>
                <a:tab pos="1847214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objectifs	Des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6" name="object 72"/>
          <p:cNvSpPr/>
          <p:nvPr/>
        </p:nvSpPr>
        <p:spPr>
          <a:xfrm>
            <a:off x="1691999" y="5183997"/>
            <a:ext cx="3816350" cy="234315"/>
          </a:xfrm>
          <a:custGeom>
            <a:avLst/>
            <a:gdLst/>
            <a:ahLst/>
            <a:cxnLst/>
            <a:rect l="l" t="t" r="r" b="b"/>
            <a:pathLst>
              <a:path w="3816350" h="234314">
                <a:moveTo>
                  <a:pt x="376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3762006" y="233997"/>
                </a:lnTo>
                <a:lnTo>
                  <a:pt x="3793218" y="233153"/>
                </a:lnTo>
                <a:lnTo>
                  <a:pt x="3809245" y="227247"/>
                </a:lnTo>
                <a:lnTo>
                  <a:pt x="3815150" y="211216"/>
                </a:lnTo>
                <a:lnTo>
                  <a:pt x="3815994" y="179997"/>
                </a:lnTo>
                <a:lnTo>
                  <a:pt x="3815994" y="54000"/>
                </a:lnTo>
                <a:lnTo>
                  <a:pt x="3815150" y="22781"/>
                </a:lnTo>
                <a:lnTo>
                  <a:pt x="3809245" y="6750"/>
                </a:lnTo>
                <a:lnTo>
                  <a:pt x="3793218" y="843"/>
                </a:lnTo>
                <a:lnTo>
                  <a:pt x="37620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73"/>
          <p:cNvSpPr txBox="1"/>
          <p:nvPr/>
        </p:nvSpPr>
        <p:spPr>
          <a:xfrm>
            <a:off x="1816065" y="5199455"/>
            <a:ext cx="355727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Amélioration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croissance économique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d’un</a:t>
            </a:r>
            <a:r>
              <a:rPr sz="11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pays</a:t>
            </a:r>
            <a:endParaRPr sz="1100">
              <a:latin typeface="Arial"/>
              <a:cs typeface="Arial"/>
            </a:endParaRPr>
          </a:p>
        </p:txBody>
      </p:sp>
      <p:sp>
        <p:nvSpPr>
          <p:cNvPr id="98" name="object 76"/>
          <p:cNvSpPr/>
          <p:nvPr/>
        </p:nvSpPr>
        <p:spPr>
          <a:xfrm>
            <a:off x="1170014" y="4902003"/>
            <a:ext cx="4860290" cy="180340"/>
          </a:xfrm>
          <a:custGeom>
            <a:avLst/>
            <a:gdLst/>
            <a:ahLst/>
            <a:cxnLst/>
            <a:rect l="l" t="t" r="r" b="b"/>
            <a:pathLst>
              <a:path w="4860290" h="180339">
                <a:moveTo>
                  <a:pt x="0" y="0"/>
                </a:moveTo>
                <a:lnTo>
                  <a:pt x="7073" y="35033"/>
                </a:lnTo>
                <a:lnTo>
                  <a:pt x="26362" y="63642"/>
                </a:lnTo>
                <a:lnTo>
                  <a:pt x="54971" y="82931"/>
                </a:lnTo>
                <a:lnTo>
                  <a:pt x="90004" y="90004"/>
                </a:lnTo>
                <a:lnTo>
                  <a:pt x="2339975" y="90004"/>
                </a:lnTo>
                <a:lnTo>
                  <a:pt x="2375008" y="97076"/>
                </a:lnTo>
                <a:lnTo>
                  <a:pt x="2403617" y="116360"/>
                </a:lnTo>
                <a:lnTo>
                  <a:pt x="2422906" y="144965"/>
                </a:lnTo>
                <a:lnTo>
                  <a:pt x="2429979" y="179997"/>
                </a:lnTo>
                <a:lnTo>
                  <a:pt x="2437053" y="144965"/>
                </a:lnTo>
                <a:lnTo>
                  <a:pt x="2456341" y="116360"/>
                </a:lnTo>
                <a:lnTo>
                  <a:pt x="2484951" y="97076"/>
                </a:lnTo>
                <a:lnTo>
                  <a:pt x="2519984" y="90004"/>
                </a:lnTo>
                <a:lnTo>
                  <a:pt x="4769980" y="90004"/>
                </a:lnTo>
                <a:lnTo>
                  <a:pt x="4805014" y="82931"/>
                </a:lnTo>
                <a:lnTo>
                  <a:pt x="4833623" y="63642"/>
                </a:lnTo>
                <a:lnTo>
                  <a:pt x="4852912" y="35033"/>
                </a:lnTo>
                <a:lnTo>
                  <a:pt x="485998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2589</Words>
  <Application>Microsoft Macintosh PowerPoint</Application>
  <PresentationFormat>Personnalisé</PresentationFormat>
  <Paragraphs>390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christine bossard</cp:lastModifiedBy>
  <cp:revision>2</cp:revision>
  <dcterms:created xsi:type="dcterms:W3CDTF">2018-07-05T12:29:14Z</dcterms:created>
  <dcterms:modified xsi:type="dcterms:W3CDTF">2018-07-05T12:43:07Z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2018-07-05T00:00:00Z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2018-07-05T00:00:00Z</vt:filetime>
  </property>
</Properties>
</file>