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7200900" cy="10693400"/>
  <p:notesSz cx="7200900" cy="10693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2528" y="5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314954"/>
            <a:ext cx="612076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988304"/>
            <a:ext cx="504063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05/07/18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05/07/18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05/07/18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27804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459482"/>
            <a:ext cx="648081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72132" y="10337294"/>
            <a:ext cx="2308859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05/07/18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7" name="Image 6" descr="CEJM-Fond-Eco-reduit.pdf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0" cy="10693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5212715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4.1.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économique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court</a:t>
            </a:r>
            <a:r>
              <a:rPr sz="1500" i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299" y="1095837"/>
            <a:ext cx="5256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rôle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l’État dans 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mise en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œuvre de politiques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2003" y="1087531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4974" y="107967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07225" y="145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769141" y="1473455"/>
            <a:ext cx="15557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L’État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a plusieurs</a:t>
            </a:r>
            <a:r>
              <a:rPr sz="11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rôles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object 6"/>
          <p:cNvSpPr/>
          <p:nvPr/>
        </p:nvSpPr>
        <p:spPr>
          <a:xfrm>
            <a:off x="432003" y="40500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661299" y="248690"/>
            <a:ext cx="5212715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4.1.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économique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court</a:t>
            </a:r>
            <a:r>
              <a:rPr sz="1500" i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299" y="1095837"/>
            <a:ext cx="5256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rôle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l’État dans 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mise en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œuvre de politiques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2003" y="1087531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4974" y="107967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5299" y="7103904"/>
            <a:ext cx="3824604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00AEEF"/>
                </a:solidFill>
                <a:latin typeface="Arial"/>
                <a:cs typeface="Arial"/>
              </a:rPr>
              <a:t>L’intervention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l’État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encadrée et/ou</a:t>
            </a:r>
            <a:r>
              <a:rPr sz="1300" b="1" spc="-2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contestée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2003" y="709559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94974" y="70877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446613" y="4583892"/>
            <a:ext cx="0" cy="946150"/>
          </a:xfrm>
          <a:custGeom>
            <a:avLst/>
            <a:gdLst/>
            <a:ahLst/>
            <a:cxnLst/>
            <a:rect l="l" t="t" r="r" b="b"/>
            <a:pathLst>
              <a:path h="946150">
                <a:moveTo>
                  <a:pt x="0" y="0"/>
                </a:moveTo>
                <a:lnTo>
                  <a:pt x="0" y="9457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17225" y="4583892"/>
            <a:ext cx="0" cy="648335"/>
          </a:xfrm>
          <a:custGeom>
            <a:avLst/>
            <a:gdLst/>
            <a:ahLst/>
            <a:cxnLst/>
            <a:rect l="l" t="t" r="r" b="b"/>
            <a:pathLst>
              <a:path h="648335">
                <a:moveTo>
                  <a:pt x="0" y="0"/>
                </a:moveTo>
                <a:lnTo>
                  <a:pt x="0" y="64829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62999" y="5428200"/>
            <a:ext cx="0" cy="411480"/>
          </a:xfrm>
          <a:custGeom>
            <a:avLst/>
            <a:gdLst/>
            <a:ahLst/>
            <a:cxnLst/>
            <a:rect l="l" t="t" r="r" b="b"/>
            <a:pathLst>
              <a:path h="411479">
                <a:moveTo>
                  <a:pt x="0" y="0"/>
                </a:moveTo>
                <a:lnTo>
                  <a:pt x="0" y="410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81225" y="6188104"/>
            <a:ext cx="0" cy="411480"/>
          </a:xfrm>
          <a:custGeom>
            <a:avLst/>
            <a:gdLst/>
            <a:ahLst/>
            <a:cxnLst/>
            <a:rect l="l" t="t" r="r" b="b"/>
            <a:pathLst>
              <a:path h="411479">
                <a:moveTo>
                  <a:pt x="0" y="0"/>
                </a:moveTo>
                <a:lnTo>
                  <a:pt x="0" y="410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951225" y="4611604"/>
            <a:ext cx="528320" cy="234315"/>
          </a:xfrm>
          <a:custGeom>
            <a:avLst/>
            <a:gdLst/>
            <a:ahLst/>
            <a:cxnLst/>
            <a:rect l="l" t="t" r="r" b="b"/>
            <a:pathLst>
              <a:path w="528320" h="234314">
                <a:moveTo>
                  <a:pt x="0" y="0"/>
                </a:moveTo>
                <a:lnTo>
                  <a:pt x="527977" y="233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45999" y="4611602"/>
            <a:ext cx="454025" cy="216535"/>
          </a:xfrm>
          <a:custGeom>
            <a:avLst/>
            <a:gdLst/>
            <a:ahLst/>
            <a:cxnLst/>
            <a:rect l="l" t="t" r="r" b="b"/>
            <a:pathLst>
              <a:path w="454025" h="216535">
                <a:moveTo>
                  <a:pt x="0" y="216001"/>
                </a:moveTo>
                <a:lnTo>
                  <a:pt x="4536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03354" y="4915910"/>
            <a:ext cx="461009" cy="407034"/>
          </a:xfrm>
          <a:custGeom>
            <a:avLst/>
            <a:gdLst/>
            <a:ahLst/>
            <a:cxnLst/>
            <a:rect l="l" t="t" r="r" b="b"/>
            <a:pathLst>
              <a:path w="461010" h="407035">
                <a:moveTo>
                  <a:pt x="460438" y="0"/>
                </a:moveTo>
                <a:lnTo>
                  <a:pt x="0" y="40669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18688" y="4953606"/>
            <a:ext cx="302895" cy="369570"/>
          </a:xfrm>
          <a:custGeom>
            <a:avLst/>
            <a:gdLst/>
            <a:ahLst/>
            <a:cxnLst/>
            <a:rect l="l" t="t" r="r" b="b"/>
            <a:pathLst>
              <a:path w="302895" h="369570">
                <a:moveTo>
                  <a:pt x="0" y="0"/>
                </a:moveTo>
                <a:lnTo>
                  <a:pt x="302399" y="3689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73051" y="5431047"/>
            <a:ext cx="221615" cy="441959"/>
          </a:xfrm>
          <a:custGeom>
            <a:avLst/>
            <a:gdLst/>
            <a:ahLst/>
            <a:cxnLst/>
            <a:rect l="l" t="t" r="r" b="b"/>
            <a:pathLst>
              <a:path w="221614" h="441960">
                <a:moveTo>
                  <a:pt x="221348" y="0"/>
                </a:moveTo>
                <a:lnTo>
                  <a:pt x="0" y="44192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649126" y="6136646"/>
            <a:ext cx="221615" cy="441959"/>
          </a:xfrm>
          <a:custGeom>
            <a:avLst/>
            <a:gdLst/>
            <a:ahLst/>
            <a:cxnLst/>
            <a:rect l="l" t="t" r="r" b="b"/>
            <a:pathLst>
              <a:path w="221614" h="441959">
                <a:moveTo>
                  <a:pt x="221348" y="0"/>
                </a:moveTo>
                <a:lnTo>
                  <a:pt x="0" y="44192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73650" y="1628289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73650" y="1998003"/>
            <a:ext cx="0" cy="1098550"/>
          </a:xfrm>
          <a:custGeom>
            <a:avLst/>
            <a:gdLst/>
            <a:ahLst/>
            <a:cxnLst/>
            <a:rect l="l" t="t" r="r" b="b"/>
            <a:pathLst>
              <a:path h="1098550">
                <a:moveTo>
                  <a:pt x="0" y="0"/>
                </a:moveTo>
                <a:lnTo>
                  <a:pt x="0" y="10980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43226" y="2367004"/>
            <a:ext cx="0" cy="729615"/>
          </a:xfrm>
          <a:custGeom>
            <a:avLst/>
            <a:gdLst/>
            <a:ahLst/>
            <a:cxnLst/>
            <a:rect l="l" t="t" r="r" b="b"/>
            <a:pathLst>
              <a:path h="729614">
                <a:moveTo>
                  <a:pt x="0" y="0"/>
                </a:moveTo>
                <a:lnTo>
                  <a:pt x="0" y="72899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01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65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948650" y="2857505"/>
            <a:ext cx="182880" cy="256540"/>
          </a:xfrm>
          <a:custGeom>
            <a:avLst/>
            <a:gdLst/>
            <a:ahLst/>
            <a:cxnLst/>
            <a:rect l="l" t="t" r="r" b="b"/>
            <a:pathLst>
              <a:path w="182879" h="256539">
                <a:moveTo>
                  <a:pt x="182575" y="0"/>
                </a:moveTo>
                <a:lnTo>
                  <a:pt x="0" y="25650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250451" y="2367004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4">
                <a:moveTo>
                  <a:pt x="0" y="0"/>
                </a:moveTo>
                <a:lnTo>
                  <a:pt x="0" y="7721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924799" y="2367004"/>
            <a:ext cx="306070" cy="333375"/>
          </a:xfrm>
          <a:custGeom>
            <a:avLst/>
            <a:gdLst/>
            <a:ahLst/>
            <a:cxnLst/>
            <a:rect l="l" t="t" r="r" b="b"/>
            <a:pathLst>
              <a:path w="306070" h="333375">
                <a:moveTo>
                  <a:pt x="0" y="0"/>
                </a:moveTo>
                <a:lnTo>
                  <a:pt x="305993" y="333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10928" y="1628289"/>
            <a:ext cx="0" cy="586105"/>
          </a:xfrm>
          <a:custGeom>
            <a:avLst/>
            <a:gdLst/>
            <a:ahLst/>
            <a:cxnLst/>
            <a:rect l="l" t="t" r="r" b="b"/>
            <a:pathLst>
              <a:path h="586105">
                <a:moveTo>
                  <a:pt x="0" y="0"/>
                </a:moveTo>
                <a:lnTo>
                  <a:pt x="0" y="5857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21224" y="1628289"/>
            <a:ext cx="0" cy="618490"/>
          </a:xfrm>
          <a:custGeom>
            <a:avLst/>
            <a:gdLst/>
            <a:ahLst/>
            <a:cxnLst/>
            <a:rect l="l" t="t" r="r" b="b"/>
            <a:pathLst>
              <a:path h="618489">
                <a:moveTo>
                  <a:pt x="0" y="0"/>
                </a:moveTo>
                <a:lnTo>
                  <a:pt x="0" y="6181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341225" y="5133601"/>
            <a:ext cx="1152525" cy="504190"/>
          </a:xfrm>
          <a:custGeom>
            <a:avLst/>
            <a:gdLst/>
            <a:ahLst/>
            <a:cxnLst/>
            <a:rect l="l" t="t" r="r" b="b"/>
            <a:pathLst>
              <a:path w="1152525" h="504189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098003" y="503999"/>
                </a:lnTo>
                <a:lnTo>
                  <a:pt x="1129222" y="503155"/>
                </a:lnTo>
                <a:lnTo>
                  <a:pt x="1145254" y="497249"/>
                </a:lnTo>
                <a:lnTo>
                  <a:pt x="1151160" y="481218"/>
                </a:lnTo>
                <a:lnTo>
                  <a:pt x="1152004" y="449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515439" y="5156473"/>
            <a:ext cx="796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Réduction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401476" y="5296173"/>
            <a:ext cx="102425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014" marR="5080" indent="-1079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prélèvements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pour  les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341225" y="5133601"/>
            <a:ext cx="1152525" cy="504190"/>
          </a:xfrm>
          <a:custGeom>
            <a:avLst/>
            <a:gdLst/>
            <a:ahLst/>
            <a:cxnLst/>
            <a:rect l="l" t="t" r="r" b="b"/>
            <a:pathLst>
              <a:path w="115252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098003" y="503999"/>
                </a:lnTo>
                <a:lnTo>
                  <a:pt x="1129222" y="503155"/>
                </a:lnTo>
                <a:lnTo>
                  <a:pt x="1145254" y="497249"/>
                </a:lnTo>
                <a:lnTo>
                  <a:pt x="1151160" y="481218"/>
                </a:lnTo>
                <a:lnTo>
                  <a:pt x="1152004" y="449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55998" y="5286602"/>
            <a:ext cx="630555" cy="198120"/>
          </a:xfrm>
          <a:custGeom>
            <a:avLst/>
            <a:gdLst/>
            <a:ahLst/>
            <a:cxnLst/>
            <a:rect l="l" t="t" r="r" b="b"/>
            <a:pathLst>
              <a:path w="630554" h="198120">
                <a:moveTo>
                  <a:pt x="57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575995" y="198005"/>
                </a:lnTo>
                <a:lnTo>
                  <a:pt x="607214" y="197161"/>
                </a:lnTo>
                <a:lnTo>
                  <a:pt x="623246" y="191255"/>
                </a:lnTo>
                <a:lnTo>
                  <a:pt x="629152" y="175224"/>
                </a:lnTo>
                <a:lnTo>
                  <a:pt x="629996" y="144005"/>
                </a:lnTo>
                <a:lnTo>
                  <a:pt x="629996" y="54000"/>
                </a:lnTo>
                <a:lnTo>
                  <a:pt x="629152" y="22781"/>
                </a:lnTo>
                <a:lnTo>
                  <a:pt x="623246" y="6750"/>
                </a:lnTo>
                <a:lnTo>
                  <a:pt x="607214" y="843"/>
                </a:lnTo>
                <a:lnTo>
                  <a:pt x="575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317676" y="5296175"/>
            <a:ext cx="4953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957999" y="5286602"/>
            <a:ext cx="810260" cy="198120"/>
          </a:xfrm>
          <a:custGeom>
            <a:avLst/>
            <a:gdLst/>
            <a:ahLst/>
            <a:cxnLst/>
            <a:rect l="l" t="t" r="r" b="b"/>
            <a:pathLst>
              <a:path w="810259" h="198120">
                <a:moveTo>
                  <a:pt x="75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756005" y="198005"/>
                </a:lnTo>
                <a:lnTo>
                  <a:pt x="787224" y="197161"/>
                </a:lnTo>
                <a:lnTo>
                  <a:pt x="803255" y="191255"/>
                </a:lnTo>
                <a:lnTo>
                  <a:pt x="809162" y="175224"/>
                </a:lnTo>
                <a:lnTo>
                  <a:pt x="810006" y="144005"/>
                </a:lnTo>
                <a:lnTo>
                  <a:pt x="810006" y="54000"/>
                </a:lnTo>
                <a:lnTo>
                  <a:pt x="809162" y="22781"/>
                </a:lnTo>
                <a:lnTo>
                  <a:pt x="803255" y="6750"/>
                </a:lnTo>
                <a:lnTo>
                  <a:pt x="787224" y="843"/>
                </a:lnTo>
                <a:lnTo>
                  <a:pt x="75600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034454" y="5296175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Instruments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852612" y="5133601"/>
            <a:ext cx="1188085" cy="504190"/>
          </a:xfrm>
          <a:custGeom>
            <a:avLst/>
            <a:gdLst/>
            <a:ahLst/>
            <a:cxnLst/>
            <a:rect l="l" t="t" r="r" b="b"/>
            <a:pathLst>
              <a:path w="1188085" h="504189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133995" y="503999"/>
                </a:lnTo>
                <a:lnTo>
                  <a:pt x="1165214" y="503155"/>
                </a:lnTo>
                <a:lnTo>
                  <a:pt x="1181246" y="497249"/>
                </a:lnTo>
                <a:lnTo>
                  <a:pt x="1187152" y="481218"/>
                </a:lnTo>
                <a:lnTo>
                  <a:pt x="1187996" y="449999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921898" y="5156473"/>
            <a:ext cx="104457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Relance de la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consommation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l’investissement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852612" y="5133601"/>
            <a:ext cx="1188085" cy="504190"/>
          </a:xfrm>
          <a:custGeom>
            <a:avLst/>
            <a:gdLst/>
            <a:ahLst/>
            <a:cxnLst/>
            <a:rect l="l" t="t" r="r" b="b"/>
            <a:pathLst>
              <a:path w="118808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133995" y="503999"/>
                </a:lnTo>
                <a:lnTo>
                  <a:pt x="1165214" y="503155"/>
                </a:lnTo>
                <a:lnTo>
                  <a:pt x="1181246" y="497249"/>
                </a:lnTo>
                <a:lnTo>
                  <a:pt x="1187152" y="481218"/>
                </a:lnTo>
                <a:lnTo>
                  <a:pt x="1187996" y="449999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319801" y="5781599"/>
            <a:ext cx="1332230" cy="615315"/>
          </a:xfrm>
          <a:custGeom>
            <a:avLst/>
            <a:gdLst/>
            <a:ahLst/>
            <a:cxnLst/>
            <a:rect l="l" t="t" r="r" b="b"/>
            <a:pathLst>
              <a:path w="1332229" h="615314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0933"/>
                </a:lnTo>
                <a:lnTo>
                  <a:pt x="843" y="592152"/>
                </a:lnTo>
                <a:lnTo>
                  <a:pt x="6750" y="608183"/>
                </a:lnTo>
                <a:lnTo>
                  <a:pt x="22781" y="614090"/>
                </a:lnTo>
                <a:lnTo>
                  <a:pt x="54000" y="614934"/>
                </a:lnTo>
                <a:lnTo>
                  <a:pt x="1278001" y="614934"/>
                </a:lnTo>
                <a:lnTo>
                  <a:pt x="1309219" y="614090"/>
                </a:lnTo>
                <a:lnTo>
                  <a:pt x="1325251" y="608183"/>
                </a:lnTo>
                <a:lnTo>
                  <a:pt x="1331157" y="592152"/>
                </a:lnTo>
                <a:lnTo>
                  <a:pt x="1332001" y="560933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322976" y="5790090"/>
            <a:ext cx="132588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760" indent="-76200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stabilité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prix,</a:t>
            </a:r>
            <a:endParaRPr sz="950">
              <a:latin typeface="Arial"/>
              <a:cs typeface="Arial"/>
            </a:endParaRPr>
          </a:p>
          <a:p>
            <a:pPr marL="111760" marR="93345" indent="-76200">
              <a:lnSpc>
                <a:spcPts val="1100"/>
              </a:lnSpc>
              <a:spcBef>
                <a:spcPts val="5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suivi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d’une  gamme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d’indicateurs  (PIB,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chômage…)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319801" y="5781599"/>
            <a:ext cx="1332230" cy="615315"/>
          </a:xfrm>
          <a:custGeom>
            <a:avLst/>
            <a:gdLst/>
            <a:ahLst/>
            <a:cxnLst/>
            <a:rect l="l" t="t" r="r" b="b"/>
            <a:pathLst>
              <a:path w="1332229" h="615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0933"/>
                </a:lnTo>
                <a:lnTo>
                  <a:pt x="843" y="592152"/>
                </a:lnTo>
                <a:lnTo>
                  <a:pt x="6750" y="608183"/>
                </a:lnTo>
                <a:lnTo>
                  <a:pt x="22781" y="614090"/>
                </a:lnTo>
                <a:lnTo>
                  <a:pt x="54000" y="614934"/>
                </a:lnTo>
                <a:lnTo>
                  <a:pt x="1278001" y="614934"/>
                </a:lnTo>
                <a:lnTo>
                  <a:pt x="1309219" y="614090"/>
                </a:lnTo>
                <a:lnTo>
                  <a:pt x="1325251" y="608183"/>
                </a:lnTo>
                <a:lnTo>
                  <a:pt x="1331157" y="592152"/>
                </a:lnTo>
                <a:lnTo>
                  <a:pt x="1332001" y="560933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723801" y="5781599"/>
            <a:ext cx="1044575" cy="468630"/>
          </a:xfrm>
          <a:custGeom>
            <a:avLst/>
            <a:gdLst/>
            <a:ahLst/>
            <a:cxnLst/>
            <a:rect l="l" t="t" r="r" b="b"/>
            <a:pathLst>
              <a:path w="1044575" h="468629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14007"/>
                </a:lnTo>
                <a:lnTo>
                  <a:pt x="843" y="445226"/>
                </a:lnTo>
                <a:lnTo>
                  <a:pt x="6750" y="461257"/>
                </a:lnTo>
                <a:lnTo>
                  <a:pt x="22781" y="467163"/>
                </a:lnTo>
                <a:lnTo>
                  <a:pt x="54000" y="468007"/>
                </a:lnTo>
                <a:lnTo>
                  <a:pt x="990003" y="468007"/>
                </a:lnTo>
                <a:lnTo>
                  <a:pt x="1021222" y="467163"/>
                </a:lnTo>
                <a:lnTo>
                  <a:pt x="1037253" y="461257"/>
                </a:lnTo>
                <a:lnTo>
                  <a:pt x="1043159" y="445226"/>
                </a:lnTo>
                <a:lnTo>
                  <a:pt x="1044003" y="414007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5750276" y="5786470"/>
            <a:ext cx="97980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actions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d’intérêt  directeurs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723801" y="5781599"/>
            <a:ext cx="1044575" cy="468630"/>
          </a:xfrm>
          <a:custGeom>
            <a:avLst/>
            <a:gdLst/>
            <a:ahLst/>
            <a:cxnLst/>
            <a:rect l="l" t="t" r="r" b="b"/>
            <a:pathLst>
              <a:path w="1044575" h="46862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14007"/>
                </a:lnTo>
                <a:lnTo>
                  <a:pt x="843" y="445226"/>
                </a:lnTo>
                <a:lnTo>
                  <a:pt x="6750" y="461257"/>
                </a:lnTo>
                <a:lnTo>
                  <a:pt x="22781" y="467163"/>
                </a:lnTo>
                <a:lnTo>
                  <a:pt x="54000" y="468007"/>
                </a:lnTo>
                <a:lnTo>
                  <a:pt x="990003" y="468007"/>
                </a:lnTo>
                <a:lnTo>
                  <a:pt x="1021222" y="467163"/>
                </a:lnTo>
                <a:lnTo>
                  <a:pt x="1037253" y="461257"/>
                </a:lnTo>
                <a:lnTo>
                  <a:pt x="1043159" y="445226"/>
                </a:lnTo>
                <a:lnTo>
                  <a:pt x="1044003" y="414007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66151" y="6501598"/>
            <a:ext cx="930275" cy="342265"/>
          </a:xfrm>
          <a:custGeom>
            <a:avLst/>
            <a:gdLst/>
            <a:ahLst/>
            <a:cxnLst/>
            <a:rect l="l" t="t" r="r" b="b"/>
            <a:pathLst>
              <a:path w="930275" h="342265">
                <a:moveTo>
                  <a:pt x="87565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75652" y="341998"/>
                </a:lnTo>
                <a:lnTo>
                  <a:pt x="906871" y="341154"/>
                </a:lnTo>
                <a:lnTo>
                  <a:pt x="922902" y="335248"/>
                </a:lnTo>
                <a:lnTo>
                  <a:pt x="928808" y="319216"/>
                </a:lnTo>
                <a:lnTo>
                  <a:pt x="929652" y="287997"/>
                </a:lnTo>
                <a:lnTo>
                  <a:pt x="929652" y="54000"/>
                </a:lnTo>
                <a:lnTo>
                  <a:pt x="928808" y="22781"/>
                </a:lnTo>
                <a:lnTo>
                  <a:pt x="922902" y="6750"/>
                </a:lnTo>
                <a:lnTo>
                  <a:pt x="906871" y="843"/>
                </a:lnTo>
                <a:lnTo>
                  <a:pt x="8756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869326" y="6513321"/>
            <a:ext cx="9239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35560" marR="61594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hausse  Moins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</a:t>
            </a:r>
            <a:endParaRPr sz="9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866151" y="6501598"/>
            <a:ext cx="930275" cy="342265"/>
          </a:xfrm>
          <a:custGeom>
            <a:avLst/>
            <a:gdLst/>
            <a:ahLst/>
            <a:cxnLst/>
            <a:rect l="l" t="t" r="r" b="b"/>
            <a:pathLst>
              <a:path w="930275" h="34226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75652" y="341998"/>
                </a:lnTo>
                <a:lnTo>
                  <a:pt x="906871" y="341154"/>
                </a:lnTo>
                <a:lnTo>
                  <a:pt x="922902" y="335248"/>
                </a:lnTo>
                <a:lnTo>
                  <a:pt x="928808" y="319216"/>
                </a:lnTo>
                <a:lnTo>
                  <a:pt x="929652" y="287997"/>
                </a:lnTo>
                <a:lnTo>
                  <a:pt x="929652" y="54000"/>
                </a:lnTo>
                <a:lnTo>
                  <a:pt x="928808" y="22781"/>
                </a:lnTo>
                <a:lnTo>
                  <a:pt x="922902" y="6750"/>
                </a:lnTo>
                <a:lnTo>
                  <a:pt x="906871" y="843"/>
                </a:lnTo>
                <a:lnTo>
                  <a:pt x="875652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67801" y="6501598"/>
            <a:ext cx="900430" cy="342265"/>
          </a:xfrm>
          <a:custGeom>
            <a:avLst/>
            <a:gdLst/>
            <a:ahLst/>
            <a:cxnLst/>
            <a:rect l="l" t="t" r="r" b="b"/>
            <a:pathLst>
              <a:path w="900429" h="342265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45997" y="341998"/>
                </a:lnTo>
                <a:lnTo>
                  <a:pt x="877216" y="341154"/>
                </a:lnTo>
                <a:lnTo>
                  <a:pt x="893248" y="335248"/>
                </a:lnTo>
                <a:lnTo>
                  <a:pt x="899154" y="319216"/>
                </a:lnTo>
                <a:lnTo>
                  <a:pt x="899998" y="287997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5894277" y="6513321"/>
            <a:ext cx="61595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baisse</a:t>
            </a:r>
            <a:endParaRPr sz="9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894277" y="6653021"/>
            <a:ext cx="7569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</a:t>
            </a:r>
            <a:endParaRPr sz="95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867801" y="6501598"/>
            <a:ext cx="900430" cy="342265"/>
          </a:xfrm>
          <a:custGeom>
            <a:avLst/>
            <a:gdLst/>
            <a:ahLst/>
            <a:cxnLst/>
            <a:rect l="l" t="t" r="r" b="b"/>
            <a:pathLst>
              <a:path w="900429" h="34226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45997" y="341998"/>
                </a:lnTo>
                <a:lnTo>
                  <a:pt x="877216" y="341154"/>
                </a:lnTo>
                <a:lnTo>
                  <a:pt x="893248" y="335248"/>
                </a:lnTo>
                <a:lnTo>
                  <a:pt x="899154" y="319216"/>
                </a:lnTo>
                <a:lnTo>
                  <a:pt x="899998" y="287997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855224" y="3438001"/>
            <a:ext cx="1692275" cy="360045"/>
          </a:xfrm>
          <a:custGeom>
            <a:avLst/>
            <a:gdLst/>
            <a:ahLst/>
            <a:cxnLst/>
            <a:rect l="l" t="t" r="r" b="b"/>
            <a:pathLst>
              <a:path w="1692275" h="360045">
                <a:moveTo>
                  <a:pt x="1637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637995" y="360006"/>
                </a:lnTo>
                <a:lnTo>
                  <a:pt x="1669214" y="359163"/>
                </a:lnTo>
                <a:lnTo>
                  <a:pt x="1685245" y="353256"/>
                </a:lnTo>
                <a:lnTo>
                  <a:pt x="1691151" y="337225"/>
                </a:lnTo>
                <a:lnTo>
                  <a:pt x="1691995" y="306006"/>
                </a:lnTo>
                <a:lnTo>
                  <a:pt x="1691995" y="54000"/>
                </a:lnTo>
                <a:lnTo>
                  <a:pt x="1691151" y="22781"/>
                </a:lnTo>
                <a:lnTo>
                  <a:pt x="1685245" y="6750"/>
                </a:lnTo>
                <a:lnTo>
                  <a:pt x="1669214" y="843"/>
                </a:lnTo>
                <a:lnTo>
                  <a:pt x="1637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709225" y="3438001"/>
            <a:ext cx="1512570" cy="360045"/>
          </a:xfrm>
          <a:custGeom>
            <a:avLst/>
            <a:gdLst/>
            <a:ahLst/>
            <a:cxnLst/>
            <a:rect l="l" t="t" r="r" b="b"/>
            <a:pathLst>
              <a:path w="1512570" h="36004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457998" y="360006"/>
                </a:lnTo>
                <a:lnTo>
                  <a:pt x="1489217" y="359163"/>
                </a:lnTo>
                <a:lnTo>
                  <a:pt x="1505248" y="353256"/>
                </a:lnTo>
                <a:lnTo>
                  <a:pt x="1511154" y="337225"/>
                </a:lnTo>
                <a:lnTo>
                  <a:pt x="1511998" y="3060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47999" y="2556003"/>
            <a:ext cx="1836420" cy="360045"/>
          </a:xfrm>
          <a:custGeom>
            <a:avLst/>
            <a:gdLst/>
            <a:ahLst/>
            <a:cxnLst/>
            <a:rect l="l" t="t" r="r" b="b"/>
            <a:pathLst>
              <a:path w="1836420" h="36004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782000" y="360006"/>
                </a:lnTo>
                <a:lnTo>
                  <a:pt x="1813219" y="359163"/>
                </a:lnTo>
                <a:lnTo>
                  <a:pt x="1829250" y="353256"/>
                </a:lnTo>
                <a:lnTo>
                  <a:pt x="1835157" y="337225"/>
                </a:lnTo>
                <a:lnTo>
                  <a:pt x="1836000" y="306006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742814" y="2576725"/>
            <a:ext cx="163448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déséquilibres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017812" y="2716425"/>
            <a:ext cx="1085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(inflation,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chômage)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663999" y="2556003"/>
            <a:ext cx="758825" cy="360045"/>
          </a:xfrm>
          <a:custGeom>
            <a:avLst/>
            <a:gdLst/>
            <a:ahLst/>
            <a:cxnLst/>
            <a:rect l="l" t="t" r="r" b="b"/>
            <a:pathLst>
              <a:path w="758825" h="360044">
                <a:moveTo>
                  <a:pt x="70445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704456" y="360006"/>
                </a:lnTo>
                <a:lnTo>
                  <a:pt x="735675" y="359163"/>
                </a:lnTo>
                <a:lnTo>
                  <a:pt x="751706" y="353256"/>
                </a:lnTo>
                <a:lnTo>
                  <a:pt x="757612" y="337225"/>
                </a:lnTo>
                <a:lnTo>
                  <a:pt x="758456" y="306006"/>
                </a:lnTo>
                <a:lnTo>
                  <a:pt x="758456" y="54000"/>
                </a:lnTo>
                <a:lnTo>
                  <a:pt x="757612" y="22781"/>
                </a:lnTo>
                <a:lnTo>
                  <a:pt x="751706" y="6750"/>
                </a:lnTo>
                <a:lnTo>
                  <a:pt x="735675" y="843"/>
                </a:lnTo>
                <a:lnTo>
                  <a:pt x="7044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765334" y="2576725"/>
            <a:ext cx="5556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683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Fluidifier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602451" y="2556003"/>
            <a:ext cx="1296035" cy="360045"/>
          </a:xfrm>
          <a:custGeom>
            <a:avLst/>
            <a:gdLst/>
            <a:ahLst/>
            <a:cxnLst/>
            <a:rect l="l" t="t" r="r" b="b"/>
            <a:pathLst>
              <a:path w="1296035" h="360044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241996" y="360006"/>
                </a:lnTo>
                <a:lnTo>
                  <a:pt x="1273215" y="359163"/>
                </a:lnTo>
                <a:lnTo>
                  <a:pt x="1289246" y="353256"/>
                </a:lnTo>
                <a:lnTo>
                  <a:pt x="1295153" y="337225"/>
                </a:lnTo>
                <a:lnTo>
                  <a:pt x="1295996" y="306006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698818" y="2576725"/>
            <a:ext cx="109855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224154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Corriger les  dysfonctionnements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078452" y="2556003"/>
            <a:ext cx="1368425" cy="360045"/>
          </a:xfrm>
          <a:custGeom>
            <a:avLst/>
            <a:gdLst/>
            <a:ahLst/>
            <a:cxnLst/>
            <a:rect l="l" t="t" r="r" b="b"/>
            <a:pathLst>
              <a:path w="1368425" h="360044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14005" y="360006"/>
                </a:lnTo>
                <a:lnTo>
                  <a:pt x="1345224" y="359163"/>
                </a:lnTo>
                <a:lnTo>
                  <a:pt x="1361255" y="353256"/>
                </a:lnTo>
                <a:lnTo>
                  <a:pt x="1367162" y="337225"/>
                </a:lnTo>
                <a:lnTo>
                  <a:pt x="1368005" y="306006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189472" y="2576725"/>
            <a:ext cx="11449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63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Réguler le niveau de  l’activité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341225" y="4791600"/>
            <a:ext cx="1152525" cy="198120"/>
          </a:xfrm>
          <a:custGeom>
            <a:avLst/>
            <a:gdLst/>
            <a:ahLst/>
            <a:cxnLst/>
            <a:rect l="l" t="t" r="r" b="b"/>
            <a:pathLst>
              <a:path w="1152525" h="198120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098003" y="198005"/>
                </a:lnTo>
                <a:lnTo>
                  <a:pt x="1129222" y="197161"/>
                </a:lnTo>
                <a:lnTo>
                  <a:pt x="1145254" y="191255"/>
                </a:lnTo>
                <a:lnTo>
                  <a:pt x="1151160" y="175224"/>
                </a:lnTo>
                <a:lnTo>
                  <a:pt x="1152004" y="144005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708612" y="4791600"/>
            <a:ext cx="1476375" cy="198120"/>
          </a:xfrm>
          <a:custGeom>
            <a:avLst/>
            <a:gdLst/>
            <a:ahLst/>
            <a:cxnLst/>
            <a:rect l="l" t="t" r="r" b="b"/>
            <a:pathLst>
              <a:path w="1476375" h="198120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422006" y="198005"/>
                </a:lnTo>
                <a:lnTo>
                  <a:pt x="1453225" y="197161"/>
                </a:lnTo>
                <a:lnTo>
                  <a:pt x="1469256" y="191255"/>
                </a:lnTo>
                <a:lnTo>
                  <a:pt x="1475162" y="175224"/>
                </a:lnTo>
                <a:lnTo>
                  <a:pt x="1476006" y="144005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47000" y="4890602"/>
            <a:ext cx="0" cy="1323340"/>
          </a:xfrm>
          <a:custGeom>
            <a:avLst/>
            <a:gdLst/>
            <a:ahLst/>
            <a:cxnLst/>
            <a:rect l="l" t="t" r="r" b="b"/>
            <a:pathLst>
              <a:path h="1323339">
                <a:moveTo>
                  <a:pt x="0" y="0"/>
                </a:moveTo>
                <a:lnTo>
                  <a:pt x="0" y="1322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566000" y="4890602"/>
            <a:ext cx="0" cy="537845"/>
          </a:xfrm>
          <a:custGeom>
            <a:avLst/>
            <a:gdLst/>
            <a:ahLst/>
            <a:cxnLst/>
            <a:rect l="l" t="t" r="r" b="b"/>
            <a:pathLst>
              <a:path h="537845">
                <a:moveTo>
                  <a:pt x="0" y="0"/>
                </a:moveTo>
                <a:lnTo>
                  <a:pt x="0" y="5376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691999" y="5385599"/>
            <a:ext cx="421005" cy="572770"/>
          </a:xfrm>
          <a:custGeom>
            <a:avLst/>
            <a:gdLst/>
            <a:ahLst/>
            <a:cxnLst/>
            <a:rect l="l" t="t" r="r" b="b"/>
            <a:pathLst>
              <a:path w="421005" h="572770">
                <a:moveTo>
                  <a:pt x="0" y="0"/>
                </a:moveTo>
                <a:lnTo>
                  <a:pt x="420471" y="5724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31999" y="5286602"/>
            <a:ext cx="630555" cy="198120"/>
          </a:xfrm>
          <a:custGeom>
            <a:avLst/>
            <a:gdLst/>
            <a:ahLst/>
            <a:cxnLst/>
            <a:rect l="l" t="t" r="r" b="b"/>
            <a:pathLst>
              <a:path w="630555" h="198120">
                <a:moveTo>
                  <a:pt x="57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575995" y="198005"/>
                </a:lnTo>
                <a:lnTo>
                  <a:pt x="607214" y="197161"/>
                </a:lnTo>
                <a:lnTo>
                  <a:pt x="623246" y="191255"/>
                </a:lnTo>
                <a:lnTo>
                  <a:pt x="629152" y="175224"/>
                </a:lnTo>
                <a:lnTo>
                  <a:pt x="629996" y="144005"/>
                </a:lnTo>
                <a:lnTo>
                  <a:pt x="629996" y="54000"/>
                </a:lnTo>
                <a:lnTo>
                  <a:pt x="629152" y="22781"/>
                </a:lnTo>
                <a:lnTo>
                  <a:pt x="623246" y="6750"/>
                </a:lnTo>
                <a:lnTo>
                  <a:pt x="607214" y="843"/>
                </a:lnTo>
                <a:lnTo>
                  <a:pt x="575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493676" y="5296175"/>
            <a:ext cx="4953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133999" y="5286602"/>
            <a:ext cx="864235" cy="198120"/>
          </a:xfrm>
          <a:custGeom>
            <a:avLst/>
            <a:gdLst/>
            <a:ahLst/>
            <a:cxnLst/>
            <a:rect l="l" t="t" r="r" b="b"/>
            <a:pathLst>
              <a:path w="864235" h="198120">
                <a:moveTo>
                  <a:pt x="810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810005" y="198005"/>
                </a:lnTo>
                <a:lnTo>
                  <a:pt x="841224" y="197161"/>
                </a:lnTo>
                <a:lnTo>
                  <a:pt x="857256" y="191255"/>
                </a:lnTo>
                <a:lnTo>
                  <a:pt x="863162" y="175224"/>
                </a:lnTo>
                <a:lnTo>
                  <a:pt x="864006" y="144005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1235854" y="5296175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Instruments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431999" y="4791600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20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569735" y="4801172"/>
            <a:ext cx="10922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budgétaire</a:t>
            </a:r>
            <a:endParaRPr sz="95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5399999" y="4791600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20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5554584" y="4801172"/>
            <a:ext cx="10585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monétaire</a:t>
            </a:r>
            <a:endParaRPr sz="95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1153224" y="1835998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19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1274260" y="1845570"/>
            <a:ext cx="11258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d’allocation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2701225" y="1835998"/>
            <a:ext cx="1440180" cy="198120"/>
          </a:xfrm>
          <a:custGeom>
            <a:avLst/>
            <a:gdLst/>
            <a:ahLst/>
            <a:cxnLst/>
            <a:rect l="l" t="t" r="r" b="b"/>
            <a:pathLst>
              <a:path w="1440179" h="1981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86001" y="198005"/>
                </a:lnTo>
                <a:lnTo>
                  <a:pt x="1417220" y="197161"/>
                </a:lnTo>
                <a:lnTo>
                  <a:pt x="1433252" y="191255"/>
                </a:lnTo>
                <a:lnTo>
                  <a:pt x="1439158" y="175224"/>
                </a:lnTo>
                <a:lnTo>
                  <a:pt x="1440002" y="14400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2807028" y="1845570"/>
            <a:ext cx="12198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régulation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321225" y="1835998"/>
            <a:ext cx="1620520" cy="198120"/>
          </a:xfrm>
          <a:custGeom>
            <a:avLst/>
            <a:gdLst/>
            <a:ahLst/>
            <a:cxnLst/>
            <a:rect l="l" t="t" r="r" b="b"/>
            <a:pathLst>
              <a:path w="1620520" h="198119">
                <a:moveTo>
                  <a:pt x="1565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565998" y="198005"/>
                </a:lnTo>
                <a:lnTo>
                  <a:pt x="1597217" y="197161"/>
                </a:lnTo>
                <a:lnTo>
                  <a:pt x="1613249" y="191255"/>
                </a:lnTo>
                <a:lnTo>
                  <a:pt x="1619155" y="175224"/>
                </a:lnTo>
                <a:lnTo>
                  <a:pt x="1619999" y="144005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4435515" y="1845570"/>
            <a:ext cx="13804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redistribution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107225" y="145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2769141" y="1473455"/>
            <a:ext cx="15557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L’État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a plusieurs</a:t>
            </a:r>
            <a:r>
              <a:rPr sz="11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rôles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2051999" y="4413601"/>
            <a:ext cx="3060065" cy="234315"/>
          </a:xfrm>
          <a:custGeom>
            <a:avLst/>
            <a:gdLst/>
            <a:ahLst/>
            <a:cxnLst/>
            <a:rect l="l" t="t" r="r" b="b"/>
            <a:pathLst>
              <a:path w="3060065" h="234314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3006001" y="233997"/>
                </a:lnTo>
                <a:lnTo>
                  <a:pt x="3037220" y="233153"/>
                </a:lnTo>
                <a:lnTo>
                  <a:pt x="3053251" y="227247"/>
                </a:lnTo>
                <a:lnTo>
                  <a:pt x="3059157" y="211216"/>
                </a:lnTo>
                <a:lnTo>
                  <a:pt x="3060001" y="179997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2251791" y="4429059"/>
            <a:ext cx="2851150" cy="542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différentes politiques</a:t>
            </a:r>
            <a:r>
              <a:rPr sz="11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  <a:tabLst>
                <a:tab pos="154368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l’offre	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3348528" y="2205573"/>
            <a:ext cx="3879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afin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endParaRPr sz="95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107225" y="3060004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494974" y="3075460"/>
            <a:ext cx="5102225" cy="1202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1394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grâce à des politiques</a:t>
            </a:r>
            <a:r>
              <a:rPr sz="11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marL="1048385" algn="ctr">
              <a:lnSpc>
                <a:spcPts val="1120"/>
              </a:lnSpc>
              <a:tabLst>
                <a:tab pos="283337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court terme	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long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950">
              <a:latin typeface="Arial"/>
              <a:cs typeface="Arial"/>
            </a:endParaRPr>
          </a:p>
          <a:p>
            <a:pPr marL="990600" algn="ctr">
              <a:lnSpc>
                <a:spcPts val="1120"/>
              </a:lnSpc>
              <a:tabLst>
                <a:tab pos="283273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conjoncturelles	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structurelles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spc="-15" baseline="2136" dirty="0">
                <a:solidFill>
                  <a:srgbClr val="00AEEF"/>
                </a:solidFill>
                <a:latin typeface="Arial"/>
                <a:cs typeface="Arial"/>
              </a:rPr>
              <a:t>L’action 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de l’État dans les différentes politiques</a:t>
            </a:r>
            <a:r>
              <a:rPr sz="1950" b="1" spc="-120" baseline="2136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31999" y="5781599"/>
            <a:ext cx="1476375" cy="1047115"/>
          </a:xfrm>
          <a:custGeom>
            <a:avLst/>
            <a:gdLst/>
            <a:ahLst/>
            <a:cxnLst/>
            <a:rect l="l" t="t" r="r" b="b"/>
            <a:pathLst>
              <a:path w="1476375" h="1047115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992733"/>
                </a:lnTo>
                <a:lnTo>
                  <a:pt x="843" y="1023952"/>
                </a:lnTo>
                <a:lnTo>
                  <a:pt x="6750" y="1039983"/>
                </a:lnTo>
                <a:lnTo>
                  <a:pt x="22781" y="1045890"/>
                </a:lnTo>
                <a:lnTo>
                  <a:pt x="54000" y="1046734"/>
                </a:lnTo>
                <a:lnTo>
                  <a:pt x="1422006" y="1046734"/>
                </a:lnTo>
                <a:lnTo>
                  <a:pt x="1453217" y="1045890"/>
                </a:lnTo>
                <a:lnTo>
                  <a:pt x="1469245" y="1039983"/>
                </a:lnTo>
                <a:lnTo>
                  <a:pt x="1475150" y="1023952"/>
                </a:lnTo>
                <a:lnTo>
                  <a:pt x="1475994" y="992733"/>
                </a:lnTo>
                <a:lnTo>
                  <a:pt x="1475994" y="54000"/>
                </a:lnTo>
                <a:lnTo>
                  <a:pt x="1475150" y="22781"/>
                </a:lnTo>
                <a:lnTo>
                  <a:pt x="1469245" y="6750"/>
                </a:lnTo>
                <a:lnTo>
                  <a:pt x="1453217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458475" y="5796440"/>
            <a:ext cx="132207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consommation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ménages et  d’investissement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endParaRPr sz="95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58475" y="6215540"/>
            <a:ext cx="138176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>
              <a:lnSpc>
                <a:spcPts val="112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  <a:p>
            <a:pPr marL="88265" marR="5080" indent="-75565" algn="just">
              <a:lnSpc>
                <a:spcPts val="1100"/>
              </a:lnSpc>
              <a:spcBef>
                <a:spcPts val="5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limiter 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croissance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afin de ralentir l’inflation  et limiter le déficit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endParaRPr sz="95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31999" y="5781599"/>
            <a:ext cx="1476375" cy="1047115"/>
          </a:xfrm>
          <a:custGeom>
            <a:avLst/>
            <a:gdLst/>
            <a:ahLst/>
            <a:cxnLst/>
            <a:rect l="l" t="t" r="r" b="b"/>
            <a:pathLst>
              <a:path w="1476375" h="10471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992733"/>
                </a:lnTo>
                <a:lnTo>
                  <a:pt x="843" y="1023952"/>
                </a:lnTo>
                <a:lnTo>
                  <a:pt x="6750" y="1039983"/>
                </a:lnTo>
                <a:lnTo>
                  <a:pt x="22781" y="1045890"/>
                </a:lnTo>
                <a:lnTo>
                  <a:pt x="54000" y="1046734"/>
                </a:lnTo>
                <a:lnTo>
                  <a:pt x="1422006" y="1046734"/>
                </a:lnTo>
                <a:lnTo>
                  <a:pt x="1453217" y="1045890"/>
                </a:lnTo>
                <a:lnTo>
                  <a:pt x="1469245" y="1039983"/>
                </a:lnTo>
                <a:lnTo>
                  <a:pt x="1475150" y="1023952"/>
                </a:lnTo>
                <a:lnTo>
                  <a:pt x="1475994" y="992733"/>
                </a:lnTo>
                <a:lnTo>
                  <a:pt x="1475994" y="54000"/>
                </a:lnTo>
                <a:lnTo>
                  <a:pt x="1475150" y="22781"/>
                </a:lnTo>
                <a:lnTo>
                  <a:pt x="1469245" y="6750"/>
                </a:lnTo>
                <a:lnTo>
                  <a:pt x="1453217" y="843"/>
                </a:lnTo>
                <a:lnTo>
                  <a:pt x="1422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979999" y="5781599"/>
            <a:ext cx="1069975" cy="621665"/>
          </a:xfrm>
          <a:custGeom>
            <a:avLst/>
            <a:gdLst/>
            <a:ahLst/>
            <a:cxnLst/>
            <a:rect l="l" t="t" r="r" b="b"/>
            <a:pathLst>
              <a:path w="1069975" h="621664">
                <a:moveTo>
                  <a:pt x="101558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7664"/>
                </a:lnTo>
                <a:lnTo>
                  <a:pt x="843" y="598883"/>
                </a:lnTo>
                <a:lnTo>
                  <a:pt x="6750" y="614914"/>
                </a:lnTo>
                <a:lnTo>
                  <a:pt x="22781" y="620821"/>
                </a:lnTo>
                <a:lnTo>
                  <a:pt x="54000" y="621665"/>
                </a:lnTo>
                <a:lnTo>
                  <a:pt x="1015580" y="621665"/>
                </a:lnTo>
                <a:lnTo>
                  <a:pt x="1046799" y="620821"/>
                </a:lnTo>
                <a:lnTo>
                  <a:pt x="1062831" y="614914"/>
                </a:lnTo>
                <a:lnTo>
                  <a:pt x="1068737" y="598883"/>
                </a:lnTo>
                <a:lnTo>
                  <a:pt x="1069581" y="567664"/>
                </a:lnTo>
                <a:lnTo>
                  <a:pt x="1069581" y="54000"/>
                </a:lnTo>
                <a:lnTo>
                  <a:pt x="1068737" y="22781"/>
                </a:lnTo>
                <a:lnTo>
                  <a:pt x="1062831" y="6750"/>
                </a:lnTo>
                <a:lnTo>
                  <a:pt x="1046799" y="843"/>
                </a:lnTo>
                <a:lnTo>
                  <a:pt x="10155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1983174" y="5793450"/>
            <a:ext cx="1063625" cy="5892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11760" marR="192405" indent="-76200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dépenses  publiques</a:t>
            </a:r>
            <a:endParaRPr sz="950">
              <a:latin typeface="Arial"/>
              <a:cs typeface="Arial"/>
            </a:endParaRPr>
          </a:p>
          <a:p>
            <a:pPr marL="111760" indent="-76200">
              <a:lnSpc>
                <a:spcPts val="1050"/>
              </a:lnSpc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fiscalité</a:t>
            </a:r>
            <a:endParaRPr sz="950">
              <a:latin typeface="Arial"/>
              <a:cs typeface="Arial"/>
            </a:endParaRPr>
          </a:p>
          <a:p>
            <a:pPr marL="111760" indent="-76200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déficit</a:t>
            </a: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endParaRPr sz="95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1979999" y="5781599"/>
            <a:ext cx="1069975" cy="621665"/>
          </a:xfrm>
          <a:custGeom>
            <a:avLst/>
            <a:gdLst/>
            <a:ahLst/>
            <a:cxnLst/>
            <a:rect l="l" t="t" r="r" b="b"/>
            <a:pathLst>
              <a:path w="1069975" h="621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7664"/>
                </a:lnTo>
                <a:lnTo>
                  <a:pt x="843" y="598883"/>
                </a:lnTo>
                <a:lnTo>
                  <a:pt x="6750" y="614914"/>
                </a:lnTo>
                <a:lnTo>
                  <a:pt x="22781" y="620821"/>
                </a:lnTo>
                <a:lnTo>
                  <a:pt x="54000" y="621665"/>
                </a:lnTo>
                <a:lnTo>
                  <a:pt x="1015580" y="621665"/>
                </a:lnTo>
                <a:lnTo>
                  <a:pt x="1046799" y="620821"/>
                </a:lnTo>
                <a:lnTo>
                  <a:pt x="1062831" y="614914"/>
                </a:lnTo>
                <a:lnTo>
                  <a:pt x="1068737" y="598883"/>
                </a:lnTo>
                <a:lnTo>
                  <a:pt x="1069581" y="567664"/>
                </a:lnTo>
                <a:lnTo>
                  <a:pt x="1069581" y="54000"/>
                </a:lnTo>
                <a:lnTo>
                  <a:pt x="1068737" y="22781"/>
                </a:lnTo>
                <a:lnTo>
                  <a:pt x="1062831" y="6750"/>
                </a:lnTo>
                <a:lnTo>
                  <a:pt x="1046799" y="843"/>
                </a:lnTo>
                <a:lnTo>
                  <a:pt x="101558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object 6"/>
          <p:cNvSpPr/>
          <p:nvPr/>
        </p:nvSpPr>
        <p:spPr>
          <a:xfrm>
            <a:off x="432003" y="40500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661299" y="248690"/>
            <a:ext cx="5212715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4.1.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économique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court</a:t>
            </a:r>
            <a:r>
              <a:rPr sz="1500" i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299" y="1095837"/>
            <a:ext cx="5256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rôle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l’État dans 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mise en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œuvre de politiques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2003" y="1087531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4974" y="107967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5299" y="7103904"/>
            <a:ext cx="3824604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00AEEF"/>
                </a:solidFill>
                <a:latin typeface="Arial"/>
                <a:cs typeface="Arial"/>
              </a:rPr>
              <a:t>L’intervention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l’État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encadrée et/ou</a:t>
            </a:r>
            <a:r>
              <a:rPr sz="1300" b="1" spc="-2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contestée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2003" y="709559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94974" y="70877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446613" y="4583892"/>
            <a:ext cx="0" cy="946150"/>
          </a:xfrm>
          <a:custGeom>
            <a:avLst/>
            <a:gdLst/>
            <a:ahLst/>
            <a:cxnLst/>
            <a:rect l="l" t="t" r="r" b="b"/>
            <a:pathLst>
              <a:path h="946150">
                <a:moveTo>
                  <a:pt x="0" y="0"/>
                </a:moveTo>
                <a:lnTo>
                  <a:pt x="0" y="9457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17225" y="4583892"/>
            <a:ext cx="0" cy="648335"/>
          </a:xfrm>
          <a:custGeom>
            <a:avLst/>
            <a:gdLst/>
            <a:ahLst/>
            <a:cxnLst/>
            <a:rect l="l" t="t" r="r" b="b"/>
            <a:pathLst>
              <a:path h="648335">
                <a:moveTo>
                  <a:pt x="0" y="0"/>
                </a:moveTo>
                <a:lnTo>
                  <a:pt x="0" y="64829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62999" y="5428200"/>
            <a:ext cx="0" cy="411480"/>
          </a:xfrm>
          <a:custGeom>
            <a:avLst/>
            <a:gdLst/>
            <a:ahLst/>
            <a:cxnLst/>
            <a:rect l="l" t="t" r="r" b="b"/>
            <a:pathLst>
              <a:path h="411479">
                <a:moveTo>
                  <a:pt x="0" y="0"/>
                </a:moveTo>
                <a:lnTo>
                  <a:pt x="0" y="410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81225" y="6188104"/>
            <a:ext cx="0" cy="411480"/>
          </a:xfrm>
          <a:custGeom>
            <a:avLst/>
            <a:gdLst/>
            <a:ahLst/>
            <a:cxnLst/>
            <a:rect l="l" t="t" r="r" b="b"/>
            <a:pathLst>
              <a:path h="411479">
                <a:moveTo>
                  <a:pt x="0" y="0"/>
                </a:moveTo>
                <a:lnTo>
                  <a:pt x="0" y="410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951225" y="4611604"/>
            <a:ext cx="528320" cy="234315"/>
          </a:xfrm>
          <a:custGeom>
            <a:avLst/>
            <a:gdLst/>
            <a:ahLst/>
            <a:cxnLst/>
            <a:rect l="l" t="t" r="r" b="b"/>
            <a:pathLst>
              <a:path w="528320" h="234314">
                <a:moveTo>
                  <a:pt x="0" y="0"/>
                </a:moveTo>
                <a:lnTo>
                  <a:pt x="527977" y="233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45999" y="4611602"/>
            <a:ext cx="454025" cy="216535"/>
          </a:xfrm>
          <a:custGeom>
            <a:avLst/>
            <a:gdLst/>
            <a:ahLst/>
            <a:cxnLst/>
            <a:rect l="l" t="t" r="r" b="b"/>
            <a:pathLst>
              <a:path w="454025" h="216535">
                <a:moveTo>
                  <a:pt x="0" y="216001"/>
                </a:moveTo>
                <a:lnTo>
                  <a:pt x="4536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03354" y="4915910"/>
            <a:ext cx="461009" cy="407034"/>
          </a:xfrm>
          <a:custGeom>
            <a:avLst/>
            <a:gdLst/>
            <a:ahLst/>
            <a:cxnLst/>
            <a:rect l="l" t="t" r="r" b="b"/>
            <a:pathLst>
              <a:path w="461010" h="407035">
                <a:moveTo>
                  <a:pt x="460438" y="0"/>
                </a:moveTo>
                <a:lnTo>
                  <a:pt x="0" y="40669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18688" y="4953606"/>
            <a:ext cx="302895" cy="369570"/>
          </a:xfrm>
          <a:custGeom>
            <a:avLst/>
            <a:gdLst/>
            <a:ahLst/>
            <a:cxnLst/>
            <a:rect l="l" t="t" r="r" b="b"/>
            <a:pathLst>
              <a:path w="302895" h="369570">
                <a:moveTo>
                  <a:pt x="0" y="0"/>
                </a:moveTo>
                <a:lnTo>
                  <a:pt x="302399" y="3689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73051" y="5431047"/>
            <a:ext cx="221615" cy="441959"/>
          </a:xfrm>
          <a:custGeom>
            <a:avLst/>
            <a:gdLst/>
            <a:ahLst/>
            <a:cxnLst/>
            <a:rect l="l" t="t" r="r" b="b"/>
            <a:pathLst>
              <a:path w="221614" h="441960">
                <a:moveTo>
                  <a:pt x="221348" y="0"/>
                </a:moveTo>
                <a:lnTo>
                  <a:pt x="0" y="44192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649126" y="6136646"/>
            <a:ext cx="221615" cy="441959"/>
          </a:xfrm>
          <a:custGeom>
            <a:avLst/>
            <a:gdLst/>
            <a:ahLst/>
            <a:cxnLst/>
            <a:rect l="l" t="t" r="r" b="b"/>
            <a:pathLst>
              <a:path w="221614" h="441959">
                <a:moveTo>
                  <a:pt x="221348" y="0"/>
                </a:moveTo>
                <a:lnTo>
                  <a:pt x="0" y="44192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73650" y="1628289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73650" y="1998003"/>
            <a:ext cx="0" cy="1098550"/>
          </a:xfrm>
          <a:custGeom>
            <a:avLst/>
            <a:gdLst/>
            <a:ahLst/>
            <a:cxnLst/>
            <a:rect l="l" t="t" r="r" b="b"/>
            <a:pathLst>
              <a:path h="1098550">
                <a:moveTo>
                  <a:pt x="0" y="0"/>
                </a:moveTo>
                <a:lnTo>
                  <a:pt x="0" y="10980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43226" y="2367004"/>
            <a:ext cx="0" cy="729615"/>
          </a:xfrm>
          <a:custGeom>
            <a:avLst/>
            <a:gdLst/>
            <a:ahLst/>
            <a:cxnLst/>
            <a:rect l="l" t="t" r="r" b="b"/>
            <a:pathLst>
              <a:path h="729614">
                <a:moveTo>
                  <a:pt x="0" y="0"/>
                </a:moveTo>
                <a:lnTo>
                  <a:pt x="0" y="72899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01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65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948650" y="2857505"/>
            <a:ext cx="182880" cy="256540"/>
          </a:xfrm>
          <a:custGeom>
            <a:avLst/>
            <a:gdLst/>
            <a:ahLst/>
            <a:cxnLst/>
            <a:rect l="l" t="t" r="r" b="b"/>
            <a:pathLst>
              <a:path w="182879" h="256539">
                <a:moveTo>
                  <a:pt x="182575" y="0"/>
                </a:moveTo>
                <a:lnTo>
                  <a:pt x="0" y="25650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250451" y="2367004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4">
                <a:moveTo>
                  <a:pt x="0" y="0"/>
                </a:moveTo>
                <a:lnTo>
                  <a:pt x="0" y="7721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924799" y="2367004"/>
            <a:ext cx="306070" cy="333375"/>
          </a:xfrm>
          <a:custGeom>
            <a:avLst/>
            <a:gdLst/>
            <a:ahLst/>
            <a:cxnLst/>
            <a:rect l="l" t="t" r="r" b="b"/>
            <a:pathLst>
              <a:path w="306070" h="333375">
                <a:moveTo>
                  <a:pt x="0" y="0"/>
                </a:moveTo>
                <a:lnTo>
                  <a:pt x="305993" y="333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10928" y="1628289"/>
            <a:ext cx="0" cy="586105"/>
          </a:xfrm>
          <a:custGeom>
            <a:avLst/>
            <a:gdLst/>
            <a:ahLst/>
            <a:cxnLst/>
            <a:rect l="l" t="t" r="r" b="b"/>
            <a:pathLst>
              <a:path h="586105">
                <a:moveTo>
                  <a:pt x="0" y="0"/>
                </a:moveTo>
                <a:lnTo>
                  <a:pt x="0" y="5857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21224" y="1628289"/>
            <a:ext cx="0" cy="618490"/>
          </a:xfrm>
          <a:custGeom>
            <a:avLst/>
            <a:gdLst/>
            <a:ahLst/>
            <a:cxnLst/>
            <a:rect l="l" t="t" r="r" b="b"/>
            <a:pathLst>
              <a:path h="618489">
                <a:moveTo>
                  <a:pt x="0" y="0"/>
                </a:moveTo>
                <a:lnTo>
                  <a:pt x="0" y="6181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341225" y="5133601"/>
            <a:ext cx="1152525" cy="504190"/>
          </a:xfrm>
          <a:custGeom>
            <a:avLst/>
            <a:gdLst/>
            <a:ahLst/>
            <a:cxnLst/>
            <a:rect l="l" t="t" r="r" b="b"/>
            <a:pathLst>
              <a:path w="1152525" h="504189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098003" y="503999"/>
                </a:lnTo>
                <a:lnTo>
                  <a:pt x="1129222" y="503155"/>
                </a:lnTo>
                <a:lnTo>
                  <a:pt x="1145254" y="497249"/>
                </a:lnTo>
                <a:lnTo>
                  <a:pt x="1151160" y="481218"/>
                </a:lnTo>
                <a:lnTo>
                  <a:pt x="1152004" y="449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515439" y="5156473"/>
            <a:ext cx="796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Réduction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401476" y="5296173"/>
            <a:ext cx="102425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014" marR="5080" indent="-1079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prélèvements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pour  les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341225" y="5133601"/>
            <a:ext cx="1152525" cy="504190"/>
          </a:xfrm>
          <a:custGeom>
            <a:avLst/>
            <a:gdLst/>
            <a:ahLst/>
            <a:cxnLst/>
            <a:rect l="l" t="t" r="r" b="b"/>
            <a:pathLst>
              <a:path w="115252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098003" y="503999"/>
                </a:lnTo>
                <a:lnTo>
                  <a:pt x="1129222" y="503155"/>
                </a:lnTo>
                <a:lnTo>
                  <a:pt x="1145254" y="497249"/>
                </a:lnTo>
                <a:lnTo>
                  <a:pt x="1151160" y="481218"/>
                </a:lnTo>
                <a:lnTo>
                  <a:pt x="1152004" y="449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55998" y="5286602"/>
            <a:ext cx="630555" cy="198120"/>
          </a:xfrm>
          <a:custGeom>
            <a:avLst/>
            <a:gdLst/>
            <a:ahLst/>
            <a:cxnLst/>
            <a:rect l="l" t="t" r="r" b="b"/>
            <a:pathLst>
              <a:path w="630554" h="198120">
                <a:moveTo>
                  <a:pt x="57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575995" y="198005"/>
                </a:lnTo>
                <a:lnTo>
                  <a:pt x="607214" y="197161"/>
                </a:lnTo>
                <a:lnTo>
                  <a:pt x="623246" y="191255"/>
                </a:lnTo>
                <a:lnTo>
                  <a:pt x="629152" y="175224"/>
                </a:lnTo>
                <a:lnTo>
                  <a:pt x="629996" y="144005"/>
                </a:lnTo>
                <a:lnTo>
                  <a:pt x="629996" y="54000"/>
                </a:lnTo>
                <a:lnTo>
                  <a:pt x="629152" y="22781"/>
                </a:lnTo>
                <a:lnTo>
                  <a:pt x="623246" y="6750"/>
                </a:lnTo>
                <a:lnTo>
                  <a:pt x="607214" y="843"/>
                </a:lnTo>
                <a:lnTo>
                  <a:pt x="575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317676" y="5296175"/>
            <a:ext cx="4953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957999" y="5286602"/>
            <a:ext cx="810260" cy="198120"/>
          </a:xfrm>
          <a:custGeom>
            <a:avLst/>
            <a:gdLst/>
            <a:ahLst/>
            <a:cxnLst/>
            <a:rect l="l" t="t" r="r" b="b"/>
            <a:pathLst>
              <a:path w="810259" h="198120">
                <a:moveTo>
                  <a:pt x="75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756005" y="198005"/>
                </a:lnTo>
                <a:lnTo>
                  <a:pt x="787224" y="197161"/>
                </a:lnTo>
                <a:lnTo>
                  <a:pt x="803255" y="191255"/>
                </a:lnTo>
                <a:lnTo>
                  <a:pt x="809162" y="175224"/>
                </a:lnTo>
                <a:lnTo>
                  <a:pt x="810006" y="144005"/>
                </a:lnTo>
                <a:lnTo>
                  <a:pt x="810006" y="54000"/>
                </a:lnTo>
                <a:lnTo>
                  <a:pt x="809162" y="22781"/>
                </a:lnTo>
                <a:lnTo>
                  <a:pt x="803255" y="6750"/>
                </a:lnTo>
                <a:lnTo>
                  <a:pt x="787224" y="843"/>
                </a:lnTo>
                <a:lnTo>
                  <a:pt x="75600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034454" y="5296175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Instruments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852612" y="5133601"/>
            <a:ext cx="1188085" cy="504190"/>
          </a:xfrm>
          <a:custGeom>
            <a:avLst/>
            <a:gdLst/>
            <a:ahLst/>
            <a:cxnLst/>
            <a:rect l="l" t="t" r="r" b="b"/>
            <a:pathLst>
              <a:path w="1188085" h="504189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133995" y="503999"/>
                </a:lnTo>
                <a:lnTo>
                  <a:pt x="1165214" y="503155"/>
                </a:lnTo>
                <a:lnTo>
                  <a:pt x="1181246" y="497249"/>
                </a:lnTo>
                <a:lnTo>
                  <a:pt x="1187152" y="481218"/>
                </a:lnTo>
                <a:lnTo>
                  <a:pt x="1187996" y="449999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921898" y="5156473"/>
            <a:ext cx="104457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Relance de la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consommation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l’investissement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852612" y="5133601"/>
            <a:ext cx="1188085" cy="504190"/>
          </a:xfrm>
          <a:custGeom>
            <a:avLst/>
            <a:gdLst/>
            <a:ahLst/>
            <a:cxnLst/>
            <a:rect l="l" t="t" r="r" b="b"/>
            <a:pathLst>
              <a:path w="118808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133995" y="503999"/>
                </a:lnTo>
                <a:lnTo>
                  <a:pt x="1165214" y="503155"/>
                </a:lnTo>
                <a:lnTo>
                  <a:pt x="1181246" y="497249"/>
                </a:lnTo>
                <a:lnTo>
                  <a:pt x="1187152" y="481218"/>
                </a:lnTo>
                <a:lnTo>
                  <a:pt x="1187996" y="449999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319801" y="5781599"/>
            <a:ext cx="1332230" cy="615315"/>
          </a:xfrm>
          <a:custGeom>
            <a:avLst/>
            <a:gdLst/>
            <a:ahLst/>
            <a:cxnLst/>
            <a:rect l="l" t="t" r="r" b="b"/>
            <a:pathLst>
              <a:path w="1332229" h="615314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0933"/>
                </a:lnTo>
                <a:lnTo>
                  <a:pt x="843" y="592152"/>
                </a:lnTo>
                <a:lnTo>
                  <a:pt x="6750" y="608183"/>
                </a:lnTo>
                <a:lnTo>
                  <a:pt x="22781" y="614090"/>
                </a:lnTo>
                <a:lnTo>
                  <a:pt x="54000" y="614934"/>
                </a:lnTo>
                <a:lnTo>
                  <a:pt x="1278001" y="614934"/>
                </a:lnTo>
                <a:lnTo>
                  <a:pt x="1309219" y="614090"/>
                </a:lnTo>
                <a:lnTo>
                  <a:pt x="1325251" y="608183"/>
                </a:lnTo>
                <a:lnTo>
                  <a:pt x="1331157" y="592152"/>
                </a:lnTo>
                <a:lnTo>
                  <a:pt x="1332001" y="560933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322976" y="5790090"/>
            <a:ext cx="132588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760" indent="-76200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stabilité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prix,</a:t>
            </a:r>
            <a:endParaRPr sz="950">
              <a:latin typeface="Arial"/>
              <a:cs typeface="Arial"/>
            </a:endParaRPr>
          </a:p>
          <a:p>
            <a:pPr marL="111760" marR="93345" indent="-76200">
              <a:lnSpc>
                <a:spcPts val="1100"/>
              </a:lnSpc>
              <a:spcBef>
                <a:spcPts val="5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suivi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d’une  gamme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d’indicateurs  (PIB,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chômage…)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319801" y="5781599"/>
            <a:ext cx="1332230" cy="615315"/>
          </a:xfrm>
          <a:custGeom>
            <a:avLst/>
            <a:gdLst/>
            <a:ahLst/>
            <a:cxnLst/>
            <a:rect l="l" t="t" r="r" b="b"/>
            <a:pathLst>
              <a:path w="1332229" h="615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0933"/>
                </a:lnTo>
                <a:lnTo>
                  <a:pt x="843" y="592152"/>
                </a:lnTo>
                <a:lnTo>
                  <a:pt x="6750" y="608183"/>
                </a:lnTo>
                <a:lnTo>
                  <a:pt x="22781" y="614090"/>
                </a:lnTo>
                <a:lnTo>
                  <a:pt x="54000" y="614934"/>
                </a:lnTo>
                <a:lnTo>
                  <a:pt x="1278001" y="614934"/>
                </a:lnTo>
                <a:lnTo>
                  <a:pt x="1309219" y="614090"/>
                </a:lnTo>
                <a:lnTo>
                  <a:pt x="1325251" y="608183"/>
                </a:lnTo>
                <a:lnTo>
                  <a:pt x="1331157" y="592152"/>
                </a:lnTo>
                <a:lnTo>
                  <a:pt x="1332001" y="560933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723801" y="5781599"/>
            <a:ext cx="1044575" cy="468630"/>
          </a:xfrm>
          <a:custGeom>
            <a:avLst/>
            <a:gdLst/>
            <a:ahLst/>
            <a:cxnLst/>
            <a:rect l="l" t="t" r="r" b="b"/>
            <a:pathLst>
              <a:path w="1044575" h="468629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14007"/>
                </a:lnTo>
                <a:lnTo>
                  <a:pt x="843" y="445226"/>
                </a:lnTo>
                <a:lnTo>
                  <a:pt x="6750" y="461257"/>
                </a:lnTo>
                <a:lnTo>
                  <a:pt x="22781" y="467163"/>
                </a:lnTo>
                <a:lnTo>
                  <a:pt x="54000" y="468007"/>
                </a:lnTo>
                <a:lnTo>
                  <a:pt x="990003" y="468007"/>
                </a:lnTo>
                <a:lnTo>
                  <a:pt x="1021222" y="467163"/>
                </a:lnTo>
                <a:lnTo>
                  <a:pt x="1037253" y="461257"/>
                </a:lnTo>
                <a:lnTo>
                  <a:pt x="1043159" y="445226"/>
                </a:lnTo>
                <a:lnTo>
                  <a:pt x="1044003" y="414007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5750276" y="5786470"/>
            <a:ext cx="97980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actions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d’intérêt  directeurs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723801" y="5781599"/>
            <a:ext cx="1044575" cy="468630"/>
          </a:xfrm>
          <a:custGeom>
            <a:avLst/>
            <a:gdLst/>
            <a:ahLst/>
            <a:cxnLst/>
            <a:rect l="l" t="t" r="r" b="b"/>
            <a:pathLst>
              <a:path w="1044575" h="46862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14007"/>
                </a:lnTo>
                <a:lnTo>
                  <a:pt x="843" y="445226"/>
                </a:lnTo>
                <a:lnTo>
                  <a:pt x="6750" y="461257"/>
                </a:lnTo>
                <a:lnTo>
                  <a:pt x="22781" y="467163"/>
                </a:lnTo>
                <a:lnTo>
                  <a:pt x="54000" y="468007"/>
                </a:lnTo>
                <a:lnTo>
                  <a:pt x="990003" y="468007"/>
                </a:lnTo>
                <a:lnTo>
                  <a:pt x="1021222" y="467163"/>
                </a:lnTo>
                <a:lnTo>
                  <a:pt x="1037253" y="461257"/>
                </a:lnTo>
                <a:lnTo>
                  <a:pt x="1043159" y="445226"/>
                </a:lnTo>
                <a:lnTo>
                  <a:pt x="1044003" y="414007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66151" y="6501598"/>
            <a:ext cx="930275" cy="342265"/>
          </a:xfrm>
          <a:custGeom>
            <a:avLst/>
            <a:gdLst/>
            <a:ahLst/>
            <a:cxnLst/>
            <a:rect l="l" t="t" r="r" b="b"/>
            <a:pathLst>
              <a:path w="930275" h="342265">
                <a:moveTo>
                  <a:pt x="87565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75652" y="341998"/>
                </a:lnTo>
                <a:lnTo>
                  <a:pt x="906871" y="341154"/>
                </a:lnTo>
                <a:lnTo>
                  <a:pt x="922902" y="335248"/>
                </a:lnTo>
                <a:lnTo>
                  <a:pt x="928808" y="319216"/>
                </a:lnTo>
                <a:lnTo>
                  <a:pt x="929652" y="287997"/>
                </a:lnTo>
                <a:lnTo>
                  <a:pt x="929652" y="54000"/>
                </a:lnTo>
                <a:lnTo>
                  <a:pt x="928808" y="22781"/>
                </a:lnTo>
                <a:lnTo>
                  <a:pt x="922902" y="6750"/>
                </a:lnTo>
                <a:lnTo>
                  <a:pt x="906871" y="843"/>
                </a:lnTo>
                <a:lnTo>
                  <a:pt x="8756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869326" y="6513321"/>
            <a:ext cx="9239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35560" marR="61594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hausse  Moins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</a:t>
            </a:r>
            <a:endParaRPr sz="9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866151" y="6501598"/>
            <a:ext cx="930275" cy="342265"/>
          </a:xfrm>
          <a:custGeom>
            <a:avLst/>
            <a:gdLst/>
            <a:ahLst/>
            <a:cxnLst/>
            <a:rect l="l" t="t" r="r" b="b"/>
            <a:pathLst>
              <a:path w="930275" h="34226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75652" y="341998"/>
                </a:lnTo>
                <a:lnTo>
                  <a:pt x="906871" y="341154"/>
                </a:lnTo>
                <a:lnTo>
                  <a:pt x="922902" y="335248"/>
                </a:lnTo>
                <a:lnTo>
                  <a:pt x="928808" y="319216"/>
                </a:lnTo>
                <a:lnTo>
                  <a:pt x="929652" y="287997"/>
                </a:lnTo>
                <a:lnTo>
                  <a:pt x="929652" y="54000"/>
                </a:lnTo>
                <a:lnTo>
                  <a:pt x="928808" y="22781"/>
                </a:lnTo>
                <a:lnTo>
                  <a:pt x="922902" y="6750"/>
                </a:lnTo>
                <a:lnTo>
                  <a:pt x="906871" y="843"/>
                </a:lnTo>
                <a:lnTo>
                  <a:pt x="875652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67801" y="6501598"/>
            <a:ext cx="900430" cy="342265"/>
          </a:xfrm>
          <a:custGeom>
            <a:avLst/>
            <a:gdLst/>
            <a:ahLst/>
            <a:cxnLst/>
            <a:rect l="l" t="t" r="r" b="b"/>
            <a:pathLst>
              <a:path w="900429" h="342265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45997" y="341998"/>
                </a:lnTo>
                <a:lnTo>
                  <a:pt x="877216" y="341154"/>
                </a:lnTo>
                <a:lnTo>
                  <a:pt x="893248" y="335248"/>
                </a:lnTo>
                <a:lnTo>
                  <a:pt x="899154" y="319216"/>
                </a:lnTo>
                <a:lnTo>
                  <a:pt x="899998" y="287997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5894277" y="6513321"/>
            <a:ext cx="61595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baisse</a:t>
            </a:r>
            <a:endParaRPr sz="9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894277" y="6653021"/>
            <a:ext cx="7569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</a:t>
            </a:r>
            <a:endParaRPr sz="95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867801" y="6501598"/>
            <a:ext cx="900430" cy="342265"/>
          </a:xfrm>
          <a:custGeom>
            <a:avLst/>
            <a:gdLst/>
            <a:ahLst/>
            <a:cxnLst/>
            <a:rect l="l" t="t" r="r" b="b"/>
            <a:pathLst>
              <a:path w="900429" h="34226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45997" y="341998"/>
                </a:lnTo>
                <a:lnTo>
                  <a:pt x="877216" y="341154"/>
                </a:lnTo>
                <a:lnTo>
                  <a:pt x="893248" y="335248"/>
                </a:lnTo>
                <a:lnTo>
                  <a:pt x="899154" y="319216"/>
                </a:lnTo>
                <a:lnTo>
                  <a:pt x="899998" y="287997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855224" y="3438001"/>
            <a:ext cx="1692275" cy="360045"/>
          </a:xfrm>
          <a:custGeom>
            <a:avLst/>
            <a:gdLst/>
            <a:ahLst/>
            <a:cxnLst/>
            <a:rect l="l" t="t" r="r" b="b"/>
            <a:pathLst>
              <a:path w="1692275" h="360045">
                <a:moveTo>
                  <a:pt x="1637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637995" y="360006"/>
                </a:lnTo>
                <a:lnTo>
                  <a:pt x="1669214" y="359163"/>
                </a:lnTo>
                <a:lnTo>
                  <a:pt x="1685245" y="353256"/>
                </a:lnTo>
                <a:lnTo>
                  <a:pt x="1691151" y="337225"/>
                </a:lnTo>
                <a:lnTo>
                  <a:pt x="1691995" y="306006"/>
                </a:lnTo>
                <a:lnTo>
                  <a:pt x="1691995" y="54000"/>
                </a:lnTo>
                <a:lnTo>
                  <a:pt x="1691151" y="22781"/>
                </a:lnTo>
                <a:lnTo>
                  <a:pt x="1685245" y="6750"/>
                </a:lnTo>
                <a:lnTo>
                  <a:pt x="1669214" y="843"/>
                </a:lnTo>
                <a:lnTo>
                  <a:pt x="1637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709225" y="3438001"/>
            <a:ext cx="1512570" cy="360045"/>
          </a:xfrm>
          <a:custGeom>
            <a:avLst/>
            <a:gdLst/>
            <a:ahLst/>
            <a:cxnLst/>
            <a:rect l="l" t="t" r="r" b="b"/>
            <a:pathLst>
              <a:path w="1512570" h="36004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457998" y="360006"/>
                </a:lnTo>
                <a:lnTo>
                  <a:pt x="1489217" y="359163"/>
                </a:lnTo>
                <a:lnTo>
                  <a:pt x="1505248" y="353256"/>
                </a:lnTo>
                <a:lnTo>
                  <a:pt x="1511154" y="337225"/>
                </a:lnTo>
                <a:lnTo>
                  <a:pt x="1511998" y="3060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47999" y="2556003"/>
            <a:ext cx="1836420" cy="360045"/>
          </a:xfrm>
          <a:custGeom>
            <a:avLst/>
            <a:gdLst/>
            <a:ahLst/>
            <a:cxnLst/>
            <a:rect l="l" t="t" r="r" b="b"/>
            <a:pathLst>
              <a:path w="1836420" h="36004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782000" y="360006"/>
                </a:lnTo>
                <a:lnTo>
                  <a:pt x="1813219" y="359163"/>
                </a:lnTo>
                <a:lnTo>
                  <a:pt x="1829250" y="353256"/>
                </a:lnTo>
                <a:lnTo>
                  <a:pt x="1835157" y="337225"/>
                </a:lnTo>
                <a:lnTo>
                  <a:pt x="1836000" y="306006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742814" y="2576725"/>
            <a:ext cx="163448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déséquilibres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017812" y="2716425"/>
            <a:ext cx="1085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(inflation,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chômage)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663999" y="2556003"/>
            <a:ext cx="758825" cy="360045"/>
          </a:xfrm>
          <a:custGeom>
            <a:avLst/>
            <a:gdLst/>
            <a:ahLst/>
            <a:cxnLst/>
            <a:rect l="l" t="t" r="r" b="b"/>
            <a:pathLst>
              <a:path w="758825" h="360044">
                <a:moveTo>
                  <a:pt x="70445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704456" y="360006"/>
                </a:lnTo>
                <a:lnTo>
                  <a:pt x="735675" y="359163"/>
                </a:lnTo>
                <a:lnTo>
                  <a:pt x="751706" y="353256"/>
                </a:lnTo>
                <a:lnTo>
                  <a:pt x="757612" y="337225"/>
                </a:lnTo>
                <a:lnTo>
                  <a:pt x="758456" y="306006"/>
                </a:lnTo>
                <a:lnTo>
                  <a:pt x="758456" y="54000"/>
                </a:lnTo>
                <a:lnTo>
                  <a:pt x="757612" y="22781"/>
                </a:lnTo>
                <a:lnTo>
                  <a:pt x="751706" y="6750"/>
                </a:lnTo>
                <a:lnTo>
                  <a:pt x="735675" y="843"/>
                </a:lnTo>
                <a:lnTo>
                  <a:pt x="7044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765334" y="2576725"/>
            <a:ext cx="5556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683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Fluidifier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602451" y="2556003"/>
            <a:ext cx="1296035" cy="360045"/>
          </a:xfrm>
          <a:custGeom>
            <a:avLst/>
            <a:gdLst/>
            <a:ahLst/>
            <a:cxnLst/>
            <a:rect l="l" t="t" r="r" b="b"/>
            <a:pathLst>
              <a:path w="1296035" h="360044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241996" y="360006"/>
                </a:lnTo>
                <a:lnTo>
                  <a:pt x="1273215" y="359163"/>
                </a:lnTo>
                <a:lnTo>
                  <a:pt x="1289246" y="353256"/>
                </a:lnTo>
                <a:lnTo>
                  <a:pt x="1295153" y="337225"/>
                </a:lnTo>
                <a:lnTo>
                  <a:pt x="1295996" y="306006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698818" y="2576725"/>
            <a:ext cx="109855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224154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Corriger les  dysfonctionnements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078452" y="2556003"/>
            <a:ext cx="1368425" cy="360045"/>
          </a:xfrm>
          <a:custGeom>
            <a:avLst/>
            <a:gdLst/>
            <a:ahLst/>
            <a:cxnLst/>
            <a:rect l="l" t="t" r="r" b="b"/>
            <a:pathLst>
              <a:path w="1368425" h="360044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14005" y="360006"/>
                </a:lnTo>
                <a:lnTo>
                  <a:pt x="1345224" y="359163"/>
                </a:lnTo>
                <a:lnTo>
                  <a:pt x="1361255" y="353256"/>
                </a:lnTo>
                <a:lnTo>
                  <a:pt x="1367162" y="337225"/>
                </a:lnTo>
                <a:lnTo>
                  <a:pt x="1368005" y="306006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189472" y="2576725"/>
            <a:ext cx="11449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63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Réguler le niveau de  l’activité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341225" y="4791600"/>
            <a:ext cx="1152525" cy="198120"/>
          </a:xfrm>
          <a:custGeom>
            <a:avLst/>
            <a:gdLst/>
            <a:ahLst/>
            <a:cxnLst/>
            <a:rect l="l" t="t" r="r" b="b"/>
            <a:pathLst>
              <a:path w="1152525" h="198120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098003" y="198005"/>
                </a:lnTo>
                <a:lnTo>
                  <a:pt x="1129222" y="197161"/>
                </a:lnTo>
                <a:lnTo>
                  <a:pt x="1145254" y="191255"/>
                </a:lnTo>
                <a:lnTo>
                  <a:pt x="1151160" y="175224"/>
                </a:lnTo>
                <a:lnTo>
                  <a:pt x="1152004" y="144005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708612" y="4791600"/>
            <a:ext cx="1476375" cy="198120"/>
          </a:xfrm>
          <a:custGeom>
            <a:avLst/>
            <a:gdLst/>
            <a:ahLst/>
            <a:cxnLst/>
            <a:rect l="l" t="t" r="r" b="b"/>
            <a:pathLst>
              <a:path w="1476375" h="198120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422006" y="198005"/>
                </a:lnTo>
                <a:lnTo>
                  <a:pt x="1453225" y="197161"/>
                </a:lnTo>
                <a:lnTo>
                  <a:pt x="1469256" y="191255"/>
                </a:lnTo>
                <a:lnTo>
                  <a:pt x="1475162" y="175224"/>
                </a:lnTo>
                <a:lnTo>
                  <a:pt x="1476006" y="144005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47000" y="4890602"/>
            <a:ext cx="0" cy="1323340"/>
          </a:xfrm>
          <a:custGeom>
            <a:avLst/>
            <a:gdLst/>
            <a:ahLst/>
            <a:cxnLst/>
            <a:rect l="l" t="t" r="r" b="b"/>
            <a:pathLst>
              <a:path h="1323339">
                <a:moveTo>
                  <a:pt x="0" y="0"/>
                </a:moveTo>
                <a:lnTo>
                  <a:pt x="0" y="1322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566000" y="4890602"/>
            <a:ext cx="0" cy="537845"/>
          </a:xfrm>
          <a:custGeom>
            <a:avLst/>
            <a:gdLst/>
            <a:ahLst/>
            <a:cxnLst/>
            <a:rect l="l" t="t" r="r" b="b"/>
            <a:pathLst>
              <a:path h="537845">
                <a:moveTo>
                  <a:pt x="0" y="0"/>
                </a:moveTo>
                <a:lnTo>
                  <a:pt x="0" y="5376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691999" y="5385599"/>
            <a:ext cx="421005" cy="572770"/>
          </a:xfrm>
          <a:custGeom>
            <a:avLst/>
            <a:gdLst/>
            <a:ahLst/>
            <a:cxnLst/>
            <a:rect l="l" t="t" r="r" b="b"/>
            <a:pathLst>
              <a:path w="421005" h="572770">
                <a:moveTo>
                  <a:pt x="0" y="0"/>
                </a:moveTo>
                <a:lnTo>
                  <a:pt x="420471" y="5724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31999" y="5286602"/>
            <a:ext cx="630555" cy="198120"/>
          </a:xfrm>
          <a:custGeom>
            <a:avLst/>
            <a:gdLst/>
            <a:ahLst/>
            <a:cxnLst/>
            <a:rect l="l" t="t" r="r" b="b"/>
            <a:pathLst>
              <a:path w="630555" h="198120">
                <a:moveTo>
                  <a:pt x="57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575995" y="198005"/>
                </a:lnTo>
                <a:lnTo>
                  <a:pt x="607214" y="197161"/>
                </a:lnTo>
                <a:lnTo>
                  <a:pt x="623246" y="191255"/>
                </a:lnTo>
                <a:lnTo>
                  <a:pt x="629152" y="175224"/>
                </a:lnTo>
                <a:lnTo>
                  <a:pt x="629996" y="144005"/>
                </a:lnTo>
                <a:lnTo>
                  <a:pt x="629996" y="54000"/>
                </a:lnTo>
                <a:lnTo>
                  <a:pt x="629152" y="22781"/>
                </a:lnTo>
                <a:lnTo>
                  <a:pt x="623246" y="6750"/>
                </a:lnTo>
                <a:lnTo>
                  <a:pt x="607214" y="843"/>
                </a:lnTo>
                <a:lnTo>
                  <a:pt x="575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493676" y="5296175"/>
            <a:ext cx="4953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133999" y="5286602"/>
            <a:ext cx="864235" cy="198120"/>
          </a:xfrm>
          <a:custGeom>
            <a:avLst/>
            <a:gdLst/>
            <a:ahLst/>
            <a:cxnLst/>
            <a:rect l="l" t="t" r="r" b="b"/>
            <a:pathLst>
              <a:path w="864235" h="198120">
                <a:moveTo>
                  <a:pt x="810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810005" y="198005"/>
                </a:lnTo>
                <a:lnTo>
                  <a:pt x="841224" y="197161"/>
                </a:lnTo>
                <a:lnTo>
                  <a:pt x="857256" y="191255"/>
                </a:lnTo>
                <a:lnTo>
                  <a:pt x="863162" y="175224"/>
                </a:lnTo>
                <a:lnTo>
                  <a:pt x="864006" y="144005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1235854" y="5296175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Instruments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431999" y="4791600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20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569735" y="4801172"/>
            <a:ext cx="10922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budgétaire</a:t>
            </a:r>
            <a:endParaRPr sz="95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5399999" y="4791600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20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5554584" y="4801172"/>
            <a:ext cx="10585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monétaire</a:t>
            </a:r>
            <a:endParaRPr sz="95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1153224" y="1835998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19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1274260" y="1845570"/>
            <a:ext cx="11258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d’allocation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2701225" y="1835998"/>
            <a:ext cx="1440180" cy="198120"/>
          </a:xfrm>
          <a:custGeom>
            <a:avLst/>
            <a:gdLst/>
            <a:ahLst/>
            <a:cxnLst/>
            <a:rect l="l" t="t" r="r" b="b"/>
            <a:pathLst>
              <a:path w="1440179" h="1981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86001" y="198005"/>
                </a:lnTo>
                <a:lnTo>
                  <a:pt x="1417220" y="197161"/>
                </a:lnTo>
                <a:lnTo>
                  <a:pt x="1433252" y="191255"/>
                </a:lnTo>
                <a:lnTo>
                  <a:pt x="1439158" y="175224"/>
                </a:lnTo>
                <a:lnTo>
                  <a:pt x="1440002" y="14400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2807028" y="1845570"/>
            <a:ext cx="12198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régulation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321225" y="1835998"/>
            <a:ext cx="1620520" cy="198120"/>
          </a:xfrm>
          <a:custGeom>
            <a:avLst/>
            <a:gdLst/>
            <a:ahLst/>
            <a:cxnLst/>
            <a:rect l="l" t="t" r="r" b="b"/>
            <a:pathLst>
              <a:path w="1620520" h="198119">
                <a:moveTo>
                  <a:pt x="1565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565998" y="198005"/>
                </a:lnTo>
                <a:lnTo>
                  <a:pt x="1597217" y="197161"/>
                </a:lnTo>
                <a:lnTo>
                  <a:pt x="1613249" y="191255"/>
                </a:lnTo>
                <a:lnTo>
                  <a:pt x="1619155" y="175224"/>
                </a:lnTo>
                <a:lnTo>
                  <a:pt x="1619999" y="144005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4435515" y="1845570"/>
            <a:ext cx="13804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redistribution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107225" y="145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2769141" y="1473455"/>
            <a:ext cx="15557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L’État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a plusieurs</a:t>
            </a:r>
            <a:r>
              <a:rPr sz="11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rôles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2051999" y="4413601"/>
            <a:ext cx="3060065" cy="234315"/>
          </a:xfrm>
          <a:custGeom>
            <a:avLst/>
            <a:gdLst/>
            <a:ahLst/>
            <a:cxnLst/>
            <a:rect l="l" t="t" r="r" b="b"/>
            <a:pathLst>
              <a:path w="3060065" h="234314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3006001" y="233997"/>
                </a:lnTo>
                <a:lnTo>
                  <a:pt x="3037220" y="233153"/>
                </a:lnTo>
                <a:lnTo>
                  <a:pt x="3053251" y="227247"/>
                </a:lnTo>
                <a:lnTo>
                  <a:pt x="3059157" y="211216"/>
                </a:lnTo>
                <a:lnTo>
                  <a:pt x="3060001" y="179997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2251791" y="4429059"/>
            <a:ext cx="2851150" cy="542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différentes politiques</a:t>
            </a:r>
            <a:r>
              <a:rPr sz="11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  <a:tabLst>
                <a:tab pos="154368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l’offre	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944999" y="7473601"/>
            <a:ext cx="2016125" cy="234315"/>
          </a:xfrm>
          <a:custGeom>
            <a:avLst/>
            <a:gdLst/>
            <a:ahLst/>
            <a:cxnLst/>
            <a:rect l="l" t="t" r="r" b="b"/>
            <a:pathLst>
              <a:path w="2016125" h="234315">
                <a:moveTo>
                  <a:pt x="1961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1961997" y="233997"/>
                </a:lnTo>
                <a:lnTo>
                  <a:pt x="1993216" y="233153"/>
                </a:lnTo>
                <a:lnTo>
                  <a:pt x="2009247" y="227247"/>
                </a:lnTo>
                <a:lnTo>
                  <a:pt x="2015154" y="211216"/>
                </a:lnTo>
                <a:lnTo>
                  <a:pt x="2015998" y="179997"/>
                </a:lnTo>
                <a:lnTo>
                  <a:pt x="2015998" y="54000"/>
                </a:lnTo>
                <a:lnTo>
                  <a:pt x="2015154" y="22781"/>
                </a:lnTo>
                <a:lnTo>
                  <a:pt x="2009247" y="6750"/>
                </a:lnTo>
                <a:lnTo>
                  <a:pt x="1993216" y="843"/>
                </a:lnTo>
                <a:lnTo>
                  <a:pt x="1961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1268464" y="7489058"/>
            <a:ext cx="13690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Politique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budgétaire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3348528" y="2205573"/>
            <a:ext cx="3879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afin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endParaRPr sz="95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107225" y="3060004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494974" y="3075460"/>
            <a:ext cx="5102225" cy="1202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1394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grâce à des politiques</a:t>
            </a:r>
            <a:r>
              <a:rPr sz="11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marL="1048385" algn="ctr">
              <a:lnSpc>
                <a:spcPts val="1120"/>
              </a:lnSpc>
              <a:tabLst>
                <a:tab pos="283337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court terme	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long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950">
              <a:latin typeface="Arial"/>
              <a:cs typeface="Arial"/>
            </a:endParaRPr>
          </a:p>
          <a:p>
            <a:pPr marL="990600" algn="ctr">
              <a:lnSpc>
                <a:spcPts val="1120"/>
              </a:lnSpc>
              <a:tabLst>
                <a:tab pos="283273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conjoncturelles	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structurelles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spc="-15" baseline="2136" dirty="0">
                <a:solidFill>
                  <a:srgbClr val="00AEEF"/>
                </a:solidFill>
                <a:latin typeface="Arial"/>
                <a:cs typeface="Arial"/>
              </a:rPr>
              <a:t>L’action 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de l’État dans les différentes politiques</a:t>
            </a:r>
            <a:r>
              <a:rPr sz="1950" b="1" spc="-120" baseline="2136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31999" y="5781599"/>
            <a:ext cx="1476375" cy="1047115"/>
          </a:xfrm>
          <a:custGeom>
            <a:avLst/>
            <a:gdLst/>
            <a:ahLst/>
            <a:cxnLst/>
            <a:rect l="l" t="t" r="r" b="b"/>
            <a:pathLst>
              <a:path w="1476375" h="1047115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992733"/>
                </a:lnTo>
                <a:lnTo>
                  <a:pt x="843" y="1023952"/>
                </a:lnTo>
                <a:lnTo>
                  <a:pt x="6750" y="1039983"/>
                </a:lnTo>
                <a:lnTo>
                  <a:pt x="22781" y="1045890"/>
                </a:lnTo>
                <a:lnTo>
                  <a:pt x="54000" y="1046734"/>
                </a:lnTo>
                <a:lnTo>
                  <a:pt x="1422006" y="1046734"/>
                </a:lnTo>
                <a:lnTo>
                  <a:pt x="1453217" y="1045890"/>
                </a:lnTo>
                <a:lnTo>
                  <a:pt x="1469245" y="1039983"/>
                </a:lnTo>
                <a:lnTo>
                  <a:pt x="1475150" y="1023952"/>
                </a:lnTo>
                <a:lnTo>
                  <a:pt x="1475994" y="992733"/>
                </a:lnTo>
                <a:lnTo>
                  <a:pt x="1475994" y="54000"/>
                </a:lnTo>
                <a:lnTo>
                  <a:pt x="1475150" y="22781"/>
                </a:lnTo>
                <a:lnTo>
                  <a:pt x="1469245" y="6750"/>
                </a:lnTo>
                <a:lnTo>
                  <a:pt x="1453217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458475" y="5796440"/>
            <a:ext cx="132207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consommation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ménages et  d’investissement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endParaRPr sz="95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58475" y="6215540"/>
            <a:ext cx="138176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>
              <a:lnSpc>
                <a:spcPts val="112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  <a:p>
            <a:pPr marL="88265" marR="5080" indent="-75565" algn="just">
              <a:lnSpc>
                <a:spcPts val="1100"/>
              </a:lnSpc>
              <a:spcBef>
                <a:spcPts val="5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limiter 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croissance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afin de ralentir l’inflation  et limiter le déficit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endParaRPr sz="95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31999" y="5781599"/>
            <a:ext cx="1476375" cy="1047115"/>
          </a:xfrm>
          <a:custGeom>
            <a:avLst/>
            <a:gdLst/>
            <a:ahLst/>
            <a:cxnLst/>
            <a:rect l="l" t="t" r="r" b="b"/>
            <a:pathLst>
              <a:path w="1476375" h="10471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992733"/>
                </a:lnTo>
                <a:lnTo>
                  <a:pt x="843" y="1023952"/>
                </a:lnTo>
                <a:lnTo>
                  <a:pt x="6750" y="1039983"/>
                </a:lnTo>
                <a:lnTo>
                  <a:pt x="22781" y="1045890"/>
                </a:lnTo>
                <a:lnTo>
                  <a:pt x="54000" y="1046734"/>
                </a:lnTo>
                <a:lnTo>
                  <a:pt x="1422006" y="1046734"/>
                </a:lnTo>
                <a:lnTo>
                  <a:pt x="1453217" y="1045890"/>
                </a:lnTo>
                <a:lnTo>
                  <a:pt x="1469245" y="1039983"/>
                </a:lnTo>
                <a:lnTo>
                  <a:pt x="1475150" y="1023952"/>
                </a:lnTo>
                <a:lnTo>
                  <a:pt x="1475994" y="992733"/>
                </a:lnTo>
                <a:lnTo>
                  <a:pt x="1475994" y="54000"/>
                </a:lnTo>
                <a:lnTo>
                  <a:pt x="1475150" y="22781"/>
                </a:lnTo>
                <a:lnTo>
                  <a:pt x="1469245" y="6750"/>
                </a:lnTo>
                <a:lnTo>
                  <a:pt x="1453217" y="843"/>
                </a:lnTo>
                <a:lnTo>
                  <a:pt x="1422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979999" y="5781599"/>
            <a:ext cx="1069975" cy="621665"/>
          </a:xfrm>
          <a:custGeom>
            <a:avLst/>
            <a:gdLst/>
            <a:ahLst/>
            <a:cxnLst/>
            <a:rect l="l" t="t" r="r" b="b"/>
            <a:pathLst>
              <a:path w="1069975" h="621664">
                <a:moveTo>
                  <a:pt x="101558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7664"/>
                </a:lnTo>
                <a:lnTo>
                  <a:pt x="843" y="598883"/>
                </a:lnTo>
                <a:lnTo>
                  <a:pt x="6750" y="614914"/>
                </a:lnTo>
                <a:lnTo>
                  <a:pt x="22781" y="620821"/>
                </a:lnTo>
                <a:lnTo>
                  <a:pt x="54000" y="621665"/>
                </a:lnTo>
                <a:lnTo>
                  <a:pt x="1015580" y="621665"/>
                </a:lnTo>
                <a:lnTo>
                  <a:pt x="1046799" y="620821"/>
                </a:lnTo>
                <a:lnTo>
                  <a:pt x="1062831" y="614914"/>
                </a:lnTo>
                <a:lnTo>
                  <a:pt x="1068737" y="598883"/>
                </a:lnTo>
                <a:lnTo>
                  <a:pt x="1069581" y="567664"/>
                </a:lnTo>
                <a:lnTo>
                  <a:pt x="1069581" y="54000"/>
                </a:lnTo>
                <a:lnTo>
                  <a:pt x="1068737" y="22781"/>
                </a:lnTo>
                <a:lnTo>
                  <a:pt x="1062831" y="6750"/>
                </a:lnTo>
                <a:lnTo>
                  <a:pt x="1046799" y="843"/>
                </a:lnTo>
                <a:lnTo>
                  <a:pt x="10155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1983174" y="5793450"/>
            <a:ext cx="1063625" cy="5892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11760" marR="192405" indent="-76200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dépenses  publiques</a:t>
            </a:r>
            <a:endParaRPr sz="950">
              <a:latin typeface="Arial"/>
              <a:cs typeface="Arial"/>
            </a:endParaRPr>
          </a:p>
          <a:p>
            <a:pPr marL="111760" indent="-76200">
              <a:lnSpc>
                <a:spcPts val="1050"/>
              </a:lnSpc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fiscalité</a:t>
            </a:r>
            <a:endParaRPr sz="950">
              <a:latin typeface="Arial"/>
              <a:cs typeface="Arial"/>
            </a:endParaRPr>
          </a:p>
          <a:p>
            <a:pPr marL="111760" indent="-76200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déficit</a:t>
            </a: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endParaRPr sz="95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1979999" y="5781599"/>
            <a:ext cx="1069975" cy="621665"/>
          </a:xfrm>
          <a:custGeom>
            <a:avLst/>
            <a:gdLst/>
            <a:ahLst/>
            <a:cxnLst/>
            <a:rect l="l" t="t" r="r" b="b"/>
            <a:pathLst>
              <a:path w="1069975" h="621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7664"/>
                </a:lnTo>
                <a:lnTo>
                  <a:pt x="843" y="598883"/>
                </a:lnTo>
                <a:lnTo>
                  <a:pt x="6750" y="614914"/>
                </a:lnTo>
                <a:lnTo>
                  <a:pt x="22781" y="620821"/>
                </a:lnTo>
                <a:lnTo>
                  <a:pt x="54000" y="621665"/>
                </a:lnTo>
                <a:lnTo>
                  <a:pt x="1015580" y="621665"/>
                </a:lnTo>
                <a:lnTo>
                  <a:pt x="1046799" y="620821"/>
                </a:lnTo>
                <a:lnTo>
                  <a:pt x="1062831" y="614914"/>
                </a:lnTo>
                <a:lnTo>
                  <a:pt x="1068737" y="598883"/>
                </a:lnTo>
                <a:lnTo>
                  <a:pt x="1069581" y="567664"/>
                </a:lnTo>
                <a:lnTo>
                  <a:pt x="1069581" y="54000"/>
                </a:lnTo>
                <a:lnTo>
                  <a:pt x="1068737" y="22781"/>
                </a:lnTo>
                <a:lnTo>
                  <a:pt x="1062831" y="6750"/>
                </a:lnTo>
                <a:lnTo>
                  <a:pt x="1046799" y="843"/>
                </a:lnTo>
                <a:lnTo>
                  <a:pt x="101558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object 6"/>
          <p:cNvSpPr/>
          <p:nvPr/>
        </p:nvSpPr>
        <p:spPr>
          <a:xfrm>
            <a:off x="432003" y="40500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661299" y="248690"/>
            <a:ext cx="5212715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4.1.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économique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court</a:t>
            </a:r>
            <a:r>
              <a:rPr sz="1500" i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299" y="1095837"/>
            <a:ext cx="5256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rôle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l’État dans 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mise en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œuvre de politiques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2003" y="1087531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4974" y="107967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5299" y="7103904"/>
            <a:ext cx="3824604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00AEEF"/>
                </a:solidFill>
                <a:latin typeface="Arial"/>
                <a:cs typeface="Arial"/>
              </a:rPr>
              <a:t>L’intervention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l’État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encadrée et/ou</a:t>
            </a:r>
            <a:r>
              <a:rPr sz="1300" b="1" spc="-2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contestée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2003" y="709559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94974" y="70877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446613" y="4583892"/>
            <a:ext cx="0" cy="946150"/>
          </a:xfrm>
          <a:custGeom>
            <a:avLst/>
            <a:gdLst/>
            <a:ahLst/>
            <a:cxnLst/>
            <a:rect l="l" t="t" r="r" b="b"/>
            <a:pathLst>
              <a:path h="946150">
                <a:moveTo>
                  <a:pt x="0" y="0"/>
                </a:moveTo>
                <a:lnTo>
                  <a:pt x="0" y="9457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52999" y="7509605"/>
            <a:ext cx="0" cy="824865"/>
          </a:xfrm>
          <a:custGeom>
            <a:avLst/>
            <a:gdLst/>
            <a:ahLst/>
            <a:cxnLst/>
            <a:rect l="l" t="t" r="r" b="b"/>
            <a:pathLst>
              <a:path h="824865">
                <a:moveTo>
                  <a:pt x="0" y="0"/>
                </a:moveTo>
                <a:lnTo>
                  <a:pt x="0" y="8244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96995" y="7992001"/>
            <a:ext cx="350520" cy="238125"/>
          </a:xfrm>
          <a:custGeom>
            <a:avLst/>
            <a:gdLst/>
            <a:ahLst/>
            <a:cxnLst/>
            <a:rect l="l" t="t" r="r" b="b"/>
            <a:pathLst>
              <a:path w="350519" h="238125">
                <a:moveTo>
                  <a:pt x="350316" y="0"/>
                </a:moveTo>
                <a:lnTo>
                  <a:pt x="0" y="2376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15999" y="7986748"/>
            <a:ext cx="477520" cy="1037590"/>
          </a:xfrm>
          <a:custGeom>
            <a:avLst/>
            <a:gdLst/>
            <a:ahLst/>
            <a:cxnLst/>
            <a:rect l="l" t="t" r="r" b="b"/>
            <a:pathLst>
              <a:path w="477519" h="1037590">
                <a:moveTo>
                  <a:pt x="476999" y="0"/>
                </a:moveTo>
                <a:lnTo>
                  <a:pt x="0" y="1037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21999" y="7992001"/>
            <a:ext cx="210185" cy="1030605"/>
          </a:xfrm>
          <a:custGeom>
            <a:avLst/>
            <a:gdLst/>
            <a:ahLst/>
            <a:cxnLst/>
            <a:rect l="l" t="t" r="r" b="b"/>
            <a:pathLst>
              <a:path w="210185" h="1030604">
                <a:moveTo>
                  <a:pt x="0" y="0"/>
                </a:moveTo>
                <a:lnTo>
                  <a:pt x="209588" y="10305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03000" y="8013604"/>
            <a:ext cx="291465" cy="207010"/>
          </a:xfrm>
          <a:custGeom>
            <a:avLst/>
            <a:gdLst/>
            <a:ahLst/>
            <a:cxnLst/>
            <a:rect l="l" t="t" r="r" b="b"/>
            <a:pathLst>
              <a:path w="291464" h="207009">
                <a:moveTo>
                  <a:pt x="0" y="0"/>
                </a:moveTo>
                <a:lnTo>
                  <a:pt x="291312" y="206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17225" y="4583892"/>
            <a:ext cx="0" cy="648335"/>
          </a:xfrm>
          <a:custGeom>
            <a:avLst/>
            <a:gdLst/>
            <a:ahLst/>
            <a:cxnLst/>
            <a:rect l="l" t="t" r="r" b="b"/>
            <a:pathLst>
              <a:path h="648335">
                <a:moveTo>
                  <a:pt x="0" y="0"/>
                </a:moveTo>
                <a:lnTo>
                  <a:pt x="0" y="64829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62999" y="5428200"/>
            <a:ext cx="0" cy="411480"/>
          </a:xfrm>
          <a:custGeom>
            <a:avLst/>
            <a:gdLst/>
            <a:ahLst/>
            <a:cxnLst/>
            <a:rect l="l" t="t" r="r" b="b"/>
            <a:pathLst>
              <a:path h="411479">
                <a:moveTo>
                  <a:pt x="0" y="0"/>
                </a:moveTo>
                <a:lnTo>
                  <a:pt x="0" y="410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81225" y="6188104"/>
            <a:ext cx="0" cy="411480"/>
          </a:xfrm>
          <a:custGeom>
            <a:avLst/>
            <a:gdLst/>
            <a:ahLst/>
            <a:cxnLst/>
            <a:rect l="l" t="t" r="r" b="b"/>
            <a:pathLst>
              <a:path h="411479">
                <a:moveTo>
                  <a:pt x="0" y="0"/>
                </a:moveTo>
                <a:lnTo>
                  <a:pt x="0" y="410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951225" y="4611604"/>
            <a:ext cx="528320" cy="234315"/>
          </a:xfrm>
          <a:custGeom>
            <a:avLst/>
            <a:gdLst/>
            <a:ahLst/>
            <a:cxnLst/>
            <a:rect l="l" t="t" r="r" b="b"/>
            <a:pathLst>
              <a:path w="528320" h="234314">
                <a:moveTo>
                  <a:pt x="0" y="0"/>
                </a:moveTo>
                <a:lnTo>
                  <a:pt x="527977" y="233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45999" y="4611602"/>
            <a:ext cx="454025" cy="216535"/>
          </a:xfrm>
          <a:custGeom>
            <a:avLst/>
            <a:gdLst/>
            <a:ahLst/>
            <a:cxnLst/>
            <a:rect l="l" t="t" r="r" b="b"/>
            <a:pathLst>
              <a:path w="454025" h="216535">
                <a:moveTo>
                  <a:pt x="0" y="216001"/>
                </a:moveTo>
                <a:lnTo>
                  <a:pt x="4536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603354" y="4915910"/>
            <a:ext cx="461009" cy="407034"/>
          </a:xfrm>
          <a:custGeom>
            <a:avLst/>
            <a:gdLst/>
            <a:ahLst/>
            <a:cxnLst/>
            <a:rect l="l" t="t" r="r" b="b"/>
            <a:pathLst>
              <a:path w="461010" h="407035">
                <a:moveTo>
                  <a:pt x="460438" y="0"/>
                </a:moveTo>
                <a:lnTo>
                  <a:pt x="0" y="40669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118688" y="4953606"/>
            <a:ext cx="302895" cy="369570"/>
          </a:xfrm>
          <a:custGeom>
            <a:avLst/>
            <a:gdLst/>
            <a:ahLst/>
            <a:cxnLst/>
            <a:rect l="l" t="t" r="r" b="b"/>
            <a:pathLst>
              <a:path w="302895" h="369570">
                <a:moveTo>
                  <a:pt x="0" y="0"/>
                </a:moveTo>
                <a:lnTo>
                  <a:pt x="302399" y="3689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73051" y="5431047"/>
            <a:ext cx="221615" cy="441959"/>
          </a:xfrm>
          <a:custGeom>
            <a:avLst/>
            <a:gdLst/>
            <a:ahLst/>
            <a:cxnLst/>
            <a:rect l="l" t="t" r="r" b="b"/>
            <a:pathLst>
              <a:path w="221614" h="441960">
                <a:moveTo>
                  <a:pt x="221348" y="0"/>
                </a:moveTo>
                <a:lnTo>
                  <a:pt x="0" y="44192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49126" y="6136646"/>
            <a:ext cx="221615" cy="441959"/>
          </a:xfrm>
          <a:custGeom>
            <a:avLst/>
            <a:gdLst/>
            <a:ahLst/>
            <a:cxnLst/>
            <a:rect l="l" t="t" r="r" b="b"/>
            <a:pathLst>
              <a:path w="221614" h="441959">
                <a:moveTo>
                  <a:pt x="221348" y="0"/>
                </a:moveTo>
                <a:lnTo>
                  <a:pt x="0" y="44192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73650" y="1628289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73650" y="1998003"/>
            <a:ext cx="0" cy="1098550"/>
          </a:xfrm>
          <a:custGeom>
            <a:avLst/>
            <a:gdLst/>
            <a:ahLst/>
            <a:cxnLst/>
            <a:rect l="l" t="t" r="r" b="b"/>
            <a:pathLst>
              <a:path h="1098550">
                <a:moveTo>
                  <a:pt x="0" y="0"/>
                </a:moveTo>
                <a:lnTo>
                  <a:pt x="0" y="10980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43226" y="2367004"/>
            <a:ext cx="0" cy="729615"/>
          </a:xfrm>
          <a:custGeom>
            <a:avLst/>
            <a:gdLst/>
            <a:ahLst/>
            <a:cxnLst/>
            <a:rect l="l" t="t" r="r" b="b"/>
            <a:pathLst>
              <a:path h="729614">
                <a:moveTo>
                  <a:pt x="0" y="0"/>
                </a:moveTo>
                <a:lnTo>
                  <a:pt x="0" y="72899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01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465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948650" y="2857505"/>
            <a:ext cx="182880" cy="256540"/>
          </a:xfrm>
          <a:custGeom>
            <a:avLst/>
            <a:gdLst/>
            <a:ahLst/>
            <a:cxnLst/>
            <a:rect l="l" t="t" r="r" b="b"/>
            <a:pathLst>
              <a:path w="182879" h="256539">
                <a:moveTo>
                  <a:pt x="182575" y="0"/>
                </a:moveTo>
                <a:lnTo>
                  <a:pt x="0" y="25650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50451" y="2367004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4">
                <a:moveTo>
                  <a:pt x="0" y="0"/>
                </a:moveTo>
                <a:lnTo>
                  <a:pt x="0" y="7721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924799" y="2367004"/>
            <a:ext cx="306070" cy="333375"/>
          </a:xfrm>
          <a:custGeom>
            <a:avLst/>
            <a:gdLst/>
            <a:ahLst/>
            <a:cxnLst/>
            <a:rect l="l" t="t" r="r" b="b"/>
            <a:pathLst>
              <a:path w="306070" h="333375">
                <a:moveTo>
                  <a:pt x="0" y="0"/>
                </a:moveTo>
                <a:lnTo>
                  <a:pt x="305993" y="333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810928" y="1628289"/>
            <a:ext cx="0" cy="586105"/>
          </a:xfrm>
          <a:custGeom>
            <a:avLst/>
            <a:gdLst/>
            <a:ahLst/>
            <a:cxnLst/>
            <a:rect l="l" t="t" r="r" b="b"/>
            <a:pathLst>
              <a:path h="586105">
                <a:moveTo>
                  <a:pt x="0" y="0"/>
                </a:moveTo>
                <a:lnTo>
                  <a:pt x="0" y="5857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421224" y="1628289"/>
            <a:ext cx="0" cy="618490"/>
          </a:xfrm>
          <a:custGeom>
            <a:avLst/>
            <a:gdLst/>
            <a:ahLst/>
            <a:cxnLst/>
            <a:rect l="l" t="t" r="r" b="b"/>
            <a:pathLst>
              <a:path h="618489">
                <a:moveTo>
                  <a:pt x="0" y="0"/>
                </a:moveTo>
                <a:lnTo>
                  <a:pt x="0" y="6181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1225" y="5133601"/>
            <a:ext cx="1152525" cy="504190"/>
          </a:xfrm>
          <a:custGeom>
            <a:avLst/>
            <a:gdLst/>
            <a:ahLst/>
            <a:cxnLst/>
            <a:rect l="l" t="t" r="r" b="b"/>
            <a:pathLst>
              <a:path w="1152525" h="504189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098003" y="503999"/>
                </a:lnTo>
                <a:lnTo>
                  <a:pt x="1129222" y="503155"/>
                </a:lnTo>
                <a:lnTo>
                  <a:pt x="1145254" y="497249"/>
                </a:lnTo>
                <a:lnTo>
                  <a:pt x="1151160" y="481218"/>
                </a:lnTo>
                <a:lnTo>
                  <a:pt x="1152004" y="449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515439" y="5156473"/>
            <a:ext cx="796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Réduction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401476" y="5296173"/>
            <a:ext cx="102425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014" marR="5080" indent="-1079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prélèvements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pour  les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341225" y="5133601"/>
            <a:ext cx="1152525" cy="504190"/>
          </a:xfrm>
          <a:custGeom>
            <a:avLst/>
            <a:gdLst/>
            <a:ahLst/>
            <a:cxnLst/>
            <a:rect l="l" t="t" r="r" b="b"/>
            <a:pathLst>
              <a:path w="115252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098003" y="503999"/>
                </a:lnTo>
                <a:lnTo>
                  <a:pt x="1129222" y="503155"/>
                </a:lnTo>
                <a:lnTo>
                  <a:pt x="1145254" y="497249"/>
                </a:lnTo>
                <a:lnTo>
                  <a:pt x="1151160" y="481218"/>
                </a:lnTo>
                <a:lnTo>
                  <a:pt x="1152004" y="449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55998" y="5286602"/>
            <a:ext cx="630555" cy="198120"/>
          </a:xfrm>
          <a:custGeom>
            <a:avLst/>
            <a:gdLst/>
            <a:ahLst/>
            <a:cxnLst/>
            <a:rect l="l" t="t" r="r" b="b"/>
            <a:pathLst>
              <a:path w="630554" h="198120">
                <a:moveTo>
                  <a:pt x="57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575995" y="198005"/>
                </a:lnTo>
                <a:lnTo>
                  <a:pt x="607214" y="197161"/>
                </a:lnTo>
                <a:lnTo>
                  <a:pt x="623246" y="191255"/>
                </a:lnTo>
                <a:lnTo>
                  <a:pt x="629152" y="175224"/>
                </a:lnTo>
                <a:lnTo>
                  <a:pt x="629996" y="144005"/>
                </a:lnTo>
                <a:lnTo>
                  <a:pt x="629996" y="54000"/>
                </a:lnTo>
                <a:lnTo>
                  <a:pt x="629152" y="22781"/>
                </a:lnTo>
                <a:lnTo>
                  <a:pt x="623246" y="6750"/>
                </a:lnTo>
                <a:lnTo>
                  <a:pt x="607214" y="843"/>
                </a:lnTo>
                <a:lnTo>
                  <a:pt x="575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317676" y="5296175"/>
            <a:ext cx="4953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957999" y="5286602"/>
            <a:ext cx="810260" cy="198120"/>
          </a:xfrm>
          <a:custGeom>
            <a:avLst/>
            <a:gdLst/>
            <a:ahLst/>
            <a:cxnLst/>
            <a:rect l="l" t="t" r="r" b="b"/>
            <a:pathLst>
              <a:path w="810259" h="198120">
                <a:moveTo>
                  <a:pt x="75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756005" y="198005"/>
                </a:lnTo>
                <a:lnTo>
                  <a:pt x="787224" y="197161"/>
                </a:lnTo>
                <a:lnTo>
                  <a:pt x="803255" y="191255"/>
                </a:lnTo>
                <a:lnTo>
                  <a:pt x="809162" y="175224"/>
                </a:lnTo>
                <a:lnTo>
                  <a:pt x="810006" y="144005"/>
                </a:lnTo>
                <a:lnTo>
                  <a:pt x="810006" y="54000"/>
                </a:lnTo>
                <a:lnTo>
                  <a:pt x="809162" y="22781"/>
                </a:lnTo>
                <a:lnTo>
                  <a:pt x="803255" y="6750"/>
                </a:lnTo>
                <a:lnTo>
                  <a:pt x="787224" y="843"/>
                </a:lnTo>
                <a:lnTo>
                  <a:pt x="75600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034454" y="5296175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Instruments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852612" y="5133601"/>
            <a:ext cx="1188085" cy="504190"/>
          </a:xfrm>
          <a:custGeom>
            <a:avLst/>
            <a:gdLst/>
            <a:ahLst/>
            <a:cxnLst/>
            <a:rect l="l" t="t" r="r" b="b"/>
            <a:pathLst>
              <a:path w="1188085" h="504189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133995" y="503999"/>
                </a:lnTo>
                <a:lnTo>
                  <a:pt x="1165214" y="503155"/>
                </a:lnTo>
                <a:lnTo>
                  <a:pt x="1181246" y="497249"/>
                </a:lnTo>
                <a:lnTo>
                  <a:pt x="1187152" y="481218"/>
                </a:lnTo>
                <a:lnTo>
                  <a:pt x="1187996" y="449999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921898" y="5156473"/>
            <a:ext cx="104457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Relance de la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consommation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l’investissement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852612" y="5133601"/>
            <a:ext cx="1188085" cy="504190"/>
          </a:xfrm>
          <a:custGeom>
            <a:avLst/>
            <a:gdLst/>
            <a:ahLst/>
            <a:cxnLst/>
            <a:rect l="l" t="t" r="r" b="b"/>
            <a:pathLst>
              <a:path w="118808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133995" y="503999"/>
                </a:lnTo>
                <a:lnTo>
                  <a:pt x="1165214" y="503155"/>
                </a:lnTo>
                <a:lnTo>
                  <a:pt x="1181246" y="497249"/>
                </a:lnTo>
                <a:lnTo>
                  <a:pt x="1187152" y="481218"/>
                </a:lnTo>
                <a:lnTo>
                  <a:pt x="1187996" y="449999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319801" y="5781599"/>
            <a:ext cx="1332230" cy="615315"/>
          </a:xfrm>
          <a:custGeom>
            <a:avLst/>
            <a:gdLst/>
            <a:ahLst/>
            <a:cxnLst/>
            <a:rect l="l" t="t" r="r" b="b"/>
            <a:pathLst>
              <a:path w="1332229" h="615314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0933"/>
                </a:lnTo>
                <a:lnTo>
                  <a:pt x="843" y="592152"/>
                </a:lnTo>
                <a:lnTo>
                  <a:pt x="6750" y="608183"/>
                </a:lnTo>
                <a:lnTo>
                  <a:pt x="22781" y="614090"/>
                </a:lnTo>
                <a:lnTo>
                  <a:pt x="54000" y="614934"/>
                </a:lnTo>
                <a:lnTo>
                  <a:pt x="1278001" y="614934"/>
                </a:lnTo>
                <a:lnTo>
                  <a:pt x="1309219" y="614090"/>
                </a:lnTo>
                <a:lnTo>
                  <a:pt x="1325251" y="608183"/>
                </a:lnTo>
                <a:lnTo>
                  <a:pt x="1331157" y="592152"/>
                </a:lnTo>
                <a:lnTo>
                  <a:pt x="1332001" y="560933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322976" y="5790090"/>
            <a:ext cx="132588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760" indent="-76200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stabilité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prix,</a:t>
            </a:r>
            <a:endParaRPr sz="950">
              <a:latin typeface="Arial"/>
              <a:cs typeface="Arial"/>
            </a:endParaRPr>
          </a:p>
          <a:p>
            <a:pPr marL="111760" marR="93345" indent="-76200">
              <a:lnSpc>
                <a:spcPts val="1100"/>
              </a:lnSpc>
              <a:spcBef>
                <a:spcPts val="5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suivi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d’une  gamme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d’indicateurs  (PIB,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chômage…)</a:t>
            </a:r>
            <a:endParaRPr sz="9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319801" y="5781599"/>
            <a:ext cx="1332230" cy="615315"/>
          </a:xfrm>
          <a:custGeom>
            <a:avLst/>
            <a:gdLst/>
            <a:ahLst/>
            <a:cxnLst/>
            <a:rect l="l" t="t" r="r" b="b"/>
            <a:pathLst>
              <a:path w="1332229" h="615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0933"/>
                </a:lnTo>
                <a:lnTo>
                  <a:pt x="843" y="592152"/>
                </a:lnTo>
                <a:lnTo>
                  <a:pt x="6750" y="608183"/>
                </a:lnTo>
                <a:lnTo>
                  <a:pt x="22781" y="614090"/>
                </a:lnTo>
                <a:lnTo>
                  <a:pt x="54000" y="614934"/>
                </a:lnTo>
                <a:lnTo>
                  <a:pt x="1278001" y="614934"/>
                </a:lnTo>
                <a:lnTo>
                  <a:pt x="1309219" y="614090"/>
                </a:lnTo>
                <a:lnTo>
                  <a:pt x="1325251" y="608183"/>
                </a:lnTo>
                <a:lnTo>
                  <a:pt x="1331157" y="592152"/>
                </a:lnTo>
                <a:lnTo>
                  <a:pt x="1332001" y="560933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723801" y="5781599"/>
            <a:ext cx="1044575" cy="468630"/>
          </a:xfrm>
          <a:custGeom>
            <a:avLst/>
            <a:gdLst/>
            <a:ahLst/>
            <a:cxnLst/>
            <a:rect l="l" t="t" r="r" b="b"/>
            <a:pathLst>
              <a:path w="1044575" h="468629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14007"/>
                </a:lnTo>
                <a:lnTo>
                  <a:pt x="843" y="445226"/>
                </a:lnTo>
                <a:lnTo>
                  <a:pt x="6750" y="461257"/>
                </a:lnTo>
                <a:lnTo>
                  <a:pt x="22781" y="467163"/>
                </a:lnTo>
                <a:lnTo>
                  <a:pt x="54000" y="468007"/>
                </a:lnTo>
                <a:lnTo>
                  <a:pt x="990003" y="468007"/>
                </a:lnTo>
                <a:lnTo>
                  <a:pt x="1021222" y="467163"/>
                </a:lnTo>
                <a:lnTo>
                  <a:pt x="1037253" y="461257"/>
                </a:lnTo>
                <a:lnTo>
                  <a:pt x="1043159" y="445226"/>
                </a:lnTo>
                <a:lnTo>
                  <a:pt x="1044003" y="414007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5750276" y="5786470"/>
            <a:ext cx="97980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actions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d’intérêt  directeurs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723801" y="5781599"/>
            <a:ext cx="1044575" cy="468630"/>
          </a:xfrm>
          <a:custGeom>
            <a:avLst/>
            <a:gdLst/>
            <a:ahLst/>
            <a:cxnLst/>
            <a:rect l="l" t="t" r="r" b="b"/>
            <a:pathLst>
              <a:path w="1044575" h="46862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14007"/>
                </a:lnTo>
                <a:lnTo>
                  <a:pt x="843" y="445226"/>
                </a:lnTo>
                <a:lnTo>
                  <a:pt x="6750" y="461257"/>
                </a:lnTo>
                <a:lnTo>
                  <a:pt x="22781" y="467163"/>
                </a:lnTo>
                <a:lnTo>
                  <a:pt x="54000" y="468007"/>
                </a:lnTo>
                <a:lnTo>
                  <a:pt x="990003" y="468007"/>
                </a:lnTo>
                <a:lnTo>
                  <a:pt x="1021222" y="467163"/>
                </a:lnTo>
                <a:lnTo>
                  <a:pt x="1037253" y="461257"/>
                </a:lnTo>
                <a:lnTo>
                  <a:pt x="1043159" y="445226"/>
                </a:lnTo>
                <a:lnTo>
                  <a:pt x="1044003" y="414007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866151" y="6501598"/>
            <a:ext cx="930275" cy="342265"/>
          </a:xfrm>
          <a:custGeom>
            <a:avLst/>
            <a:gdLst/>
            <a:ahLst/>
            <a:cxnLst/>
            <a:rect l="l" t="t" r="r" b="b"/>
            <a:pathLst>
              <a:path w="930275" h="342265">
                <a:moveTo>
                  <a:pt x="87565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75652" y="341998"/>
                </a:lnTo>
                <a:lnTo>
                  <a:pt x="906871" y="341154"/>
                </a:lnTo>
                <a:lnTo>
                  <a:pt x="922902" y="335248"/>
                </a:lnTo>
                <a:lnTo>
                  <a:pt x="928808" y="319216"/>
                </a:lnTo>
                <a:lnTo>
                  <a:pt x="929652" y="287997"/>
                </a:lnTo>
                <a:lnTo>
                  <a:pt x="929652" y="54000"/>
                </a:lnTo>
                <a:lnTo>
                  <a:pt x="928808" y="22781"/>
                </a:lnTo>
                <a:lnTo>
                  <a:pt x="922902" y="6750"/>
                </a:lnTo>
                <a:lnTo>
                  <a:pt x="906871" y="843"/>
                </a:lnTo>
                <a:lnTo>
                  <a:pt x="8756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4869326" y="6513321"/>
            <a:ext cx="9239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35560" marR="61594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hausse  Moins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</a:t>
            </a:r>
            <a:endParaRPr sz="95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866151" y="6501598"/>
            <a:ext cx="930275" cy="342265"/>
          </a:xfrm>
          <a:custGeom>
            <a:avLst/>
            <a:gdLst/>
            <a:ahLst/>
            <a:cxnLst/>
            <a:rect l="l" t="t" r="r" b="b"/>
            <a:pathLst>
              <a:path w="930275" h="34226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75652" y="341998"/>
                </a:lnTo>
                <a:lnTo>
                  <a:pt x="906871" y="341154"/>
                </a:lnTo>
                <a:lnTo>
                  <a:pt x="922902" y="335248"/>
                </a:lnTo>
                <a:lnTo>
                  <a:pt x="928808" y="319216"/>
                </a:lnTo>
                <a:lnTo>
                  <a:pt x="929652" y="287997"/>
                </a:lnTo>
                <a:lnTo>
                  <a:pt x="929652" y="54000"/>
                </a:lnTo>
                <a:lnTo>
                  <a:pt x="928808" y="22781"/>
                </a:lnTo>
                <a:lnTo>
                  <a:pt x="922902" y="6750"/>
                </a:lnTo>
                <a:lnTo>
                  <a:pt x="906871" y="843"/>
                </a:lnTo>
                <a:lnTo>
                  <a:pt x="875652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67801" y="6501598"/>
            <a:ext cx="900430" cy="342265"/>
          </a:xfrm>
          <a:custGeom>
            <a:avLst/>
            <a:gdLst/>
            <a:ahLst/>
            <a:cxnLst/>
            <a:rect l="l" t="t" r="r" b="b"/>
            <a:pathLst>
              <a:path w="900429" h="342265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45997" y="341998"/>
                </a:lnTo>
                <a:lnTo>
                  <a:pt x="877216" y="341154"/>
                </a:lnTo>
                <a:lnTo>
                  <a:pt x="893248" y="335248"/>
                </a:lnTo>
                <a:lnTo>
                  <a:pt x="899154" y="319216"/>
                </a:lnTo>
                <a:lnTo>
                  <a:pt x="899998" y="287997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5894277" y="6513321"/>
            <a:ext cx="61595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baisse</a:t>
            </a:r>
            <a:endParaRPr sz="9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894277" y="6653021"/>
            <a:ext cx="7569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</a:t>
            </a:r>
            <a:endParaRPr sz="95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867801" y="6501598"/>
            <a:ext cx="900430" cy="342265"/>
          </a:xfrm>
          <a:custGeom>
            <a:avLst/>
            <a:gdLst/>
            <a:ahLst/>
            <a:cxnLst/>
            <a:rect l="l" t="t" r="r" b="b"/>
            <a:pathLst>
              <a:path w="900429" h="34226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45997" y="341998"/>
                </a:lnTo>
                <a:lnTo>
                  <a:pt x="877216" y="341154"/>
                </a:lnTo>
                <a:lnTo>
                  <a:pt x="893248" y="335248"/>
                </a:lnTo>
                <a:lnTo>
                  <a:pt x="899154" y="319216"/>
                </a:lnTo>
                <a:lnTo>
                  <a:pt x="899998" y="287997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855224" y="3438001"/>
            <a:ext cx="1692275" cy="360045"/>
          </a:xfrm>
          <a:custGeom>
            <a:avLst/>
            <a:gdLst/>
            <a:ahLst/>
            <a:cxnLst/>
            <a:rect l="l" t="t" r="r" b="b"/>
            <a:pathLst>
              <a:path w="1692275" h="360045">
                <a:moveTo>
                  <a:pt x="1637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637995" y="360006"/>
                </a:lnTo>
                <a:lnTo>
                  <a:pt x="1669214" y="359163"/>
                </a:lnTo>
                <a:lnTo>
                  <a:pt x="1685245" y="353256"/>
                </a:lnTo>
                <a:lnTo>
                  <a:pt x="1691151" y="337225"/>
                </a:lnTo>
                <a:lnTo>
                  <a:pt x="1691995" y="306006"/>
                </a:lnTo>
                <a:lnTo>
                  <a:pt x="1691995" y="54000"/>
                </a:lnTo>
                <a:lnTo>
                  <a:pt x="1691151" y="22781"/>
                </a:lnTo>
                <a:lnTo>
                  <a:pt x="1685245" y="6750"/>
                </a:lnTo>
                <a:lnTo>
                  <a:pt x="1669214" y="843"/>
                </a:lnTo>
                <a:lnTo>
                  <a:pt x="1637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709225" y="3438001"/>
            <a:ext cx="1512570" cy="360045"/>
          </a:xfrm>
          <a:custGeom>
            <a:avLst/>
            <a:gdLst/>
            <a:ahLst/>
            <a:cxnLst/>
            <a:rect l="l" t="t" r="r" b="b"/>
            <a:pathLst>
              <a:path w="1512570" h="36004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457998" y="360006"/>
                </a:lnTo>
                <a:lnTo>
                  <a:pt x="1489217" y="359163"/>
                </a:lnTo>
                <a:lnTo>
                  <a:pt x="1505248" y="353256"/>
                </a:lnTo>
                <a:lnTo>
                  <a:pt x="1511154" y="337225"/>
                </a:lnTo>
                <a:lnTo>
                  <a:pt x="1511998" y="3060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47999" y="2556003"/>
            <a:ext cx="1836420" cy="360045"/>
          </a:xfrm>
          <a:custGeom>
            <a:avLst/>
            <a:gdLst/>
            <a:ahLst/>
            <a:cxnLst/>
            <a:rect l="l" t="t" r="r" b="b"/>
            <a:pathLst>
              <a:path w="1836420" h="36004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782000" y="360006"/>
                </a:lnTo>
                <a:lnTo>
                  <a:pt x="1813219" y="359163"/>
                </a:lnTo>
                <a:lnTo>
                  <a:pt x="1829250" y="353256"/>
                </a:lnTo>
                <a:lnTo>
                  <a:pt x="1835157" y="337225"/>
                </a:lnTo>
                <a:lnTo>
                  <a:pt x="1836000" y="306006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742814" y="2576725"/>
            <a:ext cx="163448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déséquilibres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017812" y="2716425"/>
            <a:ext cx="1085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(inflation,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chômage)</a:t>
            </a:r>
            <a:endParaRPr sz="95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663999" y="2556003"/>
            <a:ext cx="758825" cy="360045"/>
          </a:xfrm>
          <a:custGeom>
            <a:avLst/>
            <a:gdLst/>
            <a:ahLst/>
            <a:cxnLst/>
            <a:rect l="l" t="t" r="r" b="b"/>
            <a:pathLst>
              <a:path w="758825" h="360044">
                <a:moveTo>
                  <a:pt x="70445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704456" y="360006"/>
                </a:lnTo>
                <a:lnTo>
                  <a:pt x="735675" y="359163"/>
                </a:lnTo>
                <a:lnTo>
                  <a:pt x="751706" y="353256"/>
                </a:lnTo>
                <a:lnTo>
                  <a:pt x="757612" y="337225"/>
                </a:lnTo>
                <a:lnTo>
                  <a:pt x="758456" y="306006"/>
                </a:lnTo>
                <a:lnTo>
                  <a:pt x="758456" y="54000"/>
                </a:lnTo>
                <a:lnTo>
                  <a:pt x="757612" y="22781"/>
                </a:lnTo>
                <a:lnTo>
                  <a:pt x="751706" y="6750"/>
                </a:lnTo>
                <a:lnTo>
                  <a:pt x="735675" y="843"/>
                </a:lnTo>
                <a:lnTo>
                  <a:pt x="7044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765334" y="2576725"/>
            <a:ext cx="5556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683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Fluidifier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602451" y="2556003"/>
            <a:ext cx="1296035" cy="360045"/>
          </a:xfrm>
          <a:custGeom>
            <a:avLst/>
            <a:gdLst/>
            <a:ahLst/>
            <a:cxnLst/>
            <a:rect l="l" t="t" r="r" b="b"/>
            <a:pathLst>
              <a:path w="1296035" h="360044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241996" y="360006"/>
                </a:lnTo>
                <a:lnTo>
                  <a:pt x="1273215" y="359163"/>
                </a:lnTo>
                <a:lnTo>
                  <a:pt x="1289246" y="353256"/>
                </a:lnTo>
                <a:lnTo>
                  <a:pt x="1295153" y="337225"/>
                </a:lnTo>
                <a:lnTo>
                  <a:pt x="1295996" y="306006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3698818" y="2576725"/>
            <a:ext cx="109855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224154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Corriger les  dysfonctionnements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5078452" y="2556003"/>
            <a:ext cx="1368425" cy="360045"/>
          </a:xfrm>
          <a:custGeom>
            <a:avLst/>
            <a:gdLst/>
            <a:ahLst/>
            <a:cxnLst/>
            <a:rect l="l" t="t" r="r" b="b"/>
            <a:pathLst>
              <a:path w="1368425" h="360044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14005" y="360006"/>
                </a:lnTo>
                <a:lnTo>
                  <a:pt x="1345224" y="359163"/>
                </a:lnTo>
                <a:lnTo>
                  <a:pt x="1361255" y="353256"/>
                </a:lnTo>
                <a:lnTo>
                  <a:pt x="1367162" y="337225"/>
                </a:lnTo>
                <a:lnTo>
                  <a:pt x="1368005" y="306006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5189472" y="2576725"/>
            <a:ext cx="11449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63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Réguler le niveau de  l’activité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2341225" y="4791600"/>
            <a:ext cx="1152525" cy="198120"/>
          </a:xfrm>
          <a:custGeom>
            <a:avLst/>
            <a:gdLst/>
            <a:ahLst/>
            <a:cxnLst/>
            <a:rect l="l" t="t" r="r" b="b"/>
            <a:pathLst>
              <a:path w="1152525" h="198120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098003" y="198005"/>
                </a:lnTo>
                <a:lnTo>
                  <a:pt x="1129222" y="197161"/>
                </a:lnTo>
                <a:lnTo>
                  <a:pt x="1145254" y="191255"/>
                </a:lnTo>
                <a:lnTo>
                  <a:pt x="1151160" y="175224"/>
                </a:lnTo>
                <a:lnTo>
                  <a:pt x="1152004" y="144005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466999" y="7851599"/>
            <a:ext cx="972185" cy="198120"/>
          </a:xfrm>
          <a:custGeom>
            <a:avLst/>
            <a:gdLst/>
            <a:ahLst/>
            <a:cxnLst/>
            <a:rect l="l" t="t" r="r" b="b"/>
            <a:pathLst>
              <a:path w="972185" h="198120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917994" y="198005"/>
                </a:lnTo>
                <a:lnTo>
                  <a:pt x="949213" y="197161"/>
                </a:lnTo>
                <a:lnTo>
                  <a:pt x="965244" y="191255"/>
                </a:lnTo>
                <a:lnTo>
                  <a:pt x="971150" y="175224"/>
                </a:lnTo>
                <a:lnTo>
                  <a:pt x="971994" y="144005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1743721" y="7861172"/>
            <a:ext cx="4076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Limites</a:t>
            </a:r>
            <a:endParaRPr sz="95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431999" y="7992001"/>
            <a:ext cx="864235" cy="50419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810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810006" y="503999"/>
                </a:lnTo>
                <a:lnTo>
                  <a:pt x="841224" y="503155"/>
                </a:lnTo>
                <a:lnTo>
                  <a:pt x="857256" y="497249"/>
                </a:lnTo>
                <a:lnTo>
                  <a:pt x="863162" y="481218"/>
                </a:lnTo>
                <a:lnTo>
                  <a:pt x="864006" y="449999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435174" y="8014872"/>
            <a:ext cx="85788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74295" marR="78105" algn="ctr">
              <a:lnSpc>
                <a:spcPts val="1100"/>
              </a:lnSpc>
              <a:spcBef>
                <a:spcPts val="170"/>
              </a:spcBef>
            </a:pP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L’effet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d’éviction  par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l’intérieur</a:t>
            </a:r>
            <a:endParaRPr sz="95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431999" y="7992001"/>
            <a:ext cx="864235" cy="50419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810006" y="503999"/>
                </a:lnTo>
                <a:lnTo>
                  <a:pt x="841224" y="503155"/>
                </a:lnTo>
                <a:lnTo>
                  <a:pt x="857256" y="497249"/>
                </a:lnTo>
                <a:lnTo>
                  <a:pt x="863162" y="481218"/>
                </a:lnTo>
                <a:lnTo>
                  <a:pt x="864006" y="449999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11999" y="8641542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30" h="684529">
                <a:moveTo>
                  <a:pt x="629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29996"/>
                </a:lnTo>
                <a:lnTo>
                  <a:pt x="843" y="661215"/>
                </a:lnTo>
                <a:lnTo>
                  <a:pt x="6750" y="677246"/>
                </a:lnTo>
                <a:lnTo>
                  <a:pt x="22781" y="683152"/>
                </a:lnTo>
                <a:lnTo>
                  <a:pt x="54000" y="683996"/>
                </a:lnTo>
                <a:lnTo>
                  <a:pt x="629996" y="683996"/>
                </a:lnTo>
                <a:lnTo>
                  <a:pt x="661215" y="683152"/>
                </a:lnTo>
                <a:lnTo>
                  <a:pt x="677246" y="677246"/>
                </a:lnTo>
                <a:lnTo>
                  <a:pt x="683152" y="661215"/>
                </a:lnTo>
                <a:lnTo>
                  <a:pt x="683996" y="629996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615174" y="8684565"/>
            <a:ext cx="678180" cy="5892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52705" marR="53340" algn="ctr">
              <a:lnSpc>
                <a:spcPts val="1100"/>
              </a:lnSpc>
              <a:spcBef>
                <a:spcPts val="170"/>
              </a:spcBef>
            </a:pP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L’effet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d’éviction  par 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d’intérêt</a:t>
            </a:r>
            <a:endParaRPr sz="95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11999" y="8641542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30" h="68452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29996"/>
                </a:lnTo>
                <a:lnTo>
                  <a:pt x="843" y="661215"/>
                </a:lnTo>
                <a:lnTo>
                  <a:pt x="6750" y="677246"/>
                </a:lnTo>
                <a:lnTo>
                  <a:pt x="22781" y="683152"/>
                </a:lnTo>
                <a:lnTo>
                  <a:pt x="54000" y="683996"/>
                </a:lnTo>
                <a:lnTo>
                  <a:pt x="629996" y="683996"/>
                </a:lnTo>
                <a:lnTo>
                  <a:pt x="661215" y="683152"/>
                </a:lnTo>
                <a:lnTo>
                  <a:pt x="677246" y="677246"/>
                </a:lnTo>
                <a:lnTo>
                  <a:pt x="683152" y="661215"/>
                </a:lnTo>
                <a:lnTo>
                  <a:pt x="683996" y="629996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592999" y="8229599"/>
            <a:ext cx="720090" cy="504190"/>
          </a:xfrm>
          <a:custGeom>
            <a:avLst/>
            <a:gdLst/>
            <a:ahLst/>
            <a:cxnLst/>
            <a:rect l="l" t="t" r="r" b="b"/>
            <a:pathLst>
              <a:path w="720089" h="504190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666000" y="503999"/>
                </a:lnTo>
                <a:lnTo>
                  <a:pt x="697219" y="503155"/>
                </a:lnTo>
                <a:lnTo>
                  <a:pt x="713251" y="497249"/>
                </a:lnTo>
                <a:lnTo>
                  <a:pt x="719157" y="481218"/>
                </a:lnTo>
                <a:lnTo>
                  <a:pt x="720001" y="449999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1777060" y="8252469"/>
            <a:ext cx="3454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’e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fet</a:t>
            </a:r>
            <a:endParaRPr sz="95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648515" y="8392169"/>
            <a:ext cx="60261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9050" marR="5080" indent="-6985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fardeau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dette</a:t>
            </a:r>
            <a:endParaRPr sz="95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1592999" y="8229599"/>
            <a:ext cx="720090" cy="504190"/>
          </a:xfrm>
          <a:custGeom>
            <a:avLst/>
            <a:gdLst/>
            <a:ahLst/>
            <a:cxnLst/>
            <a:rect l="l" t="t" r="r" b="b"/>
            <a:pathLst>
              <a:path w="720089" h="50419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666000" y="503999"/>
                </a:lnTo>
                <a:lnTo>
                  <a:pt x="697219" y="503155"/>
                </a:lnTo>
                <a:lnTo>
                  <a:pt x="713251" y="497249"/>
                </a:lnTo>
                <a:lnTo>
                  <a:pt x="719157" y="481218"/>
                </a:lnTo>
                <a:lnTo>
                  <a:pt x="720001" y="449999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117587" y="8965547"/>
            <a:ext cx="828040" cy="360045"/>
          </a:xfrm>
          <a:custGeom>
            <a:avLst/>
            <a:gdLst/>
            <a:ahLst/>
            <a:cxnLst/>
            <a:rect l="l" t="t" r="r" b="b"/>
            <a:pathLst>
              <a:path w="828039" h="36004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774001" y="360006"/>
                </a:lnTo>
                <a:lnTo>
                  <a:pt x="805220" y="359163"/>
                </a:lnTo>
                <a:lnTo>
                  <a:pt x="821251" y="353256"/>
                </a:lnTo>
                <a:lnTo>
                  <a:pt x="827158" y="337225"/>
                </a:lnTo>
                <a:lnTo>
                  <a:pt x="828001" y="306006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2120762" y="8986270"/>
            <a:ext cx="82169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79070" marR="78740" indent="-93345">
              <a:lnSpc>
                <a:spcPts val="1100"/>
              </a:lnSpc>
              <a:spcBef>
                <a:spcPts val="170"/>
              </a:spcBef>
            </a:pP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L’effet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boule  de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neige</a:t>
            </a:r>
            <a:endParaRPr sz="95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117587" y="8965547"/>
            <a:ext cx="828040" cy="360045"/>
          </a:xfrm>
          <a:custGeom>
            <a:avLst/>
            <a:gdLst/>
            <a:ahLst/>
            <a:cxnLst/>
            <a:rect l="l" t="t" r="r" b="b"/>
            <a:pathLst>
              <a:path w="828039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774001" y="360006"/>
                </a:lnTo>
                <a:lnTo>
                  <a:pt x="805220" y="359163"/>
                </a:lnTo>
                <a:lnTo>
                  <a:pt x="821251" y="353256"/>
                </a:lnTo>
                <a:lnTo>
                  <a:pt x="827158" y="337225"/>
                </a:lnTo>
                <a:lnTo>
                  <a:pt x="828001" y="306006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708612" y="4791600"/>
            <a:ext cx="1476375" cy="198120"/>
          </a:xfrm>
          <a:custGeom>
            <a:avLst/>
            <a:gdLst/>
            <a:ahLst/>
            <a:cxnLst/>
            <a:rect l="l" t="t" r="r" b="b"/>
            <a:pathLst>
              <a:path w="1476375" h="198120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422006" y="198005"/>
                </a:lnTo>
                <a:lnTo>
                  <a:pt x="1453225" y="197161"/>
                </a:lnTo>
                <a:lnTo>
                  <a:pt x="1469256" y="191255"/>
                </a:lnTo>
                <a:lnTo>
                  <a:pt x="1475162" y="175224"/>
                </a:lnTo>
                <a:lnTo>
                  <a:pt x="1476006" y="144005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47000" y="4890602"/>
            <a:ext cx="0" cy="1323340"/>
          </a:xfrm>
          <a:custGeom>
            <a:avLst/>
            <a:gdLst/>
            <a:ahLst/>
            <a:cxnLst/>
            <a:rect l="l" t="t" r="r" b="b"/>
            <a:pathLst>
              <a:path h="1323339">
                <a:moveTo>
                  <a:pt x="0" y="0"/>
                </a:moveTo>
                <a:lnTo>
                  <a:pt x="0" y="1322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566000" y="4890602"/>
            <a:ext cx="0" cy="537845"/>
          </a:xfrm>
          <a:custGeom>
            <a:avLst/>
            <a:gdLst/>
            <a:ahLst/>
            <a:cxnLst/>
            <a:rect l="l" t="t" r="r" b="b"/>
            <a:pathLst>
              <a:path h="537845">
                <a:moveTo>
                  <a:pt x="0" y="0"/>
                </a:moveTo>
                <a:lnTo>
                  <a:pt x="0" y="5376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691999" y="5385599"/>
            <a:ext cx="421005" cy="572770"/>
          </a:xfrm>
          <a:custGeom>
            <a:avLst/>
            <a:gdLst/>
            <a:ahLst/>
            <a:cxnLst/>
            <a:rect l="l" t="t" r="r" b="b"/>
            <a:pathLst>
              <a:path w="421005" h="572770">
                <a:moveTo>
                  <a:pt x="0" y="0"/>
                </a:moveTo>
                <a:lnTo>
                  <a:pt x="420471" y="5724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31999" y="5286602"/>
            <a:ext cx="630555" cy="198120"/>
          </a:xfrm>
          <a:custGeom>
            <a:avLst/>
            <a:gdLst/>
            <a:ahLst/>
            <a:cxnLst/>
            <a:rect l="l" t="t" r="r" b="b"/>
            <a:pathLst>
              <a:path w="630555" h="198120">
                <a:moveTo>
                  <a:pt x="57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575995" y="198005"/>
                </a:lnTo>
                <a:lnTo>
                  <a:pt x="607214" y="197161"/>
                </a:lnTo>
                <a:lnTo>
                  <a:pt x="623246" y="191255"/>
                </a:lnTo>
                <a:lnTo>
                  <a:pt x="629152" y="175224"/>
                </a:lnTo>
                <a:lnTo>
                  <a:pt x="629996" y="144005"/>
                </a:lnTo>
                <a:lnTo>
                  <a:pt x="629996" y="54000"/>
                </a:lnTo>
                <a:lnTo>
                  <a:pt x="629152" y="22781"/>
                </a:lnTo>
                <a:lnTo>
                  <a:pt x="623246" y="6750"/>
                </a:lnTo>
                <a:lnTo>
                  <a:pt x="607214" y="843"/>
                </a:lnTo>
                <a:lnTo>
                  <a:pt x="575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493676" y="5296175"/>
            <a:ext cx="4953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1133999" y="5286602"/>
            <a:ext cx="864235" cy="198120"/>
          </a:xfrm>
          <a:custGeom>
            <a:avLst/>
            <a:gdLst/>
            <a:ahLst/>
            <a:cxnLst/>
            <a:rect l="l" t="t" r="r" b="b"/>
            <a:pathLst>
              <a:path w="864235" h="198120">
                <a:moveTo>
                  <a:pt x="810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810005" y="198005"/>
                </a:lnTo>
                <a:lnTo>
                  <a:pt x="841224" y="197161"/>
                </a:lnTo>
                <a:lnTo>
                  <a:pt x="857256" y="191255"/>
                </a:lnTo>
                <a:lnTo>
                  <a:pt x="863162" y="175224"/>
                </a:lnTo>
                <a:lnTo>
                  <a:pt x="864006" y="144005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1235854" y="5296175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Instruments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31999" y="4791600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20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569735" y="4801172"/>
            <a:ext cx="10922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budgétaire</a:t>
            </a:r>
            <a:endParaRPr sz="95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399999" y="4791600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20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5554584" y="4801172"/>
            <a:ext cx="10585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monétaire</a:t>
            </a:r>
            <a:endParaRPr sz="95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1153224" y="1835998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19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1274260" y="1845570"/>
            <a:ext cx="11258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d’allocation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2701225" y="1835998"/>
            <a:ext cx="1440180" cy="198120"/>
          </a:xfrm>
          <a:custGeom>
            <a:avLst/>
            <a:gdLst/>
            <a:ahLst/>
            <a:cxnLst/>
            <a:rect l="l" t="t" r="r" b="b"/>
            <a:pathLst>
              <a:path w="1440179" h="1981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86001" y="198005"/>
                </a:lnTo>
                <a:lnTo>
                  <a:pt x="1417220" y="197161"/>
                </a:lnTo>
                <a:lnTo>
                  <a:pt x="1433252" y="191255"/>
                </a:lnTo>
                <a:lnTo>
                  <a:pt x="1439158" y="175224"/>
                </a:lnTo>
                <a:lnTo>
                  <a:pt x="1440002" y="14400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2807028" y="1845570"/>
            <a:ext cx="12198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régulation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4321225" y="1835998"/>
            <a:ext cx="1620520" cy="198120"/>
          </a:xfrm>
          <a:custGeom>
            <a:avLst/>
            <a:gdLst/>
            <a:ahLst/>
            <a:cxnLst/>
            <a:rect l="l" t="t" r="r" b="b"/>
            <a:pathLst>
              <a:path w="1620520" h="198119">
                <a:moveTo>
                  <a:pt x="1565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565998" y="198005"/>
                </a:lnTo>
                <a:lnTo>
                  <a:pt x="1597217" y="197161"/>
                </a:lnTo>
                <a:lnTo>
                  <a:pt x="1613249" y="191255"/>
                </a:lnTo>
                <a:lnTo>
                  <a:pt x="1619155" y="175224"/>
                </a:lnTo>
                <a:lnTo>
                  <a:pt x="1619999" y="144005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4435515" y="1845570"/>
            <a:ext cx="13804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redistribution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2107225" y="145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2769141" y="1473455"/>
            <a:ext cx="15557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L’État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a plusieurs</a:t>
            </a:r>
            <a:r>
              <a:rPr sz="11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rôles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2051999" y="4413601"/>
            <a:ext cx="3060065" cy="234315"/>
          </a:xfrm>
          <a:custGeom>
            <a:avLst/>
            <a:gdLst/>
            <a:ahLst/>
            <a:cxnLst/>
            <a:rect l="l" t="t" r="r" b="b"/>
            <a:pathLst>
              <a:path w="3060065" h="234314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3006001" y="233997"/>
                </a:lnTo>
                <a:lnTo>
                  <a:pt x="3037220" y="233153"/>
                </a:lnTo>
                <a:lnTo>
                  <a:pt x="3053251" y="227247"/>
                </a:lnTo>
                <a:lnTo>
                  <a:pt x="3059157" y="211216"/>
                </a:lnTo>
                <a:lnTo>
                  <a:pt x="3060001" y="179997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2251791" y="4429059"/>
            <a:ext cx="2851150" cy="542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différentes politiques</a:t>
            </a:r>
            <a:r>
              <a:rPr sz="11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  <a:tabLst>
                <a:tab pos="154368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l’offre	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944999" y="7473601"/>
            <a:ext cx="2016125" cy="234315"/>
          </a:xfrm>
          <a:custGeom>
            <a:avLst/>
            <a:gdLst/>
            <a:ahLst/>
            <a:cxnLst/>
            <a:rect l="l" t="t" r="r" b="b"/>
            <a:pathLst>
              <a:path w="2016125" h="234315">
                <a:moveTo>
                  <a:pt x="1961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1961997" y="233997"/>
                </a:lnTo>
                <a:lnTo>
                  <a:pt x="1993216" y="233153"/>
                </a:lnTo>
                <a:lnTo>
                  <a:pt x="2009247" y="227247"/>
                </a:lnTo>
                <a:lnTo>
                  <a:pt x="2015154" y="211216"/>
                </a:lnTo>
                <a:lnTo>
                  <a:pt x="2015998" y="179997"/>
                </a:lnTo>
                <a:lnTo>
                  <a:pt x="2015998" y="54000"/>
                </a:lnTo>
                <a:lnTo>
                  <a:pt x="2015154" y="22781"/>
                </a:lnTo>
                <a:lnTo>
                  <a:pt x="2009247" y="6750"/>
                </a:lnTo>
                <a:lnTo>
                  <a:pt x="1993216" y="843"/>
                </a:lnTo>
                <a:lnTo>
                  <a:pt x="1961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1268464" y="7489058"/>
            <a:ext cx="13690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Politique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budgétaire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3348528" y="2205573"/>
            <a:ext cx="3879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afin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endParaRPr sz="95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107225" y="3060004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494974" y="3075460"/>
            <a:ext cx="5102225" cy="1202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1394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grâce à des politiques</a:t>
            </a:r>
            <a:r>
              <a:rPr sz="11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marL="1048385" algn="ctr">
              <a:lnSpc>
                <a:spcPts val="1120"/>
              </a:lnSpc>
              <a:tabLst>
                <a:tab pos="283337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court terme	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long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950">
              <a:latin typeface="Arial"/>
              <a:cs typeface="Arial"/>
            </a:endParaRPr>
          </a:p>
          <a:p>
            <a:pPr marL="990600" algn="ctr">
              <a:lnSpc>
                <a:spcPts val="1120"/>
              </a:lnSpc>
              <a:tabLst>
                <a:tab pos="283273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conjoncturelles	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structurelles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spc="-15" baseline="2136" dirty="0">
                <a:solidFill>
                  <a:srgbClr val="00AEEF"/>
                </a:solidFill>
                <a:latin typeface="Arial"/>
                <a:cs typeface="Arial"/>
              </a:rPr>
              <a:t>L’action 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de l’État dans les différentes politiques</a:t>
            </a:r>
            <a:r>
              <a:rPr sz="1950" b="1" spc="-120" baseline="2136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431999" y="5781599"/>
            <a:ext cx="1476375" cy="1047115"/>
          </a:xfrm>
          <a:custGeom>
            <a:avLst/>
            <a:gdLst/>
            <a:ahLst/>
            <a:cxnLst/>
            <a:rect l="l" t="t" r="r" b="b"/>
            <a:pathLst>
              <a:path w="1476375" h="1047115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992733"/>
                </a:lnTo>
                <a:lnTo>
                  <a:pt x="843" y="1023952"/>
                </a:lnTo>
                <a:lnTo>
                  <a:pt x="6750" y="1039983"/>
                </a:lnTo>
                <a:lnTo>
                  <a:pt x="22781" y="1045890"/>
                </a:lnTo>
                <a:lnTo>
                  <a:pt x="54000" y="1046734"/>
                </a:lnTo>
                <a:lnTo>
                  <a:pt x="1422006" y="1046734"/>
                </a:lnTo>
                <a:lnTo>
                  <a:pt x="1453217" y="1045890"/>
                </a:lnTo>
                <a:lnTo>
                  <a:pt x="1469245" y="1039983"/>
                </a:lnTo>
                <a:lnTo>
                  <a:pt x="1475150" y="1023952"/>
                </a:lnTo>
                <a:lnTo>
                  <a:pt x="1475994" y="992733"/>
                </a:lnTo>
                <a:lnTo>
                  <a:pt x="1475994" y="54000"/>
                </a:lnTo>
                <a:lnTo>
                  <a:pt x="1475150" y="22781"/>
                </a:lnTo>
                <a:lnTo>
                  <a:pt x="1469245" y="6750"/>
                </a:lnTo>
                <a:lnTo>
                  <a:pt x="1453217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458475" y="5796440"/>
            <a:ext cx="132207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consommation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ménages et  d’investissement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58475" y="6215540"/>
            <a:ext cx="138176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>
              <a:lnSpc>
                <a:spcPts val="112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  <a:p>
            <a:pPr marL="88265" marR="5080" indent="-75565" algn="just">
              <a:lnSpc>
                <a:spcPts val="1100"/>
              </a:lnSpc>
              <a:spcBef>
                <a:spcPts val="5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limiter 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croissance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afin de ralentir l’inflation  et limiter le déficit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endParaRPr sz="950">
              <a:latin typeface="Arial"/>
              <a:cs typeface="Arial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431999" y="5781599"/>
            <a:ext cx="1476375" cy="1047115"/>
          </a:xfrm>
          <a:custGeom>
            <a:avLst/>
            <a:gdLst/>
            <a:ahLst/>
            <a:cxnLst/>
            <a:rect l="l" t="t" r="r" b="b"/>
            <a:pathLst>
              <a:path w="1476375" h="10471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992733"/>
                </a:lnTo>
                <a:lnTo>
                  <a:pt x="843" y="1023952"/>
                </a:lnTo>
                <a:lnTo>
                  <a:pt x="6750" y="1039983"/>
                </a:lnTo>
                <a:lnTo>
                  <a:pt x="22781" y="1045890"/>
                </a:lnTo>
                <a:lnTo>
                  <a:pt x="54000" y="1046734"/>
                </a:lnTo>
                <a:lnTo>
                  <a:pt x="1422006" y="1046734"/>
                </a:lnTo>
                <a:lnTo>
                  <a:pt x="1453217" y="1045890"/>
                </a:lnTo>
                <a:lnTo>
                  <a:pt x="1469245" y="1039983"/>
                </a:lnTo>
                <a:lnTo>
                  <a:pt x="1475150" y="1023952"/>
                </a:lnTo>
                <a:lnTo>
                  <a:pt x="1475994" y="992733"/>
                </a:lnTo>
                <a:lnTo>
                  <a:pt x="1475994" y="54000"/>
                </a:lnTo>
                <a:lnTo>
                  <a:pt x="1475150" y="22781"/>
                </a:lnTo>
                <a:lnTo>
                  <a:pt x="1469245" y="6750"/>
                </a:lnTo>
                <a:lnTo>
                  <a:pt x="1453217" y="843"/>
                </a:lnTo>
                <a:lnTo>
                  <a:pt x="1422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979999" y="5781599"/>
            <a:ext cx="1069975" cy="621665"/>
          </a:xfrm>
          <a:custGeom>
            <a:avLst/>
            <a:gdLst/>
            <a:ahLst/>
            <a:cxnLst/>
            <a:rect l="l" t="t" r="r" b="b"/>
            <a:pathLst>
              <a:path w="1069975" h="621664">
                <a:moveTo>
                  <a:pt x="101558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7664"/>
                </a:lnTo>
                <a:lnTo>
                  <a:pt x="843" y="598883"/>
                </a:lnTo>
                <a:lnTo>
                  <a:pt x="6750" y="614914"/>
                </a:lnTo>
                <a:lnTo>
                  <a:pt x="22781" y="620821"/>
                </a:lnTo>
                <a:lnTo>
                  <a:pt x="54000" y="621665"/>
                </a:lnTo>
                <a:lnTo>
                  <a:pt x="1015580" y="621665"/>
                </a:lnTo>
                <a:lnTo>
                  <a:pt x="1046799" y="620821"/>
                </a:lnTo>
                <a:lnTo>
                  <a:pt x="1062831" y="614914"/>
                </a:lnTo>
                <a:lnTo>
                  <a:pt x="1068737" y="598883"/>
                </a:lnTo>
                <a:lnTo>
                  <a:pt x="1069581" y="567664"/>
                </a:lnTo>
                <a:lnTo>
                  <a:pt x="1069581" y="54000"/>
                </a:lnTo>
                <a:lnTo>
                  <a:pt x="1068737" y="22781"/>
                </a:lnTo>
                <a:lnTo>
                  <a:pt x="1062831" y="6750"/>
                </a:lnTo>
                <a:lnTo>
                  <a:pt x="1046799" y="843"/>
                </a:lnTo>
                <a:lnTo>
                  <a:pt x="10155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1983174" y="5793450"/>
            <a:ext cx="1063625" cy="5892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11760" marR="192405" indent="-76200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dépenses  publiques</a:t>
            </a:r>
            <a:endParaRPr sz="950">
              <a:latin typeface="Arial"/>
              <a:cs typeface="Arial"/>
            </a:endParaRPr>
          </a:p>
          <a:p>
            <a:pPr marL="111760" indent="-76200">
              <a:lnSpc>
                <a:spcPts val="1050"/>
              </a:lnSpc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fiscalité</a:t>
            </a:r>
            <a:endParaRPr sz="950">
              <a:latin typeface="Arial"/>
              <a:cs typeface="Arial"/>
            </a:endParaRPr>
          </a:p>
          <a:p>
            <a:pPr marL="111760" indent="-76200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déficit</a:t>
            </a: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endParaRPr sz="950">
              <a:latin typeface="Arial"/>
              <a:cs typeface="Arial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1979999" y="5781599"/>
            <a:ext cx="1069975" cy="621665"/>
          </a:xfrm>
          <a:custGeom>
            <a:avLst/>
            <a:gdLst/>
            <a:ahLst/>
            <a:cxnLst/>
            <a:rect l="l" t="t" r="r" b="b"/>
            <a:pathLst>
              <a:path w="1069975" h="621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7664"/>
                </a:lnTo>
                <a:lnTo>
                  <a:pt x="843" y="598883"/>
                </a:lnTo>
                <a:lnTo>
                  <a:pt x="6750" y="614914"/>
                </a:lnTo>
                <a:lnTo>
                  <a:pt x="22781" y="620821"/>
                </a:lnTo>
                <a:lnTo>
                  <a:pt x="54000" y="621665"/>
                </a:lnTo>
                <a:lnTo>
                  <a:pt x="1015580" y="621665"/>
                </a:lnTo>
                <a:lnTo>
                  <a:pt x="1046799" y="620821"/>
                </a:lnTo>
                <a:lnTo>
                  <a:pt x="1062831" y="614914"/>
                </a:lnTo>
                <a:lnTo>
                  <a:pt x="1068737" y="598883"/>
                </a:lnTo>
                <a:lnTo>
                  <a:pt x="1069581" y="567664"/>
                </a:lnTo>
                <a:lnTo>
                  <a:pt x="1069581" y="54000"/>
                </a:lnTo>
                <a:lnTo>
                  <a:pt x="1068737" y="22781"/>
                </a:lnTo>
                <a:lnTo>
                  <a:pt x="1062831" y="6750"/>
                </a:lnTo>
                <a:lnTo>
                  <a:pt x="1046799" y="843"/>
                </a:lnTo>
                <a:lnTo>
                  <a:pt x="101558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125" name="object 84"/>
          <p:cNvSpPr/>
          <p:nvPr/>
        </p:nvSpPr>
        <p:spPr>
          <a:xfrm>
            <a:off x="2609850" y="7992000"/>
            <a:ext cx="864235" cy="68580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810006" y="503999"/>
                </a:lnTo>
                <a:lnTo>
                  <a:pt x="841224" y="503155"/>
                </a:lnTo>
                <a:lnTo>
                  <a:pt x="857256" y="497249"/>
                </a:lnTo>
                <a:lnTo>
                  <a:pt x="863162" y="481218"/>
                </a:lnTo>
                <a:lnTo>
                  <a:pt x="864006" y="449999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96"/>
          <p:cNvSpPr txBox="1"/>
          <p:nvPr/>
        </p:nvSpPr>
        <p:spPr>
          <a:xfrm>
            <a:off x="2609850" y="8010000"/>
            <a:ext cx="876300" cy="6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20100"/>
              </a:lnSpc>
              <a:spcBef>
                <a:spcPts val="100"/>
              </a:spcBef>
              <a:tabLst>
                <a:tab pos="862965" algn="l"/>
              </a:tabLst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délais</a:t>
            </a:r>
            <a:endParaRPr sz="950" dirty="0">
              <a:latin typeface="Arial"/>
              <a:cs typeface="Arial"/>
            </a:endParaRPr>
          </a:p>
          <a:p>
            <a:pPr marL="63500" marR="67310" algn="ctr">
              <a:lnSpc>
                <a:spcPts val="1100"/>
              </a:lnSpc>
              <a:spcBef>
                <a:spcPts val="3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réaction  des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  budgétaires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object 6"/>
          <p:cNvSpPr/>
          <p:nvPr/>
        </p:nvSpPr>
        <p:spPr>
          <a:xfrm>
            <a:off x="432003" y="40500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661299" y="248690"/>
            <a:ext cx="5212715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4.1.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économique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court</a:t>
            </a:r>
            <a:r>
              <a:rPr sz="1500" i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299" y="1095837"/>
            <a:ext cx="5256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rôle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l’État dans 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mise en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œuvre de politiques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2003" y="1087531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4974" y="107967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5299" y="7103904"/>
            <a:ext cx="3824604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00AEEF"/>
                </a:solidFill>
                <a:latin typeface="Arial"/>
                <a:cs typeface="Arial"/>
              </a:rPr>
              <a:t>L’intervention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l’État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encadrée et/ou</a:t>
            </a:r>
            <a:r>
              <a:rPr sz="1300" b="1" spc="-2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contestée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2003" y="709559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94974" y="70877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446613" y="4583892"/>
            <a:ext cx="0" cy="946150"/>
          </a:xfrm>
          <a:custGeom>
            <a:avLst/>
            <a:gdLst/>
            <a:ahLst/>
            <a:cxnLst/>
            <a:rect l="l" t="t" r="r" b="b"/>
            <a:pathLst>
              <a:path h="946150">
                <a:moveTo>
                  <a:pt x="0" y="0"/>
                </a:moveTo>
                <a:lnTo>
                  <a:pt x="0" y="9457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52999" y="7509605"/>
            <a:ext cx="0" cy="824865"/>
          </a:xfrm>
          <a:custGeom>
            <a:avLst/>
            <a:gdLst/>
            <a:ahLst/>
            <a:cxnLst/>
            <a:rect l="l" t="t" r="r" b="b"/>
            <a:pathLst>
              <a:path h="824865">
                <a:moveTo>
                  <a:pt x="0" y="0"/>
                </a:moveTo>
                <a:lnTo>
                  <a:pt x="0" y="8244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96995" y="7992001"/>
            <a:ext cx="350520" cy="238125"/>
          </a:xfrm>
          <a:custGeom>
            <a:avLst/>
            <a:gdLst/>
            <a:ahLst/>
            <a:cxnLst/>
            <a:rect l="l" t="t" r="r" b="b"/>
            <a:pathLst>
              <a:path w="350519" h="238125">
                <a:moveTo>
                  <a:pt x="350316" y="0"/>
                </a:moveTo>
                <a:lnTo>
                  <a:pt x="0" y="2376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15999" y="7986748"/>
            <a:ext cx="477520" cy="1037590"/>
          </a:xfrm>
          <a:custGeom>
            <a:avLst/>
            <a:gdLst/>
            <a:ahLst/>
            <a:cxnLst/>
            <a:rect l="l" t="t" r="r" b="b"/>
            <a:pathLst>
              <a:path w="477519" h="1037590">
                <a:moveTo>
                  <a:pt x="476999" y="0"/>
                </a:moveTo>
                <a:lnTo>
                  <a:pt x="0" y="1037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21999" y="7992001"/>
            <a:ext cx="210185" cy="1030605"/>
          </a:xfrm>
          <a:custGeom>
            <a:avLst/>
            <a:gdLst/>
            <a:ahLst/>
            <a:cxnLst/>
            <a:rect l="l" t="t" r="r" b="b"/>
            <a:pathLst>
              <a:path w="210185" h="1030604">
                <a:moveTo>
                  <a:pt x="0" y="0"/>
                </a:moveTo>
                <a:lnTo>
                  <a:pt x="209588" y="10305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03000" y="8013604"/>
            <a:ext cx="291465" cy="207010"/>
          </a:xfrm>
          <a:custGeom>
            <a:avLst/>
            <a:gdLst/>
            <a:ahLst/>
            <a:cxnLst/>
            <a:rect l="l" t="t" r="r" b="b"/>
            <a:pathLst>
              <a:path w="291464" h="207009">
                <a:moveTo>
                  <a:pt x="0" y="0"/>
                </a:moveTo>
                <a:lnTo>
                  <a:pt x="291312" y="206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17225" y="4583892"/>
            <a:ext cx="0" cy="648335"/>
          </a:xfrm>
          <a:custGeom>
            <a:avLst/>
            <a:gdLst/>
            <a:ahLst/>
            <a:cxnLst/>
            <a:rect l="l" t="t" r="r" b="b"/>
            <a:pathLst>
              <a:path h="648335">
                <a:moveTo>
                  <a:pt x="0" y="0"/>
                </a:moveTo>
                <a:lnTo>
                  <a:pt x="0" y="64829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62999" y="5428200"/>
            <a:ext cx="0" cy="411480"/>
          </a:xfrm>
          <a:custGeom>
            <a:avLst/>
            <a:gdLst/>
            <a:ahLst/>
            <a:cxnLst/>
            <a:rect l="l" t="t" r="r" b="b"/>
            <a:pathLst>
              <a:path h="411479">
                <a:moveTo>
                  <a:pt x="0" y="0"/>
                </a:moveTo>
                <a:lnTo>
                  <a:pt x="0" y="410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81225" y="6188104"/>
            <a:ext cx="0" cy="411480"/>
          </a:xfrm>
          <a:custGeom>
            <a:avLst/>
            <a:gdLst/>
            <a:ahLst/>
            <a:cxnLst/>
            <a:rect l="l" t="t" r="r" b="b"/>
            <a:pathLst>
              <a:path h="411479">
                <a:moveTo>
                  <a:pt x="0" y="0"/>
                </a:moveTo>
                <a:lnTo>
                  <a:pt x="0" y="410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951225" y="4611604"/>
            <a:ext cx="528320" cy="234315"/>
          </a:xfrm>
          <a:custGeom>
            <a:avLst/>
            <a:gdLst/>
            <a:ahLst/>
            <a:cxnLst/>
            <a:rect l="l" t="t" r="r" b="b"/>
            <a:pathLst>
              <a:path w="528320" h="234314">
                <a:moveTo>
                  <a:pt x="0" y="0"/>
                </a:moveTo>
                <a:lnTo>
                  <a:pt x="527977" y="233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45999" y="4611602"/>
            <a:ext cx="454025" cy="216535"/>
          </a:xfrm>
          <a:custGeom>
            <a:avLst/>
            <a:gdLst/>
            <a:ahLst/>
            <a:cxnLst/>
            <a:rect l="l" t="t" r="r" b="b"/>
            <a:pathLst>
              <a:path w="454025" h="216535">
                <a:moveTo>
                  <a:pt x="0" y="216001"/>
                </a:moveTo>
                <a:lnTo>
                  <a:pt x="4536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603354" y="4915910"/>
            <a:ext cx="461009" cy="407034"/>
          </a:xfrm>
          <a:custGeom>
            <a:avLst/>
            <a:gdLst/>
            <a:ahLst/>
            <a:cxnLst/>
            <a:rect l="l" t="t" r="r" b="b"/>
            <a:pathLst>
              <a:path w="461010" h="407035">
                <a:moveTo>
                  <a:pt x="460438" y="0"/>
                </a:moveTo>
                <a:lnTo>
                  <a:pt x="0" y="40669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118688" y="4953606"/>
            <a:ext cx="302895" cy="369570"/>
          </a:xfrm>
          <a:custGeom>
            <a:avLst/>
            <a:gdLst/>
            <a:ahLst/>
            <a:cxnLst/>
            <a:rect l="l" t="t" r="r" b="b"/>
            <a:pathLst>
              <a:path w="302895" h="369570">
                <a:moveTo>
                  <a:pt x="0" y="0"/>
                </a:moveTo>
                <a:lnTo>
                  <a:pt x="302399" y="3689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73051" y="5431047"/>
            <a:ext cx="221615" cy="441959"/>
          </a:xfrm>
          <a:custGeom>
            <a:avLst/>
            <a:gdLst/>
            <a:ahLst/>
            <a:cxnLst/>
            <a:rect l="l" t="t" r="r" b="b"/>
            <a:pathLst>
              <a:path w="221614" h="441960">
                <a:moveTo>
                  <a:pt x="221348" y="0"/>
                </a:moveTo>
                <a:lnTo>
                  <a:pt x="0" y="44192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49126" y="6136646"/>
            <a:ext cx="221615" cy="441959"/>
          </a:xfrm>
          <a:custGeom>
            <a:avLst/>
            <a:gdLst/>
            <a:ahLst/>
            <a:cxnLst/>
            <a:rect l="l" t="t" r="r" b="b"/>
            <a:pathLst>
              <a:path w="221614" h="441959">
                <a:moveTo>
                  <a:pt x="221348" y="0"/>
                </a:moveTo>
                <a:lnTo>
                  <a:pt x="0" y="44192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73650" y="1628289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73650" y="1998003"/>
            <a:ext cx="0" cy="1098550"/>
          </a:xfrm>
          <a:custGeom>
            <a:avLst/>
            <a:gdLst/>
            <a:ahLst/>
            <a:cxnLst/>
            <a:rect l="l" t="t" r="r" b="b"/>
            <a:pathLst>
              <a:path h="1098550">
                <a:moveTo>
                  <a:pt x="0" y="0"/>
                </a:moveTo>
                <a:lnTo>
                  <a:pt x="0" y="10980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43226" y="2367004"/>
            <a:ext cx="0" cy="729615"/>
          </a:xfrm>
          <a:custGeom>
            <a:avLst/>
            <a:gdLst/>
            <a:ahLst/>
            <a:cxnLst/>
            <a:rect l="l" t="t" r="r" b="b"/>
            <a:pathLst>
              <a:path h="729614">
                <a:moveTo>
                  <a:pt x="0" y="0"/>
                </a:moveTo>
                <a:lnTo>
                  <a:pt x="0" y="72899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01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465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948650" y="2857505"/>
            <a:ext cx="182880" cy="256540"/>
          </a:xfrm>
          <a:custGeom>
            <a:avLst/>
            <a:gdLst/>
            <a:ahLst/>
            <a:cxnLst/>
            <a:rect l="l" t="t" r="r" b="b"/>
            <a:pathLst>
              <a:path w="182879" h="256539">
                <a:moveTo>
                  <a:pt x="182575" y="0"/>
                </a:moveTo>
                <a:lnTo>
                  <a:pt x="0" y="25650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50451" y="2367004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4">
                <a:moveTo>
                  <a:pt x="0" y="0"/>
                </a:moveTo>
                <a:lnTo>
                  <a:pt x="0" y="7721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924799" y="2367004"/>
            <a:ext cx="306070" cy="333375"/>
          </a:xfrm>
          <a:custGeom>
            <a:avLst/>
            <a:gdLst/>
            <a:ahLst/>
            <a:cxnLst/>
            <a:rect l="l" t="t" r="r" b="b"/>
            <a:pathLst>
              <a:path w="306070" h="333375">
                <a:moveTo>
                  <a:pt x="0" y="0"/>
                </a:moveTo>
                <a:lnTo>
                  <a:pt x="305993" y="333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810928" y="1628289"/>
            <a:ext cx="0" cy="586105"/>
          </a:xfrm>
          <a:custGeom>
            <a:avLst/>
            <a:gdLst/>
            <a:ahLst/>
            <a:cxnLst/>
            <a:rect l="l" t="t" r="r" b="b"/>
            <a:pathLst>
              <a:path h="586105">
                <a:moveTo>
                  <a:pt x="0" y="0"/>
                </a:moveTo>
                <a:lnTo>
                  <a:pt x="0" y="5857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421224" y="1628289"/>
            <a:ext cx="0" cy="618490"/>
          </a:xfrm>
          <a:custGeom>
            <a:avLst/>
            <a:gdLst/>
            <a:ahLst/>
            <a:cxnLst/>
            <a:rect l="l" t="t" r="r" b="b"/>
            <a:pathLst>
              <a:path h="618489">
                <a:moveTo>
                  <a:pt x="0" y="0"/>
                </a:moveTo>
                <a:lnTo>
                  <a:pt x="0" y="6181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1225" y="5133601"/>
            <a:ext cx="1152525" cy="504190"/>
          </a:xfrm>
          <a:custGeom>
            <a:avLst/>
            <a:gdLst/>
            <a:ahLst/>
            <a:cxnLst/>
            <a:rect l="l" t="t" r="r" b="b"/>
            <a:pathLst>
              <a:path w="1152525" h="504189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098003" y="503999"/>
                </a:lnTo>
                <a:lnTo>
                  <a:pt x="1129222" y="503155"/>
                </a:lnTo>
                <a:lnTo>
                  <a:pt x="1145254" y="497249"/>
                </a:lnTo>
                <a:lnTo>
                  <a:pt x="1151160" y="481218"/>
                </a:lnTo>
                <a:lnTo>
                  <a:pt x="1152004" y="449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515439" y="5156473"/>
            <a:ext cx="796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Réduction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401476" y="5296173"/>
            <a:ext cx="102425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014" marR="5080" indent="-1079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prélèvements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pour  les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341225" y="5133601"/>
            <a:ext cx="1152525" cy="504190"/>
          </a:xfrm>
          <a:custGeom>
            <a:avLst/>
            <a:gdLst/>
            <a:ahLst/>
            <a:cxnLst/>
            <a:rect l="l" t="t" r="r" b="b"/>
            <a:pathLst>
              <a:path w="115252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098003" y="503999"/>
                </a:lnTo>
                <a:lnTo>
                  <a:pt x="1129222" y="503155"/>
                </a:lnTo>
                <a:lnTo>
                  <a:pt x="1145254" y="497249"/>
                </a:lnTo>
                <a:lnTo>
                  <a:pt x="1151160" y="481218"/>
                </a:lnTo>
                <a:lnTo>
                  <a:pt x="1152004" y="449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55998" y="5286602"/>
            <a:ext cx="630555" cy="198120"/>
          </a:xfrm>
          <a:custGeom>
            <a:avLst/>
            <a:gdLst/>
            <a:ahLst/>
            <a:cxnLst/>
            <a:rect l="l" t="t" r="r" b="b"/>
            <a:pathLst>
              <a:path w="630554" h="198120">
                <a:moveTo>
                  <a:pt x="57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575995" y="198005"/>
                </a:lnTo>
                <a:lnTo>
                  <a:pt x="607214" y="197161"/>
                </a:lnTo>
                <a:lnTo>
                  <a:pt x="623246" y="191255"/>
                </a:lnTo>
                <a:lnTo>
                  <a:pt x="629152" y="175224"/>
                </a:lnTo>
                <a:lnTo>
                  <a:pt x="629996" y="144005"/>
                </a:lnTo>
                <a:lnTo>
                  <a:pt x="629996" y="54000"/>
                </a:lnTo>
                <a:lnTo>
                  <a:pt x="629152" y="22781"/>
                </a:lnTo>
                <a:lnTo>
                  <a:pt x="623246" y="6750"/>
                </a:lnTo>
                <a:lnTo>
                  <a:pt x="607214" y="843"/>
                </a:lnTo>
                <a:lnTo>
                  <a:pt x="575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317676" y="5296175"/>
            <a:ext cx="4953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957999" y="5286602"/>
            <a:ext cx="810260" cy="198120"/>
          </a:xfrm>
          <a:custGeom>
            <a:avLst/>
            <a:gdLst/>
            <a:ahLst/>
            <a:cxnLst/>
            <a:rect l="l" t="t" r="r" b="b"/>
            <a:pathLst>
              <a:path w="810259" h="198120">
                <a:moveTo>
                  <a:pt x="75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756005" y="198005"/>
                </a:lnTo>
                <a:lnTo>
                  <a:pt x="787224" y="197161"/>
                </a:lnTo>
                <a:lnTo>
                  <a:pt x="803255" y="191255"/>
                </a:lnTo>
                <a:lnTo>
                  <a:pt x="809162" y="175224"/>
                </a:lnTo>
                <a:lnTo>
                  <a:pt x="810006" y="144005"/>
                </a:lnTo>
                <a:lnTo>
                  <a:pt x="810006" y="54000"/>
                </a:lnTo>
                <a:lnTo>
                  <a:pt x="809162" y="22781"/>
                </a:lnTo>
                <a:lnTo>
                  <a:pt x="803255" y="6750"/>
                </a:lnTo>
                <a:lnTo>
                  <a:pt x="787224" y="843"/>
                </a:lnTo>
                <a:lnTo>
                  <a:pt x="75600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034454" y="5296175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Instruments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852612" y="5133601"/>
            <a:ext cx="1188085" cy="504190"/>
          </a:xfrm>
          <a:custGeom>
            <a:avLst/>
            <a:gdLst/>
            <a:ahLst/>
            <a:cxnLst/>
            <a:rect l="l" t="t" r="r" b="b"/>
            <a:pathLst>
              <a:path w="1188085" h="504189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133995" y="503999"/>
                </a:lnTo>
                <a:lnTo>
                  <a:pt x="1165214" y="503155"/>
                </a:lnTo>
                <a:lnTo>
                  <a:pt x="1181246" y="497249"/>
                </a:lnTo>
                <a:lnTo>
                  <a:pt x="1187152" y="481218"/>
                </a:lnTo>
                <a:lnTo>
                  <a:pt x="1187996" y="449999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921898" y="5156473"/>
            <a:ext cx="104457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Relance de la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consommation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l’investissement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852612" y="5133601"/>
            <a:ext cx="1188085" cy="504190"/>
          </a:xfrm>
          <a:custGeom>
            <a:avLst/>
            <a:gdLst/>
            <a:ahLst/>
            <a:cxnLst/>
            <a:rect l="l" t="t" r="r" b="b"/>
            <a:pathLst>
              <a:path w="118808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133995" y="503999"/>
                </a:lnTo>
                <a:lnTo>
                  <a:pt x="1165214" y="503155"/>
                </a:lnTo>
                <a:lnTo>
                  <a:pt x="1181246" y="497249"/>
                </a:lnTo>
                <a:lnTo>
                  <a:pt x="1187152" y="481218"/>
                </a:lnTo>
                <a:lnTo>
                  <a:pt x="1187996" y="449999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31999" y="9647998"/>
            <a:ext cx="3042285" cy="504190"/>
          </a:xfrm>
          <a:custGeom>
            <a:avLst/>
            <a:gdLst/>
            <a:ahLst/>
            <a:cxnLst/>
            <a:rect l="l" t="t" r="r" b="b"/>
            <a:pathLst>
              <a:path w="3042285" h="504190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2988005" y="503999"/>
                </a:lnTo>
                <a:lnTo>
                  <a:pt x="3019224" y="503155"/>
                </a:lnTo>
                <a:lnTo>
                  <a:pt x="3035255" y="497249"/>
                </a:lnTo>
                <a:lnTo>
                  <a:pt x="3041161" y="481218"/>
                </a:lnTo>
                <a:lnTo>
                  <a:pt x="3042005" y="449999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8ED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523220" y="9670870"/>
            <a:ext cx="284861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5885" marR="88265" indent="14033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niveau de l’UE, la politique budgétaire est  du ressort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chaque État,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mais reste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soumise</a:t>
            </a:r>
            <a:r>
              <a:rPr sz="9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respect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Pacte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stabilité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croissance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(PSC).</a:t>
            </a:r>
            <a:endParaRPr sz="9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319801" y="5781599"/>
            <a:ext cx="1332230" cy="615315"/>
          </a:xfrm>
          <a:custGeom>
            <a:avLst/>
            <a:gdLst/>
            <a:ahLst/>
            <a:cxnLst/>
            <a:rect l="l" t="t" r="r" b="b"/>
            <a:pathLst>
              <a:path w="1332229" h="615314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0933"/>
                </a:lnTo>
                <a:lnTo>
                  <a:pt x="843" y="592152"/>
                </a:lnTo>
                <a:lnTo>
                  <a:pt x="6750" y="608183"/>
                </a:lnTo>
                <a:lnTo>
                  <a:pt x="22781" y="614090"/>
                </a:lnTo>
                <a:lnTo>
                  <a:pt x="54000" y="614934"/>
                </a:lnTo>
                <a:lnTo>
                  <a:pt x="1278001" y="614934"/>
                </a:lnTo>
                <a:lnTo>
                  <a:pt x="1309219" y="614090"/>
                </a:lnTo>
                <a:lnTo>
                  <a:pt x="1325251" y="608183"/>
                </a:lnTo>
                <a:lnTo>
                  <a:pt x="1331157" y="592152"/>
                </a:lnTo>
                <a:lnTo>
                  <a:pt x="1332001" y="560933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4322976" y="5790090"/>
            <a:ext cx="132588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760" indent="-76200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stabilité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prix,</a:t>
            </a:r>
            <a:endParaRPr sz="950">
              <a:latin typeface="Arial"/>
              <a:cs typeface="Arial"/>
            </a:endParaRPr>
          </a:p>
          <a:p>
            <a:pPr marL="111760" marR="93345" indent="-76200">
              <a:lnSpc>
                <a:spcPts val="1100"/>
              </a:lnSpc>
              <a:spcBef>
                <a:spcPts val="5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suivi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d’une  gamme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d’indicateurs  (PIB,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chômage…)</a:t>
            </a:r>
            <a:endParaRPr sz="9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319801" y="5781599"/>
            <a:ext cx="1332230" cy="615315"/>
          </a:xfrm>
          <a:custGeom>
            <a:avLst/>
            <a:gdLst/>
            <a:ahLst/>
            <a:cxnLst/>
            <a:rect l="l" t="t" r="r" b="b"/>
            <a:pathLst>
              <a:path w="1332229" h="615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0933"/>
                </a:lnTo>
                <a:lnTo>
                  <a:pt x="843" y="592152"/>
                </a:lnTo>
                <a:lnTo>
                  <a:pt x="6750" y="608183"/>
                </a:lnTo>
                <a:lnTo>
                  <a:pt x="22781" y="614090"/>
                </a:lnTo>
                <a:lnTo>
                  <a:pt x="54000" y="614934"/>
                </a:lnTo>
                <a:lnTo>
                  <a:pt x="1278001" y="614934"/>
                </a:lnTo>
                <a:lnTo>
                  <a:pt x="1309219" y="614090"/>
                </a:lnTo>
                <a:lnTo>
                  <a:pt x="1325251" y="608183"/>
                </a:lnTo>
                <a:lnTo>
                  <a:pt x="1331157" y="592152"/>
                </a:lnTo>
                <a:lnTo>
                  <a:pt x="1332001" y="560933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723801" y="5781599"/>
            <a:ext cx="1044575" cy="468630"/>
          </a:xfrm>
          <a:custGeom>
            <a:avLst/>
            <a:gdLst/>
            <a:ahLst/>
            <a:cxnLst/>
            <a:rect l="l" t="t" r="r" b="b"/>
            <a:pathLst>
              <a:path w="1044575" h="468629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14007"/>
                </a:lnTo>
                <a:lnTo>
                  <a:pt x="843" y="445226"/>
                </a:lnTo>
                <a:lnTo>
                  <a:pt x="6750" y="461257"/>
                </a:lnTo>
                <a:lnTo>
                  <a:pt x="22781" y="467163"/>
                </a:lnTo>
                <a:lnTo>
                  <a:pt x="54000" y="468007"/>
                </a:lnTo>
                <a:lnTo>
                  <a:pt x="990003" y="468007"/>
                </a:lnTo>
                <a:lnTo>
                  <a:pt x="1021222" y="467163"/>
                </a:lnTo>
                <a:lnTo>
                  <a:pt x="1037253" y="461257"/>
                </a:lnTo>
                <a:lnTo>
                  <a:pt x="1043159" y="445226"/>
                </a:lnTo>
                <a:lnTo>
                  <a:pt x="1044003" y="414007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5750276" y="5786470"/>
            <a:ext cx="97980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actions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d’intérêt  directeurs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723801" y="5781599"/>
            <a:ext cx="1044575" cy="468630"/>
          </a:xfrm>
          <a:custGeom>
            <a:avLst/>
            <a:gdLst/>
            <a:ahLst/>
            <a:cxnLst/>
            <a:rect l="l" t="t" r="r" b="b"/>
            <a:pathLst>
              <a:path w="1044575" h="46862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14007"/>
                </a:lnTo>
                <a:lnTo>
                  <a:pt x="843" y="445226"/>
                </a:lnTo>
                <a:lnTo>
                  <a:pt x="6750" y="461257"/>
                </a:lnTo>
                <a:lnTo>
                  <a:pt x="22781" y="467163"/>
                </a:lnTo>
                <a:lnTo>
                  <a:pt x="54000" y="468007"/>
                </a:lnTo>
                <a:lnTo>
                  <a:pt x="990003" y="468007"/>
                </a:lnTo>
                <a:lnTo>
                  <a:pt x="1021222" y="467163"/>
                </a:lnTo>
                <a:lnTo>
                  <a:pt x="1037253" y="461257"/>
                </a:lnTo>
                <a:lnTo>
                  <a:pt x="1043159" y="445226"/>
                </a:lnTo>
                <a:lnTo>
                  <a:pt x="1044003" y="414007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866151" y="6501598"/>
            <a:ext cx="930275" cy="342265"/>
          </a:xfrm>
          <a:custGeom>
            <a:avLst/>
            <a:gdLst/>
            <a:ahLst/>
            <a:cxnLst/>
            <a:rect l="l" t="t" r="r" b="b"/>
            <a:pathLst>
              <a:path w="930275" h="342265">
                <a:moveTo>
                  <a:pt x="87565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75652" y="341998"/>
                </a:lnTo>
                <a:lnTo>
                  <a:pt x="906871" y="341154"/>
                </a:lnTo>
                <a:lnTo>
                  <a:pt x="922902" y="335248"/>
                </a:lnTo>
                <a:lnTo>
                  <a:pt x="928808" y="319216"/>
                </a:lnTo>
                <a:lnTo>
                  <a:pt x="929652" y="287997"/>
                </a:lnTo>
                <a:lnTo>
                  <a:pt x="929652" y="54000"/>
                </a:lnTo>
                <a:lnTo>
                  <a:pt x="928808" y="22781"/>
                </a:lnTo>
                <a:lnTo>
                  <a:pt x="922902" y="6750"/>
                </a:lnTo>
                <a:lnTo>
                  <a:pt x="906871" y="843"/>
                </a:lnTo>
                <a:lnTo>
                  <a:pt x="8756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4869326" y="6513321"/>
            <a:ext cx="9239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35560" marR="61594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hausse  Moins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</a:t>
            </a:r>
            <a:endParaRPr sz="95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866151" y="6501598"/>
            <a:ext cx="930275" cy="342265"/>
          </a:xfrm>
          <a:custGeom>
            <a:avLst/>
            <a:gdLst/>
            <a:ahLst/>
            <a:cxnLst/>
            <a:rect l="l" t="t" r="r" b="b"/>
            <a:pathLst>
              <a:path w="930275" h="34226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75652" y="341998"/>
                </a:lnTo>
                <a:lnTo>
                  <a:pt x="906871" y="341154"/>
                </a:lnTo>
                <a:lnTo>
                  <a:pt x="922902" y="335248"/>
                </a:lnTo>
                <a:lnTo>
                  <a:pt x="928808" y="319216"/>
                </a:lnTo>
                <a:lnTo>
                  <a:pt x="929652" y="287997"/>
                </a:lnTo>
                <a:lnTo>
                  <a:pt x="929652" y="54000"/>
                </a:lnTo>
                <a:lnTo>
                  <a:pt x="928808" y="22781"/>
                </a:lnTo>
                <a:lnTo>
                  <a:pt x="922902" y="6750"/>
                </a:lnTo>
                <a:lnTo>
                  <a:pt x="906871" y="843"/>
                </a:lnTo>
                <a:lnTo>
                  <a:pt x="875652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867801" y="6501598"/>
            <a:ext cx="900430" cy="342265"/>
          </a:xfrm>
          <a:custGeom>
            <a:avLst/>
            <a:gdLst/>
            <a:ahLst/>
            <a:cxnLst/>
            <a:rect l="l" t="t" r="r" b="b"/>
            <a:pathLst>
              <a:path w="900429" h="342265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45997" y="341998"/>
                </a:lnTo>
                <a:lnTo>
                  <a:pt x="877216" y="341154"/>
                </a:lnTo>
                <a:lnTo>
                  <a:pt x="893248" y="335248"/>
                </a:lnTo>
                <a:lnTo>
                  <a:pt x="899154" y="319216"/>
                </a:lnTo>
                <a:lnTo>
                  <a:pt x="899998" y="287997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5894277" y="6513321"/>
            <a:ext cx="61595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baisse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894277" y="6653021"/>
            <a:ext cx="7569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</a:t>
            </a:r>
            <a:endParaRPr sz="95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867801" y="6501598"/>
            <a:ext cx="900430" cy="342265"/>
          </a:xfrm>
          <a:custGeom>
            <a:avLst/>
            <a:gdLst/>
            <a:ahLst/>
            <a:cxnLst/>
            <a:rect l="l" t="t" r="r" b="b"/>
            <a:pathLst>
              <a:path w="900429" h="34226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45997" y="341998"/>
                </a:lnTo>
                <a:lnTo>
                  <a:pt x="877216" y="341154"/>
                </a:lnTo>
                <a:lnTo>
                  <a:pt x="893248" y="335248"/>
                </a:lnTo>
                <a:lnTo>
                  <a:pt x="899154" y="319216"/>
                </a:lnTo>
                <a:lnTo>
                  <a:pt x="899998" y="287997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855224" y="3438001"/>
            <a:ext cx="1692275" cy="360045"/>
          </a:xfrm>
          <a:custGeom>
            <a:avLst/>
            <a:gdLst/>
            <a:ahLst/>
            <a:cxnLst/>
            <a:rect l="l" t="t" r="r" b="b"/>
            <a:pathLst>
              <a:path w="1692275" h="360045">
                <a:moveTo>
                  <a:pt x="1637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637995" y="360006"/>
                </a:lnTo>
                <a:lnTo>
                  <a:pt x="1669214" y="359163"/>
                </a:lnTo>
                <a:lnTo>
                  <a:pt x="1685245" y="353256"/>
                </a:lnTo>
                <a:lnTo>
                  <a:pt x="1691151" y="337225"/>
                </a:lnTo>
                <a:lnTo>
                  <a:pt x="1691995" y="306006"/>
                </a:lnTo>
                <a:lnTo>
                  <a:pt x="1691995" y="54000"/>
                </a:lnTo>
                <a:lnTo>
                  <a:pt x="1691151" y="22781"/>
                </a:lnTo>
                <a:lnTo>
                  <a:pt x="1685245" y="6750"/>
                </a:lnTo>
                <a:lnTo>
                  <a:pt x="1669214" y="843"/>
                </a:lnTo>
                <a:lnTo>
                  <a:pt x="1637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709225" y="3438001"/>
            <a:ext cx="1512570" cy="360045"/>
          </a:xfrm>
          <a:custGeom>
            <a:avLst/>
            <a:gdLst/>
            <a:ahLst/>
            <a:cxnLst/>
            <a:rect l="l" t="t" r="r" b="b"/>
            <a:pathLst>
              <a:path w="1512570" h="36004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457998" y="360006"/>
                </a:lnTo>
                <a:lnTo>
                  <a:pt x="1489217" y="359163"/>
                </a:lnTo>
                <a:lnTo>
                  <a:pt x="1505248" y="353256"/>
                </a:lnTo>
                <a:lnTo>
                  <a:pt x="1511154" y="337225"/>
                </a:lnTo>
                <a:lnTo>
                  <a:pt x="1511998" y="3060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47999" y="2556003"/>
            <a:ext cx="1836420" cy="360045"/>
          </a:xfrm>
          <a:custGeom>
            <a:avLst/>
            <a:gdLst/>
            <a:ahLst/>
            <a:cxnLst/>
            <a:rect l="l" t="t" r="r" b="b"/>
            <a:pathLst>
              <a:path w="1836420" h="36004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782000" y="360006"/>
                </a:lnTo>
                <a:lnTo>
                  <a:pt x="1813219" y="359163"/>
                </a:lnTo>
                <a:lnTo>
                  <a:pt x="1829250" y="353256"/>
                </a:lnTo>
                <a:lnTo>
                  <a:pt x="1835157" y="337225"/>
                </a:lnTo>
                <a:lnTo>
                  <a:pt x="1836000" y="306006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42814" y="2576725"/>
            <a:ext cx="163448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déséquilibres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017812" y="2716425"/>
            <a:ext cx="1085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(inflation,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chômage)</a:t>
            </a:r>
            <a:endParaRPr sz="95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663999" y="2556003"/>
            <a:ext cx="758825" cy="360045"/>
          </a:xfrm>
          <a:custGeom>
            <a:avLst/>
            <a:gdLst/>
            <a:ahLst/>
            <a:cxnLst/>
            <a:rect l="l" t="t" r="r" b="b"/>
            <a:pathLst>
              <a:path w="758825" h="360044">
                <a:moveTo>
                  <a:pt x="70445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704456" y="360006"/>
                </a:lnTo>
                <a:lnTo>
                  <a:pt x="735675" y="359163"/>
                </a:lnTo>
                <a:lnTo>
                  <a:pt x="751706" y="353256"/>
                </a:lnTo>
                <a:lnTo>
                  <a:pt x="757612" y="337225"/>
                </a:lnTo>
                <a:lnTo>
                  <a:pt x="758456" y="306006"/>
                </a:lnTo>
                <a:lnTo>
                  <a:pt x="758456" y="54000"/>
                </a:lnTo>
                <a:lnTo>
                  <a:pt x="757612" y="22781"/>
                </a:lnTo>
                <a:lnTo>
                  <a:pt x="751706" y="6750"/>
                </a:lnTo>
                <a:lnTo>
                  <a:pt x="735675" y="843"/>
                </a:lnTo>
                <a:lnTo>
                  <a:pt x="7044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2765334" y="2576725"/>
            <a:ext cx="5556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683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Fluidifier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602451" y="2556003"/>
            <a:ext cx="1296035" cy="360045"/>
          </a:xfrm>
          <a:custGeom>
            <a:avLst/>
            <a:gdLst/>
            <a:ahLst/>
            <a:cxnLst/>
            <a:rect l="l" t="t" r="r" b="b"/>
            <a:pathLst>
              <a:path w="1296035" h="360044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241996" y="360006"/>
                </a:lnTo>
                <a:lnTo>
                  <a:pt x="1273215" y="359163"/>
                </a:lnTo>
                <a:lnTo>
                  <a:pt x="1289246" y="353256"/>
                </a:lnTo>
                <a:lnTo>
                  <a:pt x="1295153" y="337225"/>
                </a:lnTo>
                <a:lnTo>
                  <a:pt x="1295996" y="306006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3698818" y="2576725"/>
            <a:ext cx="109855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224154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Corriger les  dysfonctionnements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78452" y="2556003"/>
            <a:ext cx="1368425" cy="360045"/>
          </a:xfrm>
          <a:custGeom>
            <a:avLst/>
            <a:gdLst/>
            <a:ahLst/>
            <a:cxnLst/>
            <a:rect l="l" t="t" r="r" b="b"/>
            <a:pathLst>
              <a:path w="1368425" h="360044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14005" y="360006"/>
                </a:lnTo>
                <a:lnTo>
                  <a:pt x="1345224" y="359163"/>
                </a:lnTo>
                <a:lnTo>
                  <a:pt x="1361255" y="353256"/>
                </a:lnTo>
                <a:lnTo>
                  <a:pt x="1367162" y="337225"/>
                </a:lnTo>
                <a:lnTo>
                  <a:pt x="1368005" y="306006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5189472" y="2576725"/>
            <a:ext cx="11449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63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Réguler le niveau de  l’activité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341225" y="4791600"/>
            <a:ext cx="1152525" cy="198120"/>
          </a:xfrm>
          <a:custGeom>
            <a:avLst/>
            <a:gdLst/>
            <a:ahLst/>
            <a:cxnLst/>
            <a:rect l="l" t="t" r="r" b="b"/>
            <a:pathLst>
              <a:path w="1152525" h="198120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098003" y="198005"/>
                </a:lnTo>
                <a:lnTo>
                  <a:pt x="1129222" y="197161"/>
                </a:lnTo>
                <a:lnTo>
                  <a:pt x="1145254" y="191255"/>
                </a:lnTo>
                <a:lnTo>
                  <a:pt x="1151160" y="175224"/>
                </a:lnTo>
                <a:lnTo>
                  <a:pt x="1152004" y="144005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466999" y="7851599"/>
            <a:ext cx="972185" cy="198120"/>
          </a:xfrm>
          <a:custGeom>
            <a:avLst/>
            <a:gdLst/>
            <a:ahLst/>
            <a:cxnLst/>
            <a:rect l="l" t="t" r="r" b="b"/>
            <a:pathLst>
              <a:path w="972185" h="198120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917994" y="198005"/>
                </a:lnTo>
                <a:lnTo>
                  <a:pt x="949213" y="197161"/>
                </a:lnTo>
                <a:lnTo>
                  <a:pt x="965244" y="191255"/>
                </a:lnTo>
                <a:lnTo>
                  <a:pt x="971150" y="175224"/>
                </a:lnTo>
                <a:lnTo>
                  <a:pt x="971994" y="144005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1743721" y="7861172"/>
            <a:ext cx="4076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Limites</a:t>
            </a:r>
            <a:endParaRPr sz="95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431999" y="7992001"/>
            <a:ext cx="864235" cy="50419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810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810006" y="503999"/>
                </a:lnTo>
                <a:lnTo>
                  <a:pt x="841224" y="503155"/>
                </a:lnTo>
                <a:lnTo>
                  <a:pt x="857256" y="497249"/>
                </a:lnTo>
                <a:lnTo>
                  <a:pt x="863162" y="481218"/>
                </a:lnTo>
                <a:lnTo>
                  <a:pt x="864006" y="449999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435174" y="8014872"/>
            <a:ext cx="85788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74295" marR="78105" algn="ctr">
              <a:lnSpc>
                <a:spcPts val="1100"/>
              </a:lnSpc>
              <a:spcBef>
                <a:spcPts val="170"/>
              </a:spcBef>
            </a:pP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L’effet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d’éviction  par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l’intérieur</a:t>
            </a:r>
            <a:endParaRPr sz="9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31999" y="7992001"/>
            <a:ext cx="864235" cy="50419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810006" y="503999"/>
                </a:lnTo>
                <a:lnTo>
                  <a:pt x="841224" y="503155"/>
                </a:lnTo>
                <a:lnTo>
                  <a:pt x="857256" y="497249"/>
                </a:lnTo>
                <a:lnTo>
                  <a:pt x="863162" y="481218"/>
                </a:lnTo>
                <a:lnTo>
                  <a:pt x="864006" y="449999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11999" y="8641542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30" h="684529">
                <a:moveTo>
                  <a:pt x="629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29996"/>
                </a:lnTo>
                <a:lnTo>
                  <a:pt x="843" y="661215"/>
                </a:lnTo>
                <a:lnTo>
                  <a:pt x="6750" y="677246"/>
                </a:lnTo>
                <a:lnTo>
                  <a:pt x="22781" y="683152"/>
                </a:lnTo>
                <a:lnTo>
                  <a:pt x="54000" y="683996"/>
                </a:lnTo>
                <a:lnTo>
                  <a:pt x="629996" y="683996"/>
                </a:lnTo>
                <a:lnTo>
                  <a:pt x="661215" y="683152"/>
                </a:lnTo>
                <a:lnTo>
                  <a:pt x="677246" y="677246"/>
                </a:lnTo>
                <a:lnTo>
                  <a:pt x="683152" y="661215"/>
                </a:lnTo>
                <a:lnTo>
                  <a:pt x="683996" y="629996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615174" y="8684565"/>
            <a:ext cx="678180" cy="5892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52705" marR="53340" algn="ctr">
              <a:lnSpc>
                <a:spcPts val="1100"/>
              </a:lnSpc>
              <a:spcBef>
                <a:spcPts val="170"/>
              </a:spcBef>
            </a:pP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L’effet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d’éviction  par 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d’intérêt</a:t>
            </a:r>
            <a:endParaRPr sz="95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611999" y="8641542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30" h="68452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29996"/>
                </a:lnTo>
                <a:lnTo>
                  <a:pt x="843" y="661215"/>
                </a:lnTo>
                <a:lnTo>
                  <a:pt x="6750" y="677246"/>
                </a:lnTo>
                <a:lnTo>
                  <a:pt x="22781" y="683152"/>
                </a:lnTo>
                <a:lnTo>
                  <a:pt x="54000" y="683996"/>
                </a:lnTo>
                <a:lnTo>
                  <a:pt x="629996" y="683996"/>
                </a:lnTo>
                <a:lnTo>
                  <a:pt x="661215" y="683152"/>
                </a:lnTo>
                <a:lnTo>
                  <a:pt x="677246" y="677246"/>
                </a:lnTo>
                <a:lnTo>
                  <a:pt x="683152" y="661215"/>
                </a:lnTo>
                <a:lnTo>
                  <a:pt x="683996" y="629996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592999" y="8229599"/>
            <a:ext cx="720090" cy="504190"/>
          </a:xfrm>
          <a:custGeom>
            <a:avLst/>
            <a:gdLst/>
            <a:ahLst/>
            <a:cxnLst/>
            <a:rect l="l" t="t" r="r" b="b"/>
            <a:pathLst>
              <a:path w="720089" h="504190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666000" y="503999"/>
                </a:lnTo>
                <a:lnTo>
                  <a:pt x="697219" y="503155"/>
                </a:lnTo>
                <a:lnTo>
                  <a:pt x="713251" y="497249"/>
                </a:lnTo>
                <a:lnTo>
                  <a:pt x="719157" y="481218"/>
                </a:lnTo>
                <a:lnTo>
                  <a:pt x="720001" y="449999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1777060" y="8252469"/>
            <a:ext cx="3454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’e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fet</a:t>
            </a:r>
            <a:endParaRPr sz="95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648515" y="8392169"/>
            <a:ext cx="60261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9050" marR="5080" indent="-6985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fardeau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dette</a:t>
            </a:r>
            <a:endParaRPr sz="95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1592999" y="8229599"/>
            <a:ext cx="720090" cy="504190"/>
          </a:xfrm>
          <a:custGeom>
            <a:avLst/>
            <a:gdLst/>
            <a:ahLst/>
            <a:cxnLst/>
            <a:rect l="l" t="t" r="r" b="b"/>
            <a:pathLst>
              <a:path w="720089" h="50419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666000" y="503999"/>
                </a:lnTo>
                <a:lnTo>
                  <a:pt x="697219" y="503155"/>
                </a:lnTo>
                <a:lnTo>
                  <a:pt x="713251" y="497249"/>
                </a:lnTo>
                <a:lnTo>
                  <a:pt x="719157" y="481218"/>
                </a:lnTo>
                <a:lnTo>
                  <a:pt x="720001" y="449999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117587" y="8965547"/>
            <a:ext cx="828040" cy="360045"/>
          </a:xfrm>
          <a:custGeom>
            <a:avLst/>
            <a:gdLst/>
            <a:ahLst/>
            <a:cxnLst/>
            <a:rect l="l" t="t" r="r" b="b"/>
            <a:pathLst>
              <a:path w="828039" h="36004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774001" y="360006"/>
                </a:lnTo>
                <a:lnTo>
                  <a:pt x="805220" y="359163"/>
                </a:lnTo>
                <a:lnTo>
                  <a:pt x="821251" y="353256"/>
                </a:lnTo>
                <a:lnTo>
                  <a:pt x="827158" y="337225"/>
                </a:lnTo>
                <a:lnTo>
                  <a:pt x="828001" y="306006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2120762" y="8986270"/>
            <a:ext cx="82169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79070" marR="78740" indent="-93345">
              <a:lnSpc>
                <a:spcPts val="1100"/>
              </a:lnSpc>
              <a:spcBef>
                <a:spcPts val="170"/>
              </a:spcBef>
            </a:pP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L’effet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boule  de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neige</a:t>
            </a:r>
            <a:endParaRPr sz="95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2117587" y="8965547"/>
            <a:ext cx="828040" cy="360045"/>
          </a:xfrm>
          <a:custGeom>
            <a:avLst/>
            <a:gdLst/>
            <a:ahLst/>
            <a:cxnLst/>
            <a:rect l="l" t="t" r="r" b="b"/>
            <a:pathLst>
              <a:path w="828039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774001" y="360006"/>
                </a:lnTo>
                <a:lnTo>
                  <a:pt x="805220" y="359163"/>
                </a:lnTo>
                <a:lnTo>
                  <a:pt x="821251" y="353256"/>
                </a:lnTo>
                <a:lnTo>
                  <a:pt x="827158" y="337225"/>
                </a:lnTo>
                <a:lnTo>
                  <a:pt x="828001" y="306006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708612" y="4791600"/>
            <a:ext cx="1476375" cy="198120"/>
          </a:xfrm>
          <a:custGeom>
            <a:avLst/>
            <a:gdLst/>
            <a:ahLst/>
            <a:cxnLst/>
            <a:rect l="l" t="t" r="r" b="b"/>
            <a:pathLst>
              <a:path w="1476375" h="198120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422006" y="198005"/>
                </a:lnTo>
                <a:lnTo>
                  <a:pt x="1453225" y="197161"/>
                </a:lnTo>
                <a:lnTo>
                  <a:pt x="1469256" y="191255"/>
                </a:lnTo>
                <a:lnTo>
                  <a:pt x="1475162" y="175224"/>
                </a:lnTo>
                <a:lnTo>
                  <a:pt x="1476006" y="144005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47000" y="4890602"/>
            <a:ext cx="0" cy="1323340"/>
          </a:xfrm>
          <a:custGeom>
            <a:avLst/>
            <a:gdLst/>
            <a:ahLst/>
            <a:cxnLst/>
            <a:rect l="l" t="t" r="r" b="b"/>
            <a:pathLst>
              <a:path h="1323339">
                <a:moveTo>
                  <a:pt x="0" y="0"/>
                </a:moveTo>
                <a:lnTo>
                  <a:pt x="0" y="1322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566000" y="4890602"/>
            <a:ext cx="0" cy="537845"/>
          </a:xfrm>
          <a:custGeom>
            <a:avLst/>
            <a:gdLst/>
            <a:ahLst/>
            <a:cxnLst/>
            <a:rect l="l" t="t" r="r" b="b"/>
            <a:pathLst>
              <a:path h="537845">
                <a:moveTo>
                  <a:pt x="0" y="0"/>
                </a:moveTo>
                <a:lnTo>
                  <a:pt x="0" y="5376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691999" y="5385599"/>
            <a:ext cx="421005" cy="572770"/>
          </a:xfrm>
          <a:custGeom>
            <a:avLst/>
            <a:gdLst/>
            <a:ahLst/>
            <a:cxnLst/>
            <a:rect l="l" t="t" r="r" b="b"/>
            <a:pathLst>
              <a:path w="421005" h="572770">
                <a:moveTo>
                  <a:pt x="0" y="0"/>
                </a:moveTo>
                <a:lnTo>
                  <a:pt x="420471" y="5724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31999" y="5286602"/>
            <a:ext cx="630555" cy="198120"/>
          </a:xfrm>
          <a:custGeom>
            <a:avLst/>
            <a:gdLst/>
            <a:ahLst/>
            <a:cxnLst/>
            <a:rect l="l" t="t" r="r" b="b"/>
            <a:pathLst>
              <a:path w="630555" h="198120">
                <a:moveTo>
                  <a:pt x="57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575995" y="198005"/>
                </a:lnTo>
                <a:lnTo>
                  <a:pt x="607214" y="197161"/>
                </a:lnTo>
                <a:lnTo>
                  <a:pt x="623246" y="191255"/>
                </a:lnTo>
                <a:lnTo>
                  <a:pt x="629152" y="175224"/>
                </a:lnTo>
                <a:lnTo>
                  <a:pt x="629996" y="144005"/>
                </a:lnTo>
                <a:lnTo>
                  <a:pt x="629996" y="54000"/>
                </a:lnTo>
                <a:lnTo>
                  <a:pt x="629152" y="22781"/>
                </a:lnTo>
                <a:lnTo>
                  <a:pt x="623246" y="6750"/>
                </a:lnTo>
                <a:lnTo>
                  <a:pt x="607214" y="843"/>
                </a:lnTo>
                <a:lnTo>
                  <a:pt x="575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93676" y="5296175"/>
            <a:ext cx="4953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1133999" y="5286602"/>
            <a:ext cx="864235" cy="198120"/>
          </a:xfrm>
          <a:custGeom>
            <a:avLst/>
            <a:gdLst/>
            <a:ahLst/>
            <a:cxnLst/>
            <a:rect l="l" t="t" r="r" b="b"/>
            <a:pathLst>
              <a:path w="864235" h="198120">
                <a:moveTo>
                  <a:pt x="810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810005" y="198005"/>
                </a:lnTo>
                <a:lnTo>
                  <a:pt x="841224" y="197161"/>
                </a:lnTo>
                <a:lnTo>
                  <a:pt x="857256" y="191255"/>
                </a:lnTo>
                <a:lnTo>
                  <a:pt x="863162" y="175224"/>
                </a:lnTo>
                <a:lnTo>
                  <a:pt x="864006" y="144005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1235854" y="5296175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Instruments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31999" y="4791600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20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569735" y="4801172"/>
            <a:ext cx="10922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budgétaire</a:t>
            </a:r>
            <a:endParaRPr sz="95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399999" y="4791600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20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5554584" y="4801172"/>
            <a:ext cx="10585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monétaire</a:t>
            </a:r>
            <a:endParaRPr sz="950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1153224" y="1835998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19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1274260" y="1845570"/>
            <a:ext cx="11258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d’allocation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2701225" y="1835998"/>
            <a:ext cx="1440180" cy="198120"/>
          </a:xfrm>
          <a:custGeom>
            <a:avLst/>
            <a:gdLst/>
            <a:ahLst/>
            <a:cxnLst/>
            <a:rect l="l" t="t" r="r" b="b"/>
            <a:pathLst>
              <a:path w="1440179" h="1981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86001" y="198005"/>
                </a:lnTo>
                <a:lnTo>
                  <a:pt x="1417220" y="197161"/>
                </a:lnTo>
                <a:lnTo>
                  <a:pt x="1433252" y="191255"/>
                </a:lnTo>
                <a:lnTo>
                  <a:pt x="1439158" y="175224"/>
                </a:lnTo>
                <a:lnTo>
                  <a:pt x="1440002" y="14400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2807028" y="1845570"/>
            <a:ext cx="12198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régulation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4321225" y="1835998"/>
            <a:ext cx="1620520" cy="198120"/>
          </a:xfrm>
          <a:custGeom>
            <a:avLst/>
            <a:gdLst/>
            <a:ahLst/>
            <a:cxnLst/>
            <a:rect l="l" t="t" r="r" b="b"/>
            <a:pathLst>
              <a:path w="1620520" h="198119">
                <a:moveTo>
                  <a:pt x="1565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565998" y="198005"/>
                </a:lnTo>
                <a:lnTo>
                  <a:pt x="1597217" y="197161"/>
                </a:lnTo>
                <a:lnTo>
                  <a:pt x="1613249" y="191255"/>
                </a:lnTo>
                <a:lnTo>
                  <a:pt x="1619155" y="175224"/>
                </a:lnTo>
                <a:lnTo>
                  <a:pt x="1619999" y="144005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4435515" y="1845570"/>
            <a:ext cx="13804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redistribution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2107225" y="145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2769141" y="1473455"/>
            <a:ext cx="15557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L’État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a plusieurs</a:t>
            </a:r>
            <a:r>
              <a:rPr sz="11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rôles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2051999" y="4413601"/>
            <a:ext cx="3060065" cy="234315"/>
          </a:xfrm>
          <a:custGeom>
            <a:avLst/>
            <a:gdLst/>
            <a:ahLst/>
            <a:cxnLst/>
            <a:rect l="l" t="t" r="r" b="b"/>
            <a:pathLst>
              <a:path w="3060065" h="234314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3006001" y="233997"/>
                </a:lnTo>
                <a:lnTo>
                  <a:pt x="3037220" y="233153"/>
                </a:lnTo>
                <a:lnTo>
                  <a:pt x="3053251" y="227247"/>
                </a:lnTo>
                <a:lnTo>
                  <a:pt x="3059157" y="211216"/>
                </a:lnTo>
                <a:lnTo>
                  <a:pt x="3060001" y="179997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2251791" y="4429059"/>
            <a:ext cx="2851150" cy="542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différentes politiques</a:t>
            </a:r>
            <a:r>
              <a:rPr sz="11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  <a:tabLst>
                <a:tab pos="154368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l’offre	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944999" y="7473601"/>
            <a:ext cx="2016125" cy="234315"/>
          </a:xfrm>
          <a:custGeom>
            <a:avLst/>
            <a:gdLst/>
            <a:ahLst/>
            <a:cxnLst/>
            <a:rect l="l" t="t" r="r" b="b"/>
            <a:pathLst>
              <a:path w="2016125" h="234315">
                <a:moveTo>
                  <a:pt x="1961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1961997" y="233997"/>
                </a:lnTo>
                <a:lnTo>
                  <a:pt x="1993216" y="233153"/>
                </a:lnTo>
                <a:lnTo>
                  <a:pt x="2009247" y="227247"/>
                </a:lnTo>
                <a:lnTo>
                  <a:pt x="2015154" y="211216"/>
                </a:lnTo>
                <a:lnTo>
                  <a:pt x="2015998" y="179997"/>
                </a:lnTo>
                <a:lnTo>
                  <a:pt x="2015998" y="54000"/>
                </a:lnTo>
                <a:lnTo>
                  <a:pt x="2015154" y="22781"/>
                </a:lnTo>
                <a:lnTo>
                  <a:pt x="2009247" y="6750"/>
                </a:lnTo>
                <a:lnTo>
                  <a:pt x="1993216" y="843"/>
                </a:lnTo>
                <a:lnTo>
                  <a:pt x="1961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1268464" y="7489058"/>
            <a:ext cx="13690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Politique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budgétaire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3348528" y="2205573"/>
            <a:ext cx="3879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afin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endParaRPr sz="95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107225" y="3060004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494974" y="3075460"/>
            <a:ext cx="5102225" cy="1202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1394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grâce à des politiques</a:t>
            </a:r>
            <a:r>
              <a:rPr sz="11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marL="1048385" algn="ctr">
              <a:lnSpc>
                <a:spcPts val="1120"/>
              </a:lnSpc>
              <a:tabLst>
                <a:tab pos="283337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court terme	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long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950">
              <a:latin typeface="Arial"/>
              <a:cs typeface="Arial"/>
            </a:endParaRPr>
          </a:p>
          <a:p>
            <a:pPr marL="990600" algn="ctr">
              <a:lnSpc>
                <a:spcPts val="1120"/>
              </a:lnSpc>
              <a:tabLst>
                <a:tab pos="283273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conjoncturelles	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structurelles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spc="-15" baseline="2136" dirty="0">
                <a:solidFill>
                  <a:srgbClr val="00AEEF"/>
                </a:solidFill>
                <a:latin typeface="Arial"/>
                <a:cs typeface="Arial"/>
              </a:rPr>
              <a:t>L’action 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de l’État dans les différentes politiques</a:t>
            </a:r>
            <a:r>
              <a:rPr sz="1950" b="1" spc="-120" baseline="2136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962995" y="9413490"/>
            <a:ext cx="1980564" cy="180340"/>
          </a:xfrm>
          <a:custGeom>
            <a:avLst/>
            <a:gdLst/>
            <a:ahLst/>
            <a:cxnLst/>
            <a:rect l="l" t="t" r="r" b="b"/>
            <a:pathLst>
              <a:path w="1980564" h="180340">
                <a:moveTo>
                  <a:pt x="0" y="0"/>
                </a:moveTo>
                <a:lnTo>
                  <a:pt x="7073" y="35033"/>
                </a:lnTo>
                <a:lnTo>
                  <a:pt x="26362" y="63642"/>
                </a:lnTo>
                <a:lnTo>
                  <a:pt x="54971" y="82931"/>
                </a:lnTo>
                <a:lnTo>
                  <a:pt x="90004" y="90004"/>
                </a:lnTo>
                <a:lnTo>
                  <a:pt x="900010" y="90004"/>
                </a:lnTo>
                <a:lnTo>
                  <a:pt x="935042" y="97076"/>
                </a:lnTo>
                <a:lnTo>
                  <a:pt x="963647" y="116360"/>
                </a:lnTo>
                <a:lnTo>
                  <a:pt x="982931" y="144965"/>
                </a:lnTo>
                <a:lnTo>
                  <a:pt x="990003" y="179997"/>
                </a:lnTo>
                <a:lnTo>
                  <a:pt x="997076" y="144965"/>
                </a:lnTo>
                <a:lnTo>
                  <a:pt x="1016365" y="116360"/>
                </a:lnTo>
                <a:lnTo>
                  <a:pt x="1044974" y="97076"/>
                </a:lnTo>
                <a:lnTo>
                  <a:pt x="1080008" y="90004"/>
                </a:lnTo>
                <a:lnTo>
                  <a:pt x="1890014" y="90004"/>
                </a:lnTo>
                <a:lnTo>
                  <a:pt x="1925040" y="82931"/>
                </a:lnTo>
                <a:lnTo>
                  <a:pt x="1953645" y="63642"/>
                </a:lnTo>
                <a:lnTo>
                  <a:pt x="1972933" y="35033"/>
                </a:lnTo>
                <a:lnTo>
                  <a:pt x="1980006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31999" y="5781599"/>
            <a:ext cx="1476375" cy="1047115"/>
          </a:xfrm>
          <a:custGeom>
            <a:avLst/>
            <a:gdLst/>
            <a:ahLst/>
            <a:cxnLst/>
            <a:rect l="l" t="t" r="r" b="b"/>
            <a:pathLst>
              <a:path w="1476375" h="1047115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992733"/>
                </a:lnTo>
                <a:lnTo>
                  <a:pt x="843" y="1023952"/>
                </a:lnTo>
                <a:lnTo>
                  <a:pt x="6750" y="1039983"/>
                </a:lnTo>
                <a:lnTo>
                  <a:pt x="22781" y="1045890"/>
                </a:lnTo>
                <a:lnTo>
                  <a:pt x="54000" y="1046734"/>
                </a:lnTo>
                <a:lnTo>
                  <a:pt x="1422006" y="1046734"/>
                </a:lnTo>
                <a:lnTo>
                  <a:pt x="1453217" y="1045890"/>
                </a:lnTo>
                <a:lnTo>
                  <a:pt x="1469245" y="1039983"/>
                </a:lnTo>
                <a:lnTo>
                  <a:pt x="1475150" y="1023952"/>
                </a:lnTo>
                <a:lnTo>
                  <a:pt x="1475994" y="992733"/>
                </a:lnTo>
                <a:lnTo>
                  <a:pt x="1475994" y="54000"/>
                </a:lnTo>
                <a:lnTo>
                  <a:pt x="1475150" y="22781"/>
                </a:lnTo>
                <a:lnTo>
                  <a:pt x="1469245" y="6750"/>
                </a:lnTo>
                <a:lnTo>
                  <a:pt x="1453217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458475" y="5796440"/>
            <a:ext cx="132207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consommation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ménages et  d’investissement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58475" y="6215540"/>
            <a:ext cx="138176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>
              <a:lnSpc>
                <a:spcPts val="112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  <a:p>
            <a:pPr marL="88265" marR="5080" indent="-75565" algn="just">
              <a:lnSpc>
                <a:spcPts val="1100"/>
              </a:lnSpc>
              <a:spcBef>
                <a:spcPts val="5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limiter 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croissance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afin de ralentir l’inflation  et limiter le déficit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endParaRPr sz="950">
              <a:latin typeface="Arial"/>
              <a:cs typeface="Arial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431999" y="5781599"/>
            <a:ext cx="1476375" cy="1047115"/>
          </a:xfrm>
          <a:custGeom>
            <a:avLst/>
            <a:gdLst/>
            <a:ahLst/>
            <a:cxnLst/>
            <a:rect l="l" t="t" r="r" b="b"/>
            <a:pathLst>
              <a:path w="1476375" h="10471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992733"/>
                </a:lnTo>
                <a:lnTo>
                  <a:pt x="843" y="1023952"/>
                </a:lnTo>
                <a:lnTo>
                  <a:pt x="6750" y="1039983"/>
                </a:lnTo>
                <a:lnTo>
                  <a:pt x="22781" y="1045890"/>
                </a:lnTo>
                <a:lnTo>
                  <a:pt x="54000" y="1046734"/>
                </a:lnTo>
                <a:lnTo>
                  <a:pt x="1422006" y="1046734"/>
                </a:lnTo>
                <a:lnTo>
                  <a:pt x="1453217" y="1045890"/>
                </a:lnTo>
                <a:lnTo>
                  <a:pt x="1469245" y="1039983"/>
                </a:lnTo>
                <a:lnTo>
                  <a:pt x="1475150" y="1023952"/>
                </a:lnTo>
                <a:lnTo>
                  <a:pt x="1475994" y="992733"/>
                </a:lnTo>
                <a:lnTo>
                  <a:pt x="1475994" y="54000"/>
                </a:lnTo>
                <a:lnTo>
                  <a:pt x="1475150" y="22781"/>
                </a:lnTo>
                <a:lnTo>
                  <a:pt x="1469245" y="6750"/>
                </a:lnTo>
                <a:lnTo>
                  <a:pt x="1453217" y="843"/>
                </a:lnTo>
                <a:lnTo>
                  <a:pt x="1422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979999" y="5781599"/>
            <a:ext cx="1069975" cy="621665"/>
          </a:xfrm>
          <a:custGeom>
            <a:avLst/>
            <a:gdLst/>
            <a:ahLst/>
            <a:cxnLst/>
            <a:rect l="l" t="t" r="r" b="b"/>
            <a:pathLst>
              <a:path w="1069975" h="621664">
                <a:moveTo>
                  <a:pt x="101558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7664"/>
                </a:lnTo>
                <a:lnTo>
                  <a:pt x="843" y="598883"/>
                </a:lnTo>
                <a:lnTo>
                  <a:pt x="6750" y="614914"/>
                </a:lnTo>
                <a:lnTo>
                  <a:pt x="22781" y="620821"/>
                </a:lnTo>
                <a:lnTo>
                  <a:pt x="54000" y="621665"/>
                </a:lnTo>
                <a:lnTo>
                  <a:pt x="1015580" y="621665"/>
                </a:lnTo>
                <a:lnTo>
                  <a:pt x="1046799" y="620821"/>
                </a:lnTo>
                <a:lnTo>
                  <a:pt x="1062831" y="614914"/>
                </a:lnTo>
                <a:lnTo>
                  <a:pt x="1068737" y="598883"/>
                </a:lnTo>
                <a:lnTo>
                  <a:pt x="1069581" y="567664"/>
                </a:lnTo>
                <a:lnTo>
                  <a:pt x="1069581" y="54000"/>
                </a:lnTo>
                <a:lnTo>
                  <a:pt x="1068737" y="22781"/>
                </a:lnTo>
                <a:lnTo>
                  <a:pt x="1062831" y="6750"/>
                </a:lnTo>
                <a:lnTo>
                  <a:pt x="1046799" y="843"/>
                </a:lnTo>
                <a:lnTo>
                  <a:pt x="10155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1983174" y="5793450"/>
            <a:ext cx="1063625" cy="5892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11760" marR="192405" indent="-76200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dépenses  publiques</a:t>
            </a:r>
            <a:endParaRPr sz="950">
              <a:latin typeface="Arial"/>
              <a:cs typeface="Arial"/>
            </a:endParaRPr>
          </a:p>
          <a:p>
            <a:pPr marL="111760" indent="-76200">
              <a:lnSpc>
                <a:spcPts val="1050"/>
              </a:lnSpc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fiscalité</a:t>
            </a:r>
            <a:endParaRPr sz="950">
              <a:latin typeface="Arial"/>
              <a:cs typeface="Arial"/>
            </a:endParaRPr>
          </a:p>
          <a:p>
            <a:pPr marL="111760" indent="-76200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déficit</a:t>
            </a: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endParaRPr sz="950">
              <a:latin typeface="Arial"/>
              <a:cs typeface="Arial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1979999" y="5781599"/>
            <a:ext cx="1069975" cy="621665"/>
          </a:xfrm>
          <a:custGeom>
            <a:avLst/>
            <a:gdLst/>
            <a:ahLst/>
            <a:cxnLst/>
            <a:rect l="l" t="t" r="r" b="b"/>
            <a:pathLst>
              <a:path w="1069975" h="621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7664"/>
                </a:lnTo>
                <a:lnTo>
                  <a:pt x="843" y="598883"/>
                </a:lnTo>
                <a:lnTo>
                  <a:pt x="6750" y="614914"/>
                </a:lnTo>
                <a:lnTo>
                  <a:pt x="22781" y="620821"/>
                </a:lnTo>
                <a:lnTo>
                  <a:pt x="54000" y="621665"/>
                </a:lnTo>
                <a:lnTo>
                  <a:pt x="1015580" y="621665"/>
                </a:lnTo>
                <a:lnTo>
                  <a:pt x="1046799" y="620821"/>
                </a:lnTo>
                <a:lnTo>
                  <a:pt x="1062831" y="614914"/>
                </a:lnTo>
                <a:lnTo>
                  <a:pt x="1068737" y="598883"/>
                </a:lnTo>
                <a:lnTo>
                  <a:pt x="1069581" y="567664"/>
                </a:lnTo>
                <a:lnTo>
                  <a:pt x="1069581" y="54000"/>
                </a:lnTo>
                <a:lnTo>
                  <a:pt x="1068737" y="22781"/>
                </a:lnTo>
                <a:lnTo>
                  <a:pt x="1062831" y="6750"/>
                </a:lnTo>
                <a:lnTo>
                  <a:pt x="1046799" y="843"/>
                </a:lnTo>
                <a:lnTo>
                  <a:pt x="101558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128" name="object 84"/>
          <p:cNvSpPr/>
          <p:nvPr/>
        </p:nvSpPr>
        <p:spPr>
          <a:xfrm>
            <a:off x="2609850" y="7992000"/>
            <a:ext cx="864235" cy="68580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810006" y="503999"/>
                </a:lnTo>
                <a:lnTo>
                  <a:pt x="841224" y="503155"/>
                </a:lnTo>
                <a:lnTo>
                  <a:pt x="857256" y="497249"/>
                </a:lnTo>
                <a:lnTo>
                  <a:pt x="863162" y="481218"/>
                </a:lnTo>
                <a:lnTo>
                  <a:pt x="864006" y="449999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96"/>
          <p:cNvSpPr txBox="1"/>
          <p:nvPr/>
        </p:nvSpPr>
        <p:spPr>
          <a:xfrm>
            <a:off x="2609850" y="8010000"/>
            <a:ext cx="876300" cy="6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20100"/>
              </a:lnSpc>
              <a:spcBef>
                <a:spcPts val="100"/>
              </a:spcBef>
              <a:tabLst>
                <a:tab pos="862965" algn="l"/>
              </a:tabLst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délais</a:t>
            </a:r>
            <a:endParaRPr sz="950" dirty="0">
              <a:latin typeface="Arial"/>
              <a:cs typeface="Arial"/>
            </a:endParaRPr>
          </a:p>
          <a:p>
            <a:pPr marL="63500" marR="67310" algn="ctr">
              <a:lnSpc>
                <a:spcPts val="1100"/>
              </a:lnSpc>
              <a:spcBef>
                <a:spcPts val="3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réaction  des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  budgétaires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object 6"/>
          <p:cNvSpPr/>
          <p:nvPr/>
        </p:nvSpPr>
        <p:spPr>
          <a:xfrm>
            <a:off x="432003" y="40500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661299" y="248690"/>
            <a:ext cx="5212715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4.1.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économique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court</a:t>
            </a:r>
            <a:r>
              <a:rPr sz="1500" i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299" y="1095837"/>
            <a:ext cx="5256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rôle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l’État dans 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mise en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œuvre de politiques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2003" y="1087531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4974" y="107967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5299" y="7103904"/>
            <a:ext cx="3824604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00AEEF"/>
                </a:solidFill>
                <a:latin typeface="Arial"/>
                <a:cs typeface="Arial"/>
              </a:rPr>
              <a:t>L’intervention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l’État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encadrée et/ou</a:t>
            </a:r>
            <a:r>
              <a:rPr sz="1300" b="1" spc="-2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contestée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2003" y="709559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94974" y="70877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446613" y="4583892"/>
            <a:ext cx="0" cy="946150"/>
          </a:xfrm>
          <a:custGeom>
            <a:avLst/>
            <a:gdLst/>
            <a:ahLst/>
            <a:cxnLst/>
            <a:rect l="l" t="t" r="r" b="b"/>
            <a:pathLst>
              <a:path h="946150">
                <a:moveTo>
                  <a:pt x="0" y="0"/>
                </a:moveTo>
                <a:lnTo>
                  <a:pt x="0" y="9457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52999" y="7509605"/>
            <a:ext cx="0" cy="824865"/>
          </a:xfrm>
          <a:custGeom>
            <a:avLst/>
            <a:gdLst/>
            <a:ahLst/>
            <a:cxnLst/>
            <a:rect l="l" t="t" r="r" b="b"/>
            <a:pathLst>
              <a:path h="824865">
                <a:moveTo>
                  <a:pt x="0" y="0"/>
                </a:moveTo>
                <a:lnTo>
                  <a:pt x="0" y="8244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96995" y="7992001"/>
            <a:ext cx="350520" cy="238125"/>
          </a:xfrm>
          <a:custGeom>
            <a:avLst/>
            <a:gdLst/>
            <a:ahLst/>
            <a:cxnLst/>
            <a:rect l="l" t="t" r="r" b="b"/>
            <a:pathLst>
              <a:path w="350519" h="238125">
                <a:moveTo>
                  <a:pt x="350316" y="0"/>
                </a:moveTo>
                <a:lnTo>
                  <a:pt x="0" y="2376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15999" y="7986748"/>
            <a:ext cx="477520" cy="1037590"/>
          </a:xfrm>
          <a:custGeom>
            <a:avLst/>
            <a:gdLst/>
            <a:ahLst/>
            <a:cxnLst/>
            <a:rect l="l" t="t" r="r" b="b"/>
            <a:pathLst>
              <a:path w="477519" h="1037590">
                <a:moveTo>
                  <a:pt x="476999" y="0"/>
                </a:moveTo>
                <a:lnTo>
                  <a:pt x="0" y="1037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21999" y="7992001"/>
            <a:ext cx="210185" cy="1030605"/>
          </a:xfrm>
          <a:custGeom>
            <a:avLst/>
            <a:gdLst/>
            <a:ahLst/>
            <a:cxnLst/>
            <a:rect l="l" t="t" r="r" b="b"/>
            <a:pathLst>
              <a:path w="210185" h="1030604">
                <a:moveTo>
                  <a:pt x="0" y="0"/>
                </a:moveTo>
                <a:lnTo>
                  <a:pt x="209588" y="10305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03000" y="8013604"/>
            <a:ext cx="291465" cy="207010"/>
          </a:xfrm>
          <a:custGeom>
            <a:avLst/>
            <a:gdLst/>
            <a:ahLst/>
            <a:cxnLst/>
            <a:rect l="l" t="t" r="r" b="b"/>
            <a:pathLst>
              <a:path w="291464" h="207009">
                <a:moveTo>
                  <a:pt x="0" y="0"/>
                </a:moveTo>
                <a:lnTo>
                  <a:pt x="291312" y="206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17225" y="4583892"/>
            <a:ext cx="0" cy="648335"/>
          </a:xfrm>
          <a:custGeom>
            <a:avLst/>
            <a:gdLst/>
            <a:ahLst/>
            <a:cxnLst/>
            <a:rect l="l" t="t" r="r" b="b"/>
            <a:pathLst>
              <a:path h="648335">
                <a:moveTo>
                  <a:pt x="0" y="0"/>
                </a:moveTo>
                <a:lnTo>
                  <a:pt x="0" y="64829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62999" y="5428200"/>
            <a:ext cx="0" cy="411480"/>
          </a:xfrm>
          <a:custGeom>
            <a:avLst/>
            <a:gdLst/>
            <a:ahLst/>
            <a:cxnLst/>
            <a:rect l="l" t="t" r="r" b="b"/>
            <a:pathLst>
              <a:path h="411479">
                <a:moveTo>
                  <a:pt x="0" y="0"/>
                </a:moveTo>
                <a:lnTo>
                  <a:pt x="0" y="410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81225" y="6188104"/>
            <a:ext cx="0" cy="411480"/>
          </a:xfrm>
          <a:custGeom>
            <a:avLst/>
            <a:gdLst/>
            <a:ahLst/>
            <a:cxnLst/>
            <a:rect l="l" t="t" r="r" b="b"/>
            <a:pathLst>
              <a:path h="411479">
                <a:moveTo>
                  <a:pt x="0" y="0"/>
                </a:moveTo>
                <a:lnTo>
                  <a:pt x="0" y="410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951225" y="4611604"/>
            <a:ext cx="528320" cy="234315"/>
          </a:xfrm>
          <a:custGeom>
            <a:avLst/>
            <a:gdLst/>
            <a:ahLst/>
            <a:cxnLst/>
            <a:rect l="l" t="t" r="r" b="b"/>
            <a:pathLst>
              <a:path w="528320" h="234314">
                <a:moveTo>
                  <a:pt x="0" y="0"/>
                </a:moveTo>
                <a:lnTo>
                  <a:pt x="527977" y="233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45999" y="4611602"/>
            <a:ext cx="454025" cy="216535"/>
          </a:xfrm>
          <a:custGeom>
            <a:avLst/>
            <a:gdLst/>
            <a:ahLst/>
            <a:cxnLst/>
            <a:rect l="l" t="t" r="r" b="b"/>
            <a:pathLst>
              <a:path w="454025" h="216535">
                <a:moveTo>
                  <a:pt x="0" y="216001"/>
                </a:moveTo>
                <a:lnTo>
                  <a:pt x="4536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603354" y="4915910"/>
            <a:ext cx="461009" cy="407034"/>
          </a:xfrm>
          <a:custGeom>
            <a:avLst/>
            <a:gdLst/>
            <a:ahLst/>
            <a:cxnLst/>
            <a:rect l="l" t="t" r="r" b="b"/>
            <a:pathLst>
              <a:path w="461010" h="407035">
                <a:moveTo>
                  <a:pt x="460438" y="0"/>
                </a:moveTo>
                <a:lnTo>
                  <a:pt x="0" y="40669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118688" y="4953606"/>
            <a:ext cx="302895" cy="369570"/>
          </a:xfrm>
          <a:custGeom>
            <a:avLst/>
            <a:gdLst/>
            <a:ahLst/>
            <a:cxnLst/>
            <a:rect l="l" t="t" r="r" b="b"/>
            <a:pathLst>
              <a:path w="302895" h="369570">
                <a:moveTo>
                  <a:pt x="0" y="0"/>
                </a:moveTo>
                <a:lnTo>
                  <a:pt x="302399" y="3689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73051" y="5431047"/>
            <a:ext cx="221615" cy="441959"/>
          </a:xfrm>
          <a:custGeom>
            <a:avLst/>
            <a:gdLst/>
            <a:ahLst/>
            <a:cxnLst/>
            <a:rect l="l" t="t" r="r" b="b"/>
            <a:pathLst>
              <a:path w="221614" h="441960">
                <a:moveTo>
                  <a:pt x="221348" y="0"/>
                </a:moveTo>
                <a:lnTo>
                  <a:pt x="0" y="44192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49126" y="6136646"/>
            <a:ext cx="221615" cy="441959"/>
          </a:xfrm>
          <a:custGeom>
            <a:avLst/>
            <a:gdLst/>
            <a:ahLst/>
            <a:cxnLst/>
            <a:rect l="l" t="t" r="r" b="b"/>
            <a:pathLst>
              <a:path w="221614" h="441959">
                <a:moveTo>
                  <a:pt x="221348" y="0"/>
                </a:moveTo>
                <a:lnTo>
                  <a:pt x="0" y="44192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73650" y="1628289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73650" y="1998003"/>
            <a:ext cx="0" cy="1098550"/>
          </a:xfrm>
          <a:custGeom>
            <a:avLst/>
            <a:gdLst/>
            <a:ahLst/>
            <a:cxnLst/>
            <a:rect l="l" t="t" r="r" b="b"/>
            <a:pathLst>
              <a:path h="1098550">
                <a:moveTo>
                  <a:pt x="0" y="0"/>
                </a:moveTo>
                <a:lnTo>
                  <a:pt x="0" y="10980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43226" y="2367004"/>
            <a:ext cx="0" cy="729615"/>
          </a:xfrm>
          <a:custGeom>
            <a:avLst/>
            <a:gdLst/>
            <a:ahLst/>
            <a:cxnLst/>
            <a:rect l="l" t="t" r="r" b="b"/>
            <a:pathLst>
              <a:path h="729614">
                <a:moveTo>
                  <a:pt x="0" y="0"/>
                </a:moveTo>
                <a:lnTo>
                  <a:pt x="0" y="72899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01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465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948650" y="2857505"/>
            <a:ext cx="182880" cy="256540"/>
          </a:xfrm>
          <a:custGeom>
            <a:avLst/>
            <a:gdLst/>
            <a:ahLst/>
            <a:cxnLst/>
            <a:rect l="l" t="t" r="r" b="b"/>
            <a:pathLst>
              <a:path w="182879" h="256539">
                <a:moveTo>
                  <a:pt x="182575" y="0"/>
                </a:moveTo>
                <a:lnTo>
                  <a:pt x="0" y="25650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50451" y="2367004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4">
                <a:moveTo>
                  <a:pt x="0" y="0"/>
                </a:moveTo>
                <a:lnTo>
                  <a:pt x="0" y="7721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924799" y="2367004"/>
            <a:ext cx="306070" cy="333375"/>
          </a:xfrm>
          <a:custGeom>
            <a:avLst/>
            <a:gdLst/>
            <a:ahLst/>
            <a:cxnLst/>
            <a:rect l="l" t="t" r="r" b="b"/>
            <a:pathLst>
              <a:path w="306070" h="333375">
                <a:moveTo>
                  <a:pt x="0" y="0"/>
                </a:moveTo>
                <a:lnTo>
                  <a:pt x="305993" y="333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810928" y="1628289"/>
            <a:ext cx="0" cy="586105"/>
          </a:xfrm>
          <a:custGeom>
            <a:avLst/>
            <a:gdLst/>
            <a:ahLst/>
            <a:cxnLst/>
            <a:rect l="l" t="t" r="r" b="b"/>
            <a:pathLst>
              <a:path h="586105">
                <a:moveTo>
                  <a:pt x="0" y="0"/>
                </a:moveTo>
                <a:lnTo>
                  <a:pt x="0" y="5857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421224" y="1628289"/>
            <a:ext cx="0" cy="618490"/>
          </a:xfrm>
          <a:custGeom>
            <a:avLst/>
            <a:gdLst/>
            <a:ahLst/>
            <a:cxnLst/>
            <a:rect l="l" t="t" r="r" b="b"/>
            <a:pathLst>
              <a:path h="618489">
                <a:moveTo>
                  <a:pt x="0" y="0"/>
                </a:moveTo>
                <a:lnTo>
                  <a:pt x="0" y="6181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41225" y="5133601"/>
            <a:ext cx="1152525" cy="504190"/>
          </a:xfrm>
          <a:custGeom>
            <a:avLst/>
            <a:gdLst/>
            <a:ahLst/>
            <a:cxnLst/>
            <a:rect l="l" t="t" r="r" b="b"/>
            <a:pathLst>
              <a:path w="1152525" h="504189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098003" y="503999"/>
                </a:lnTo>
                <a:lnTo>
                  <a:pt x="1129222" y="503155"/>
                </a:lnTo>
                <a:lnTo>
                  <a:pt x="1145254" y="497249"/>
                </a:lnTo>
                <a:lnTo>
                  <a:pt x="1151160" y="481218"/>
                </a:lnTo>
                <a:lnTo>
                  <a:pt x="1152004" y="449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515439" y="5156473"/>
            <a:ext cx="796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Réduction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401476" y="5296173"/>
            <a:ext cx="102425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014" marR="5080" indent="-1079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prélèvements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pour  les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341225" y="5133601"/>
            <a:ext cx="1152525" cy="504190"/>
          </a:xfrm>
          <a:custGeom>
            <a:avLst/>
            <a:gdLst/>
            <a:ahLst/>
            <a:cxnLst/>
            <a:rect l="l" t="t" r="r" b="b"/>
            <a:pathLst>
              <a:path w="115252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098003" y="503999"/>
                </a:lnTo>
                <a:lnTo>
                  <a:pt x="1129222" y="503155"/>
                </a:lnTo>
                <a:lnTo>
                  <a:pt x="1145254" y="497249"/>
                </a:lnTo>
                <a:lnTo>
                  <a:pt x="1151160" y="481218"/>
                </a:lnTo>
                <a:lnTo>
                  <a:pt x="1152004" y="449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55998" y="5286602"/>
            <a:ext cx="630555" cy="198120"/>
          </a:xfrm>
          <a:custGeom>
            <a:avLst/>
            <a:gdLst/>
            <a:ahLst/>
            <a:cxnLst/>
            <a:rect l="l" t="t" r="r" b="b"/>
            <a:pathLst>
              <a:path w="630554" h="198120">
                <a:moveTo>
                  <a:pt x="57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575995" y="198005"/>
                </a:lnTo>
                <a:lnTo>
                  <a:pt x="607214" y="197161"/>
                </a:lnTo>
                <a:lnTo>
                  <a:pt x="623246" y="191255"/>
                </a:lnTo>
                <a:lnTo>
                  <a:pt x="629152" y="175224"/>
                </a:lnTo>
                <a:lnTo>
                  <a:pt x="629996" y="144005"/>
                </a:lnTo>
                <a:lnTo>
                  <a:pt x="629996" y="54000"/>
                </a:lnTo>
                <a:lnTo>
                  <a:pt x="629152" y="22781"/>
                </a:lnTo>
                <a:lnTo>
                  <a:pt x="623246" y="6750"/>
                </a:lnTo>
                <a:lnTo>
                  <a:pt x="607214" y="843"/>
                </a:lnTo>
                <a:lnTo>
                  <a:pt x="575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317676" y="5296175"/>
            <a:ext cx="4953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957999" y="5286602"/>
            <a:ext cx="810260" cy="198120"/>
          </a:xfrm>
          <a:custGeom>
            <a:avLst/>
            <a:gdLst/>
            <a:ahLst/>
            <a:cxnLst/>
            <a:rect l="l" t="t" r="r" b="b"/>
            <a:pathLst>
              <a:path w="810259" h="198120">
                <a:moveTo>
                  <a:pt x="75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756005" y="198005"/>
                </a:lnTo>
                <a:lnTo>
                  <a:pt x="787224" y="197161"/>
                </a:lnTo>
                <a:lnTo>
                  <a:pt x="803255" y="191255"/>
                </a:lnTo>
                <a:lnTo>
                  <a:pt x="809162" y="175224"/>
                </a:lnTo>
                <a:lnTo>
                  <a:pt x="810006" y="144005"/>
                </a:lnTo>
                <a:lnTo>
                  <a:pt x="810006" y="54000"/>
                </a:lnTo>
                <a:lnTo>
                  <a:pt x="809162" y="22781"/>
                </a:lnTo>
                <a:lnTo>
                  <a:pt x="803255" y="6750"/>
                </a:lnTo>
                <a:lnTo>
                  <a:pt x="787224" y="843"/>
                </a:lnTo>
                <a:lnTo>
                  <a:pt x="75600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034454" y="5296175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Instruments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852612" y="5133601"/>
            <a:ext cx="1188085" cy="504190"/>
          </a:xfrm>
          <a:custGeom>
            <a:avLst/>
            <a:gdLst/>
            <a:ahLst/>
            <a:cxnLst/>
            <a:rect l="l" t="t" r="r" b="b"/>
            <a:pathLst>
              <a:path w="1188085" h="504189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133995" y="503999"/>
                </a:lnTo>
                <a:lnTo>
                  <a:pt x="1165214" y="503155"/>
                </a:lnTo>
                <a:lnTo>
                  <a:pt x="1181246" y="497249"/>
                </a:lnTo>
                <a:lnTo>
                  <a:pt x="1187152" y="481218"/>
                </a:lnTo>
                <a:lnTo>
                  <a:pt x="1187996" y="449999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921898" y="5156473"/>
            <a:ext cx="104457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Relance de la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consommation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l’investissement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852612" y="5133601"/>
            <a:ext cx="1188085" cy="504190"/>
          </a:xfrm>
          <a:custGeom>
            <a:avLst/>
            <a:gdLst/>
            <a:ahLst/>
            <a:cxnLst/>
            <a:rect l="l" t="t" r="r" b="b"/>
            <a:pathLst>
              <a:path w="118808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133995" y="503999"/>
                </a:lnTo>
                <a:lnTo>
                  <a:pt x="1165214" y="503155"/>
                </a:lnTo>
                <a:lnTo>
                  <a:pt x="1181246" y="497249"/>
                </a:lnTo>
                <a:lnTo>
                  <a:pt x="1187152" y="481218"/>
                </a:lnTo>
                <a:lnTo>
                  <a:pt x="1187996" y="449999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31999" y="9647998"/>
            <a:ext cx="3042285" cy="504190"/>
          </a:xfrm>
          <a:custGeom>
            <a:avLst/>
            <a:gdLst/>
            <a:ahLst/>
            <a:cxnLst/>
            <a:rect l="l" t="t" r="r" b="b"/>
            <a:pathLst>
              <a:path w="3042285" h="504190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2988005" y="503999"/>
                </a:lnTo>
                <a:lnTo>
                  <a:pt x="3019224" y="503155"/>
                </a:lnTo>
                <a:lnTo>
                  <a:pt x="3035255" y="497249"/>
                </a:lnTo>
                <a:lnTo>
                  <a:pt x="3041161" y="481218"/>
                </a:lnTo>
                <a:lnTo>
                  <a:pt x="3042005" y="449999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8ED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523220" y="9670870"/>
            <a:ext cx="284861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5885" marR="88265" indent="14033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niveau de l’UE, la politique budgétaire est  du ressort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chaque État,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mais reste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soumise</a:t>
            </a:r>
            <a:r>
              <a:rPr sz="9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respect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Pacte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stabilité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croissance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(PSC).</a:t>
            </a:r>
            <a:endParaRPr sz="9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319801" y="5781599"/>
            <a:ext cx="1332230" cy="615315"/>
          </a:xfrm>
          <a:custGeom>
            <a:avLst/>
            <a:gdLst/>
            <a:ahLst/>
            <a:cxnLst/>
            <a:rect l="l" t="t" r="r" b="b"/>
            <a:pathLst>
              <a:path w="1332229" h="615314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0933"/>
                </a:lnTo>
                <a:lnTo>
                  <a:pt x="843" y="592152"/>
                </a:lnTo>
                <a:lnTo>
                  <a:pt x="6750" y="608183"/>
                </a:lnTo>
                <a:lnTo>
                  <a:pt x="22781" y="614090"/>
                </a:lnTo>
                <a:lnTo>
                  <a:pt x="54000" y="614934"/>
                </a:lnTo>
                <a:lnTo>
                  <a:pt x="1278001" y="614934"/>
                </a:lnTo>
                <a:lnTo>
                  <a:pt x="1309219" y="614090"/>
                </a:lnTo>
                <a:lnTo>
                  <a:pt x="1325251" y="608183"/>
                </a:lnTo>
                <a:lnTo>
                  <a:pt x="1331157" y="592152"/>
                </a:lnTo>
                <a:lnTo>
                  <a:pt x="1332001" y="560933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4322976" y="5790090"/>
            <a:ext cx="132588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760" indent="-76200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stabilité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prix,</a:t>
            </a:r>
            <a:endParaRPr sz="950">
              <a:latin typeface="Arial"/>
              <a:cs typeface="Arial"/>
            </a:endParaRPr>
          </a:p>
          <a:p>
            <a:pPr marL="111760" marR="93345" indent="-76200">
              <a:lnSpc>
                <a:spcPts val="1100"/>
              </a:lnSpc>
              <a:spcBef>
                <a:spcPts val="5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suivi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d’une  gamme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d’indicateurs  (PIB,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chômage…)</a:t>
            </a:r>
            <a:endParaRPr sz="9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319801" y="5781599"/>
            <a:ext cx="1332230" cy="615315"/>
          </a:xfrm>
          <a:custGeom>
            <a:avLst/>
            <a:gdLst/>
            <a:ahLst/>
            <a:cxnLst/>
            <a:rect l="l" t="t" r="r" b="b"/>
            <a:pathLst>
              <a:path w="1332229" h="615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0933"/>
                </a:lnTo>
                <a:lnTo>
                  <a:pt x="843" y="592152"/>
                </a:lnTo>
                <a:lnTo>
                  <a:pt x="6750" y="608183"/>
                </a:lnTo>
                <a:lnTo>
                  <a:pt x="22781" y="614090"/>
                </a:lnTo>
                <a:lnTo>
                  <a:pt x="54000" y="614934"/>
                </a:lnTo>
                <a:lnTo>
                  <a:pt x="1278001" y="614934"/>
                </a:lnTo>
                <a:lnTo>
                  <a:pt x="1309219" y="614090"/>
                </a:lnTo>
                <a:lnTo>
                  <a:pt x="1325251" y="608183"/>
                </a:lnTo>
                <a:lnTo>
                  <a:pt x="1331157" y="592152"/>
                </a:lnTo>
                <a:lnTo>
                  <a:pt x="1332001" y="560933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723801" y="5781599"/>
            <a:ext cx="1044575" cy="468630"/>
          </a:xfrm>
          <a:custGeom>
            <a:avLst/>
            <a:gdLst/>
            <a:ahLst/>
            <a:cxnLst/>
            <a:rect l="l" t="t" r="r" b="b"/>
            <a:pathLst>
              <a:path w="1044575" h="468629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14007"/>
                </a:lnTo>
                <a:lnTo>
                  <a:pt x="843" y="445226"/>
                </a:lnTo>
                <a:lnTo>
                  <a:pt x="6750" y="461257"/>
                </a:lnTo>
                <a:lnTo>
                  <a:pt x="22781" y="467163"/>
                </a:lnTo>
                <a:lnTo>
                  <a:pt x="54000" y="468007"/>
                </a:lnTo>
                <a:lnTo>
                  <a:pt x="990003" y="468007"/>
                </a:lnTo>
                <a:lnTo>
                  <a:pt x="1021222" y="467163"/>
                </a:lnTo>
                <a:lnTo>
                  <a:pt x="1037253" y="461257"/>
                </a:lnTo>
                <a:lnTo>
                  <a:pt x="1043159" y="445226"/>
                </a:lnTo>
                <a:lnTo>
                  <a:pt x="1044003" y="414007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5750276" y="5786470"/>
            <a:ext cx="97980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actions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d’intérêt  directeurs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723801" y="5781599"/>
            <a:ext cx="1044575" cy="468630"/>
          </a:xfrm>
          <a:custGeom>
            <a:avLst/>
            <a:gdLst/>
            <a:ahLst/>
            <a:cxnLst/>
            <a:rect l="l" t="t" r="r" b="b"/>
            <a:pathLst>
              <a:path w="1044575" h="46862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14007"/>
                </a:lnTo>
                <a:lnTo>
                  <a:pt x="843" y="445226"/>
                </a:lnTo>
                <a:lnTo>
                  <a:pt x="6750" y="461257"/>
                </a:lnTo>
                <a:lnTo>
                  <a:pt x="22781" y="467163"/>
                </a:lnTo>
                <a:lnTo>
                  <a:pt x="54000" y="468007"/>
                </a:lnTo>
                <a:lnTo>
                  <a:pt x="990003" y="468007"/>
                </a:lnTo>
                <a:lnTo>
                  <a:pt x="1021222" y="467163"/>
                </a:lnTo>
                <a:lnTo>
                  <a:pt x="1037253" y="461257"/>
                </a:lnTo>
                <a:lnTo>
                  <a:pt x="1043159" y="445226"/>
                </a:lnTo>
                <a:lnTo>
                  <a:pt x="1044003" y="414007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866151" y="6501598"/>
            <a:ext cx="930275" cy="342265"/>
          </a:xfrm>
          <a:custGeom>
            <a:avLst/>
            <a:gdLst/>
            <a:ahLst/>
            <a:cxnLst/>
            <a:rect l="l" t="t" r="r" b="b"/>
            <a:pathLst>
              <a:path w="930275" h="342265">
                <a:moveTo>
                  <a:pt x="87565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75652" y="341998"/>
                </a:lnTo>
                <a:lnTo>
                  <a:pt x="906871" y="341154"/>
                </a:lnTo>
                <a:lnTo>
                  <a:pt x="922902" y="335248"/>
                </a:lnTo>
                <a:lnTo>
                  <a:pt x="928808" y="319216"/>
                </a:lnTo>
                <a:lnTo>
                  <a:pt x="929652" y="287997"/>
                </a:lnTo>
                <a:lnTo>
                  <a:pt x="929652" y="54000"/>
                </a:lnTo>
                <a:lnTo>
                  <a:pt x="928808" y="22781"/>
                </a:lnTo>
                <a:lnTo>
                  <a:pt x="922902" y="6750"/>
                </a:lnTo>
                <a:lnTo>
                  <a:pt x="906871" y="843"/>
                </a:lnTo>
                <a:lnTo>
                  <a:pt x="8756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4869326" y="6513321"/>
            <a:ext cx="9239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35560" marR="61594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hausse  Moins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</a:t>
            </a:r>
            <a:endParaRPr sz="95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866151" y="6501598"/>
            <a:ext cx="930275" cy="342265"/>
          </a:xfrm>
          <a:custGeom>
            <a:avLst/>
            <a:gdLst/>
            <a:ahLst/>
            <a:cxnLst/>
            <a:rect l="l" t="t" r="r" b="b"/>
            <a:pathLst>
              <a:path w="930275" h="34226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75652" y="341998"/>
                </a:lnTo>
                <a:lnTo>
                  <a:pt x="906871" y="341154"/>
                </a:lnTo>
                <a:lnTo>
                  <a:pt x="922902" y="335248"/>
                </a:lnTo>
                <a:lnTo>
                  <a:pt x="928808" y="319216"/>
                </a:lnTo>
                <a:lnTo>
                  <a:pt x="929652" y="287997"/>
                </a:lnTo>
                <a:lnTo>
                  <a:pt x="929652" y="54000"/>
                </a:lnTo>
                <a:lnTo>
                  <a:pt x="928808" y="22781"/>
                </a:lnTo>
                <a:lnTo>
                  <a:pt x="922902" y="6750"/>
                </a:lnTo>
                <a:lnTo>
                  <a:pt x="906871" y="843"/>
                </a:lnTo>
                <a:lnTo>
                  <a:pt x="875652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867801" y="6501598"/>
            <a:ext cx="900430" cy="342265"/>
          </a:xfrm>
          <a:custGeom>
            <a:avLst/>
            <a:gdLst/>
            <a:ahLst/>
            <a:cxnLst/>
            <a:rect l="l" t="t" r="r" b="b"/>
            <a:pathLst>
              <a:path w="900429" h="342265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45997" y="341998"/>
                </a:lnTo>
                <a:lnTo>
                  <a:pt x="877216" y="341154"/>
                </a:lnTo>
                <a:lnTo>
                  <a:pt x="893248" y="335248"/>
                </a:lnTo>
                <a:lnTo>
                  <a:pt x="899154" y="319216"/>
                </a:lnTo>
                <a:lnTo>
                  <a:pt x="899998" y="287997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5894277" y="6513321"/>
            <a:ext cx="61595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baisse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894277" y="6653021"/>
            <a:ext cx="7569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</a:t>
            </a:r>
            <a:endParaRPr sz="95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867801" y="6501598"/>
            <a:ext cx="900430" cy="342265"/>
          </a:xfrm>
          <a:custGeom>
            <a:avLst/>
            <a:gdLst/>
            <a:ahLst/>
            <a:cxnLst/>
            <a:rect l="l" t="t" r="r" b="b"/>
            <a:pathLst>
              <a:path w="900429" h="34226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45997" y="341998"/>
                </a:lnTo>
                <a:lnTo>
                  <a:pt x="877216" y="341154"/>
                </a:lnTo>
                <a:lnTo>
                  <a:pt x="893248" y="335248"/>
                </a:lnTo>
                <a:lnTo>
                  <a:pt x="899154" y="319216"/>
                </a:lnTo>
                <a:lnTo>
                  <a:pt x="899998" y="287997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855224" y="3438001"/>
            <a:ext cx="1692275" cy="360045"/>
          </a:xfrm>
          <a:custGeom>
            <a:avLst/>
            <a:gdLst/>
            <a:ahLst/>
            <a:cxnLst/>
            <a:rect l="l" t="t" r="r" b="b"/>
            <a:pathLst>
              <a:path w="1692275" h="360045">
                <a:moveTo>
                  <a:pt x="1637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637995" y="360006"/>
                </a:lnTo>
                <a:lnTo>
                  <a:pt x="1669214" y="359163"/>
                </a:lnTo>
                <a:lnTo>
                  <a:pt x="1685245" y="353256"/>
                </a:lnTo>
                <a:lnTo>
                  <a:pt x="1691151" y="337225"/>
                </a:lnTo>
                <a:lnTo>
                  <a:pt x="1691995" y="306006"/>
                </a:lnTo>
                <a:lnTo>
                  <a:pt x="1691995" y="54000"/>
                </a:lnTo>
                <a:lnTo>
                  <a:pt x="1691151" y="22781"/>
                </a:lnTo>
                <a:lnTo>
                  <a:pt x="1685245" y="6750"/>
                </a:lnTo>
                <a:lnTo>
                  <a:pt x="1669214" y="843"/>
                </a:lnTo>
                <a:lnTo>
                  <a:pt x="1637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709225" y="3438001"/>
            <a:ext cx="1512570" cy="360045"/>
          </a:xfrm>
          <a:custGeom>
            <a:avLst/>
            <a:gdLst/>
            <a:ahLst/>
            <a:cxnLst/>
            <a:rect l="l" t="t" r="r" b="b"/>
            <a:pathLst>
              <a:path w="1512570" h="36004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457998" y="360006"/>
                </a:lnTo>
                <a:lnTo>
                  <a:pt x="1489217" y="359163"/>
                </a:lnTo>
                <a:lnTo>
                  <a:pt x="1505248" y="353256"/>
                </a:lnTo>
                <a:lnTo>
                  <a:pt x="1511154" y="337225"/>
                </a:lnTo>
                <a:lnTo>
                  <a:pt x="1511998" y="3060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47999" y="2556003"/>
            <a:ext cx="1836420" cy="360045"/>
          </a:xfrm>
          <a:custGeom>
            <a:avLst/>
            <a:gdLst/>
            <a:ahLst/>
            <a:cxnLst/>
            <a:rect l="l" t="t" r="r" b="b"/>
            <a:pathLst>
              <a:path w="1836420" h="36004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782000" y="360006"/>
                </a:lnTo>
                <a:lnTo>
                  <a:pt x="1813219" y="359163"/>
                </a:lnTo>
                <a:lnTo>
                  <a:pt x="1829250" y="353256"/>
                </a:lnTo>
                <a:lnTo>
                  <a:pt x="1835157" y="337225"/>
                </a:lnTo>
                <a:lnTo>
                  <a:pt x="1836000" y="306006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42814" y="2576725"/>
            <a:ext cx="163448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déséquilibres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017812" y="2716425"/>
            <a:ext cx="1085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(inflation,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chômage)</a:t>
            </a:r>
            <a:endParaRPr sz="95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663999" y="2556003"/>
            <a:ext cx="758825" cy="360045"/>
          </a:xfrm>
          <a:custGeom>
            <a:avLst/>
            <a:gdLst/>
            <a:ahLst/>
            <a:cxnLst/>
            <a:rect l="l" t="t" r="r" b="b"/>
            <a:pathLst>
              <a:path w="758825" h="360044">
                <a:moveTo>
                  <a:pt x="70445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704456" y="360006"/>
                </a:lnTo>
                <a:lnTo>
                  <a:pt x="735675" y="359163"/>
                </a:lnTo>
                <a:lnTo>
                  <a:pt x="751706" y="353256"/>
                </a:lnTo>
                <a:lnTo>
                  <a:pt x="757612" y="337225"/>
                </a:lnTo>
                <a:lnTo>
                  <a:pt x="758456" y="306006"/>
                </a:lnTo>
                <a:lnTo>
                  <a:pt x="758456" y="54000"/>
                </a:lnTo>
                <a:lnTo>
                  <a:pt x="757612" y="22781"/>
                </a:lnTo>
                <a:lnTo>
                  <a:pt x="751706" y="6750"/>
                </a:lnTo>
                <a:lnTo>
                  <a:pt x="735675" y="843"/>
                </a:lnTo>
                <a:lnTo>
                  <a:pt x="7044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2765334" y="2576725"/>
            <a:ext cx="5556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683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Fluidifier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602451" y="2556003"/>
            <a:ext cx="1296035" cy="360045"/>
          </a:xfrm>
          <a:custGeom>
            <a:avLst/>
            <a:gdLst/>
            <a:ahLst/>
            <a:cxnLst/>
            <a:rect l="l" t="t" r="r" b="b"/>
            <a:pathLst>
              <a:path w="1296035" h="360044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241996" y="360006"/>
                </a:lnTo>
                <a:lnTo>
                  <a:pt x="1273215" y="359163"/>
                </a:lnTo>
                <a:lnTo>
                  <a:pt x="1289246" y="353256"/>
                </a:lnTo>
                <a:lnTo>
                  <a:pt x="1295153" y="337225"/>
                </a:lnTo>
                <a:lnTo>
                  <a:pt x="1295996" y="306006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3698818" y="2576725"/>
            <a:ext cx="109855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224154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Corriger les  dysfonctionnements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78452" y="2556003"/>
            <a:ext cx="1368425" cy="360045"/>
          </a:xfrm>
          <a:custGeom>
            <a:avLst/>
            <a:gdLst/>
            <a:ahLst/>
            <a:cxnLst/>
            <a:rect l="l" t="t" r="r" b="b"/>
            <a:pathLst>
              <a:path w="1368425" h="360044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14005" y="360006"/>
                </a:lnTo>
                <a:lnTo>
                  <a:pt x="1345224" y="359163"/>
                </a:lnTo>
                <a:lnTo>
                  <a:pt x="1361255" y="353256"/>
                </a:lnTo>
                <a:lnTo>
                  <a:pt x="1367162" y="337225"/>
                </a:lnTo>
                <a:lnTo>
                  <a:pt x="1368005" y="306006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5189472" y="2576725"/>
            <a:ext cx="11449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63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Réguler le niveau de  l’activité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341225" y="4791600"/>
            <a:ext cx="1152525" cy="198120"/>
          </a:xfrm>
          <a:custGeom>
            <a:avLst/>
            <a:gdLst/>
            <a:ahLst/>
            <a:cxnLst/>
            <a:rect l="l" t="t" r="r" b="b"/>
            <a:pathLst>
              <a:path w="1152525" h="198120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098003" y="198005"/>
                </a:lnTo>
                <a:lnTo>
                  <a:pt x="1129222" y="197161"/>
                </a:lnTo>
                <a:lnTo>
                  <a:pt x="1145254" y="191255"/>
                </a:lnTo>
                <a:lnTo>
                  <a:pt x="1151160" y="175224"/>
                </a:lnTo>
                <a:lnTo>
                  <a:pt x="1152004" y="144005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466999" y="7851599"/>
            <a:ext cx="972185" cy="198120"/>
          </a:xfrm>
          <a:custGeom>
            <a:avLst/>
            <a:gdLst/>
            <a:ahLst/>
            <a:cxnLst/>
            <a:rect l="l" t="t" r="r" b="b"/>
            <a:pathLst>
              <a:path w="972185" h="198120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917994" y="198005"/>
                </a:lnTo>
                <a:lnTo>
                  <a:pt x="949213" y="197161"/>
                </a:lnTo>
                <a:lnTo>
                  <a:pt x="965244" y="191255"/>
                </a:lnTo>
                <a:lnTo>
                  <a:pt x="971150" y="175224"/>
                </a:lnTo>
                <a:lnTo>
                  <a:pt x="971994" y="144005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1743721" y="7861172"/>
            <a:ext cx="4076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Limites</a:t>
            </a:r>
            <a:endParaRPr sz="95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431999" y="7992001"/>
            <a:ext cx="864235" cy="50419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810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810006" y="503999"/>
                </a:lnTo>
                <a:lnTo>
                  <a:pt x="841224" y="503155"/>
                </a:lnTo>
                <a:lnTo>
                  <a:pt x="857256" y="497249"/>
                </a:lnTo>
                <a:lnTo>
                  <a:pt x="863162" y="481218"/>
                </a:lnTo>
                <a:lnTo>
                  <a:pt x="864006" y="449999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435174" y="8014872"/>
            <a:ext cx="85788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74295" marR="78105" algn="ctr">
              <a:lnSpc>
                <a:spcPts val="1100"/>
              </a:lnSpc>
              <a:spcBef>
                <a:spcPts val="170"/>
              </a:spcBef>
            </a:pP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L’effet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d’éviction  par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l’intérieur</a:t>
            </a:r>
            <a:endParaRPr sz="9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31999" y="7992001"/>
            <a:ext cx="864235" cy="50419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810006" y="503999"/>
                </a:lnTo>
                <a:lnTo>
                  <a:pt x="841224" y="503155"/>
                </a:lnTo>
                <a:lnTo>
                  <a:pt x="857256" y="497249"/>
                </a:lnTo>
                <a:lnTo>
                  <a:pt x="863162" y="481218"/>
                </a:lnTo>
                <a:lnTo>
                  <a:pt x="864006" y="449999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11999" y="8641542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30" h="684529">
                <a:moveTo>
                  <a:pt x="629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29996"/>
                </a:lnTo>
                <a:lnTo>
                  <a:pt x="843" y="661215"/>
                </a:lnTo>
                <a:lnTo>
                  <a:pt x="6750" y="677246"/>
                </a:lnTo>
                <a:lnTo>
                  <a:pt x="22781" y="683152"/>
                </a:lnTo>
                <a:lnTo>
                  <a:pt x="54000" y="683996"/>
                </a:lnTo>
                <a:lnTo>
                  <a:pt x="629996" y="683996"/>
                </a:lnTo>
                <a:lnTo>
                  <a:pt x="661215" y="683152"/>
                </a:lnTo>
                <a:lnTo>
                  <a:pt x="677246" y="677246"/>
                </a:lnTo>
                <a:lnTo>
                  <a:pt x="683152" y="661215"/>
                </a:lnTo>
                <a:lnTo>
                  <a:pt x="683996" y="629996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615174" y="8684565"/>
            <a:ext cx="678180" cy="5892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52705" marR="53340" algn="ctr">
              <a:lnSpc>
                <a:spcPts val="1100"/>
              </a:lnSpc>
              <a:spcBef>
                <a:spcPts val="170"/>
              </a:spcBef>
            </a:pP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L’effet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d’éviction  par 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d’intérêt</a:t>
            </a:r>
            <a:endParaRPr sz="95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611999" y="8641542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30" h="68452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29996"/>
                </a:lnTo>
                <a:lnTo>
                  <a:pt x="843" y="661215"/>
                </a:lnTo>
                <a:lnTo>
                  <a:pt x="6750" y="677246"/>
                </a:lnTo>
                <a:lnTo>
                  <a:pt x="22781" y="683152"/>
                </a:lnTo>
                <a:lnTo>
                  <a:pt x="54000" y="683996"/>
                </a:lnTo>
                <a:lnTo>
                  <a:pt x="629996" y="683996"/>
                </a:lnTo>
                <a:lnTo>
                  <a:pt x="661215" y="683152"/>
                </a:lnTo>
                <a:lnTo>
                  <a:pt x="677246" y="677246"/>
                </a:lnTo>
                <a:lnTo>
                  <a:pt x="683152" y="661215"/>
                </a:lnTo>
                <a:lnTo>
                  <a:pt x="683996" y="629996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592999" y="8229599"/>
            <a:ext cx="720090" cy="504190"/>
          </a:xfrm>
          <a:custGeom>
            <a:avLst/>
            <a:gdLst/>
            <a:ahLst/>
            <a:cxnLst/>
            <a:rect l="l" t="t" r="r" b="b"/>
            <a:pathLst>
              <a:path w="720089" h="504190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666000" y="503999"/>
                </a:lnTo>
                <a:lnTo>
                  <a:pt x="697219" y="503155"/>
                </a:lnTo>
                <a:lnTo>
                  <a:pt x="713251" y="497249"/>
                </a:lnTo>
                <a:lnTo>
                  <a:pt x="719157" y="481218"/>
                </a:lnTo>
                <a:lnTo>
                  <a:pt x="720001" y="449999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1777060" y="8252469"/>
            <a:ext cx="3454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’e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fet</a:t>
            </a:r>
            <a:endParaRPr sz="95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648515" y="8392169"/>
            <a:ext cx="60261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9050" marR="5080" indent="-6985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fardeau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dette</a:t>
            </a:r>
            <a:endParaRPr sz="95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1592999" y="8229599"/>
            <a:ext cx="720090" cy="504190"/>
          </a:xfrm>
          <a:custGeom>
            <a:avLst/>
            <a:gdLst/>
            <a:ahLst/>
            <a:cxnLst/>
            <a:rect l="l" t="t" r="r" b="b"/>
            <a:pathLst>
              <a:path w="720089" h="50419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666000" y="503999"/>
                </a:lnTo>
                <a:lnTo>
                  <a:pt x="697219" y="503155"/>
                </a:lnTo>
                <a:lnTo>
                  <a:pt x="713251" y="497249"/>
                </a:lnTo>
                <a:lnTo>
                  <a:pt x="719157" y="481218"/>
                </a:lnTo>
                <a:lnTo>
                  <a:pt x="720001" y="449999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117587" y="8965547"/>
            <a:ext cx="828040" cy="360045"/>
          </a:xfrm>
          <a:custGeom>
            <a:avLst/>
            <a:gdLst/>
            <a:ahLst/>
            <a:cxnLst/>
            <a:rect l="l" t="t" r="r" b="b"/>
            <a:pathLst>
              <a:path w="828039" h="36004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774001" y="360006"/>
                </a:lnTo>
                <a:lnTo>
                  <a:pt x="805220" y="359163"/>
                </a:lnTo>
                <a:lnTo>
                  <a:pt x="821251" y="353256"/>
                </a:lnTo>
                <a:lnTo>
                  <a:pt x="827158" y="337225"/>
                </a:lnTo>
                <a:lnTo>
                  <a:pt x="828001" y="306006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2120762" y="8986270"/>
            <a:ext cx="82169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79070" marR="78740" indent="-93345">
              <a:lnSpc>
                <a:spcPts val="1100"/>
              </a:lnSpc>
              <a:spcBef>
                <a:spcPts val="170"/>
              </a:spcBef>
            </a:pP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L’effet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boule  de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neige</a:t>
            </a:r>
            <a:endParaRPr sz="95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2117587" y="8965547"/>
            <a:ext cx="828040" cy="360045"/>
          </a:xfrm>
          <a:custGeom>
            <a:avLst/>
            <a:gdLst/>
            <a:ahLst/>
            <a:cxnLst/>
            <a:rect l="l" t="t" r="r" b="b"/>
            <a:pathLst>
              <a:path w="828039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774001" y="360006"/>
                </a:lnTo>
                <a:lnTo>
                  <a:pt x="805220" y="359163"/>
                </a:lnTo>
                <a:lnTo>
                  <a:pt x="821251" y="353256"/>
                </a:lnTo>
                <a:lnTo>
                  <a:pt x="827158" y="337225"/>
                </a:lnTo>
                <a:lnTo>
                  <a:pt x="828001" y="306006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708612" y="4791600"/>
            <a:ext cx="1476375" cy="198120"/>
          </a:xfrm>
          <a:custGeom>
            <a:avLst/>
            <a:gdLst/>
            <a:ahLst/>
            <a:cxnLst/>
            <a:rect l="l" t="t" r="r" b="b"/>
            <a:pathLst>
              <a:path w="1476375" h="198120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422006" y="198005"/>
                </a:lnTo>
                <a:lnTo>
                  <a:pt x="1453225" y="197161"/>
                </a:lnTo>
                <a:lnTo>
                  <a:pt x="1469256" y="191255"/>
                </a:lnTo>
                <a:lnTo>
                  <a:pt x="1475162" y="175224"/>
                </a:lnTo>
                <a:lnTo>
                  <a:pt x="1476006" y="144005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47000" y="4890602"/>
            <a:ext cx="0" cy="1323340"/>
          </a:xfrm>
          <a:custGeom>
            <a:avLst/>
            <a:gdLst/>
            <a:ahLst/>
            <a:cxnLst/>
            <a:rect l="l" t="t" r="r" b="b"/>
            <a:pathLst>
              <a:path h="1323339">
                <a:moveTo>
                  <a:pt x="0" y="0"/>
                </a:moveTo>
                <a:lnTo>
                  <a:pt x="0" y="1322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566000" y="4890602"/>
            <a:ext cx="0" cy="537845"/>
          </a:xfrm>
          <a:custGeom>
            <a:avLst/>
            <a:gdLst/>
            <a:ahLst/>
            <a:cxnLst/>
            <a:rect l="l" t="t" r="r" b="b"/>
            <a:pathLst>
              <a:path h="537845">
                <a:moveTo>
                  <a:pt x="0" y="0"/>
                </a:moveTo>
                <a:lnTo>
                  <a:pt x="0" y="5376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691999" y="5385599"/>
            <a:ext cx="421005" cy="572770"/>
          </a:xfrm>
          <a:custGeom>
            <a:avLst/>
            <a:gdLst/>
            <a:ahLst/>
            <a:cxnLst/>
            <a:rect l="l" t="t" r="r" b="b"/>
            <a:pathLst>
              <a:path w="421005" h="572770">
                <a:moveTo>
                  <a:pt x="0" y="0"/>
                </a:moveTo>
                <a:lnTo>
                  <a:pt x="420471" y="5724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31999" y="5286602"/>
            <a:ext cx="630555" cy="198120"/>
          </a:xfrm>
          <a:custGeom>
            <a:avLst/>
            <a:gdLst/>
            <a:ahLst/>
            <a:cxnLst/>
            <a:rect l="l" t="t" r="r" b="b"/>
            <a:pathLst>
              <a:path w="630555" h="198120">
                <a:moveTo>
                  <a:pt x="57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575995" y="198005"/>
                </a:lnTo>
                <a:lnTo>
                  <a:pt x="607214" y="197161"/>
                </a:lnTo>
                <a:lnTo>
                  <a:pt x="623246" y="191255"/>
                </a:lnTo>
                <a:lnTo>
                  <a:pt x="629152" y="175224"/>
                </a:lnTo>
                <a:lnTo>
                  <a:pt x="629996" y="144005"/>
                </a:lnTo>
                <a:lnTo>
                  <a:pt x="629996" y="54000"/>
                </a:lnTo>
                <a:lnTo>
                  <a:pt x="629152" y="22781"/>
                </a:lnTo>
                <a:lnTo>
                  <a:pt x="623246" y="6750"/>
                </a:lnTo>
                <a:lnTo>
                  <a:pt x="607214" y="843"/>
                </a:lnTo>
                <a:lnTo>
                  <a:pt x="575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93676" y="5296175"/>
            <a:ext cx="4953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1133999" y="5286602"/>
            <a:ext cx="864235" cy="198120"/>
          </a:xfrm>
          <a:custGeom>
            <a:avLst/>
            <a:gdLst/>
            <a:ahLst/>
            <a:cxnLst/>
            <a:rect l="l" t="t" r="r" b="b"/>
            <a:pathLst>
              <a:path w="864235" h="198120">
                <a:moveTo>
                  <a:pt x="810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810005" y="198005"/>
                </a:lnTo>
                <a:lnTo>
                  <a:pt x="841224" y="197161"/>
                </a:lnTo>
                <a:lnTo>
                  <a:pt x="857256" y="191255"/>
                </a:lnTo>
                <a:lnTo>
                  <a:pt x="863162" y="175224"/>
                </a:lnTo>
                <a:lnTo>
                  <a:pt x="864006" y="144005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1235854" y="5296175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Instruments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31999" y="4791600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20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569735" y="4801172"/>
            <a:ext cx="10922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budgétaire</a:t>
            </a:r>
            <a:endParaRPr sz="95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399999" y="4791600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20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5554584" y="4801172"/>
            <a:ext cx="10585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monétaire</a:t>
            </a:r>
            <a:endParaRPr sz="950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1153224" y="1835998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19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1274260" y="1845570"/>
            <a:ext cx="11258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d’allocation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2701225" y="1835998"/>
            <a:ext cx="1440180" cy="198120"/>
          </a:xfrm>
          <a:custGeom>
            <a:avLst/>
            <a:gdLst/>
            <a:ahLst/>
            <a:cxnLst/>
            <a:rect l="l" t="t" r="r" b="b"/>
            <a:pathLst>
              <a:path w="1440179" h="1981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86001" y="198005"/>
                </a:lnTo>
                <a:lnTo>
                  <a:pt x="1417220" y="197161"/>
                </a:lnTo>
                <a:lnTo>
                  <a:pt x="1433252" y="191255"/>
                </a:lnTo>
                <a:lnTo>
                  <a:pt x="1439158" y="175224"/>
                </a:lnTo>
                <a:lnTo>
                  <a:pt x="1440002" y="14400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2807028" y="1845570"/>
            <a:ext cx="12198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régulation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4321225" y="1835998"/>
            <a:ext cx="1620520" cy="198120"/>
          </a:xfrm>
          <a:custGeom>
            <a:avLst/>
            <a:gdLst/>
            <a:ahLst/>
            <a:cxnLst/>
            <a:rect l="l" t="t" r="r" b="b"/>
            <a:pathLst>
              <a:path w="1620520" h="198119">
                <a:moveTo>
                  <a:pt x="1565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565998" y="198005"/>
                </a:lnTo>
                <a:lnTo>
                  <a:pt x="1597217" y="197161"/>
                </a:lnTo>
                <a:lnTo>
                  <a:pt x="1613249" y="191255"/>
                </a:lnTo>
                <a:lnTo>
                  <a:pt x="1619155" y="175224"/>
                </a:lnTo>
                <a:lnTo>
                  <a:pt x="1619999" y="144005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4435515" y="1845570"/>
            <a:ext cx="13804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redistribution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2107225" y="145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2769141" y="1473455"/>
            <a:ext cx="15557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L’État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a plusieurs</a:t>
            </a:r>
            <a:r>
              <a:rPr sz="11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rôles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2051999" y="4413601"/>
            <a:ext cx="3060065" cy="234315"/>
          </a:xfrm>
          <a:custGeom>
            <a:avLst/>
            <a:gdLst/>
            <a:ahLst/>
            <a:cxnLst/>
            <a:rect l="l" t="t" r="r" b="b"/>
            <a:pathLst>
              <a:path w="3060065" h="234314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3006001" y="233997"/>
                </a:lnTo>
                <a:lnTo>
                  <a:pt x="3037220" y="233153"/>
                </a:lnTo>
                <a:lnTo>
                  <a:pt x="3053251" y="227247"/>
                </a:lnTo>
                <a:lnTo>
                  <a:pt x="3059157" y="211216"/>
                </a:lnTo>
                <a:lnTo>
                  <a:pt x="3060001" y="179997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2251791" y="4429059"/>
            <a:ext cx="2851150" cy="542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différentes politiques</a:t>
            </a:r>
            <a:r>
              <a:rPr sz="11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  <a:tabLst>
                <a:tab pos="154368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l’offre	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944999" y="7473601"/>
            <a:ext cx="2016125" cy="234315"/>
          </a:xfrm>
          <a:custGeom>
            <a:avLst/>
            <a:gdLst/>
            <a:ahLst/>
            <a:cxnLst/>
            <a:rect l="l" t="t" r="r" b="b"/>
            <a:pathLst>
              <a:path w="2016125" h="234315">
                <a:moveTo>
                  <a:pt x="1961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1961997" y="233997"/>
                </a:lnTo>
                <a:lnTo>
                  <a:pt x="1993216" y="233153"/>
                </a:lnTo>
                <a:lnTo>
                  <a:pt x="2009247" y="227247"/>
                </a:lnTo>
                <a:lnTo>
                  <a:pt x="2015154" y="211216"/>
                </a:lnTo>
                <a:lnTo>
                  <a:pt x="2015998" y="179997"/>
                </a:lnTo>
                <a:lnTo>
                  <a:pt x="2015998" y="54000"/>
                </a:lnTo>
                <a:lnTo>
                  <a:pt x="2015154" y="22781"/>
                </a:lnTo>
                <a:lnTo>
                  <a:pt x="2009247" y="6750"/>
                </a:lnTo>
                <a:lnTo>
                  <a:pt x="1993216" y="843"/>
                </a:lnTo>
                <a:lnTo>
                  <a:pt x="1961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1268464" y="7489058"/>
            <a:ext cx="13690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Politique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budgétaire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4247998" y="7473601"/>
            <a:ext cx="2016125" cy="234315"/>
          </a:xfrm>
          <a:custGeom>
            <a:avLst/>
            <a:gdLst/>
            <a:ahLst/>
            <a:cxnLst/>
            <a:rect l="l" t="t" r="r" b="b"/>
            <a:pathLst>
              <a:path w="2016125" h="234315">
                <a:moveTo>
                  <a:pt x="1961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1961997" y="233997"/>
                </a:lnTo>
                <a:lnTo>
                  <a:pt x="1993216" y="233153"/>
                </a:lnTo>
                <a:lnTo>
                  <a:pt x="2009247" y="227247"/>
                </a:lnTo>
                <a:lnTo>
                  <a:pt x="2015154" y="211216"/>
                </a:lnTo>
                <a:lnTo>
                  <a:pt x="2015998" y="179997"/>
                </a:lnTo>
                <a:lnTo>
                  <a:pt x="2015998" y="54000"/>
                </a:lnTo>
                <a:lnTo>
                  <a:pt x="2015154" y="22781"/>
                </a:lnTo>
                <a:lnTo>
                  <a:pt x="2009247" y="6750"/>
                </a:lnTo>
                <a:lnTo>
                  <a:pt x="1993216" y="843"/>
                </a:lnTo>
                <a:lnTo>
                  <a:pt x="1961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4594691" y="7489058"/>
            <a:ext cx="13214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Politique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monétaire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3348528" y="2205573"/>
            <a:ext cx="3879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afin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endParaRPr sz="950">
              <a:latin typeface="Arial"/>
              <a:cs typeface="Arial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107225" y="3060004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494974" y="3075460"/>
            <a:ext cx="5102225" cy="1202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1394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grâce à des politiques</a:t>
            </a:r>
            <a:r>
              <a:rPr sz="11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marL="1048385" algn="ctr">
              <a:lnSpc>
                <a:spcPts val="1120"/>
              </a:lnSpc>
              <a:tabLst>
                <a:tab pos="283337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court terme	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long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950">
              <a:latin typeface="Arial"/>
              <a:cs typeface="Arial"/>
            </a:endParaRPr>
          </a:p>
          <a:p>
            <a:pPr marL="990600" algn="ctr">
              <a:lnSpc>
                <a:spcPts val="1120"/>
              </a:lnSpc>
              <a:tabLst>
                <a:tab pos="283273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conjoncturelles	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structurelles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spc="-15" baseline="2136" dirty="0">
                <a:solidFill>
                  <a:srgbClr val="00AEEF"/>
                </a:solidFill>
                <a:latin typeface="Arial"/>
                <a:cs typeface="Arial"/>
              </a:rPr>
              <a:t>L’action 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de l’État dans les différentes politiques</a:t>
            </a:r>
            <a:r>
              <a:rPr sz="1950" b="1" spc="-120" baseline="2136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962995" y="9413490"/>
            <a:ext cx="1980564" cy="180340"/>
          </a:xfrm>
          <a:custGeom>
            <a:avLst/>
            <a:gdLst/>
            <a:ahLst/>
            <a:cxnLst/>
            <a:rect l="l" t="t" r="r" b="b"/>
            <a:pathLst>
              <a:path w="1980564" h="180340">
                <a:moveTo>
                  <a:pt x="0" y="0"/>
                </a:moveTo>
                <a:lnTo>
                  <a:pt x="7073" y="35033"/>
                </a:lnTo>
                <a:lnTo>
                  <a:pt x="26362" y="63642"/>
                </a:lnTo>
                <a:lnTo>
                  <a:pt x="54971" y="82931"/>
                </a:lnTo>
                <a:lnTo>
                  <a:pt x="90004" y="90004"/>
                </a:lnTo>
                <a:lnTo>
                  <a:pt x="900010" y="90004"/>
                </a:lnTo>
                <a:lnTo>
                  <a:pt x="935042" y="97076"/>
                </a:lnTo>
                <a:lnTo>
                  <a:pt x="963647" y="116360"/>
                </a:lnTo>
                <a:lnTo>
                  <a:pt x="982931" y="144965"/>
                </a:lnTo>
                <a:lnTo>
                  <a:pt x="990003" y="179997"/>
                </a:lnTo>
                <a:lnTo>
                  <a:pt x="997076" y="144965"/>
                </a:lnTo>
                <a:lnTo>
                  <a:pt x="1016365" y="116360"/>
                </a:lnTo>
                <a:lnTo>
                  <a:pt x="1044974" y="97076"/>
                </a:lnTo>
                <a:lnTo>
                  <a:pt x="1080008" y="90004"/>
                </a:lnTo>
                <a:lnTo>
                  <a:pt x="1890014" y="90004"/>
                </a:lnTo>
                <a:lnTo>
                  <a:pt x="1925040" y="82931"/>
                </a:lnTo>
                <a:lnTo>
                  <a:pt x="1953645" y="63642"/>
                </a:lnTo>
                <a:lnTo>
                  <a:pt x="1972933" y="35033"/>
                </a:lnTo>
                <a:lnTo>
                  <a:pt x="1980006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31999" y="5781599"/>
            <a:ext cx="1476375" cy="1047115"/>
          </a:xfrm>
          <a:custGeom>
            <a:avLst/>
            <a:gdLst/>
            <a:ahLst/>
            <a:cxnLst/>
            <a:rect l="l" t="t" r="r" b="b"/>
            <a:pathLst>
              <a:path w="1476375" h="1047115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992733"/>
                </a:lnTo>
                <a:lnTo>
                  <a:pt x="843" y="1023952"/>
                </a:lnTo>
                <a:lnTo>
                  <a:pt x="6750" y="1039983"/>
                </a:lnTo>
                <a:lnTo>
                  <a:pt x="22781" y="1045890"/>
                </a:lnTo>
                <a:lnTo>
                  <a:pt x="54000" y="1046734"/>
                </a:lnTo>
                <a:lnTo>
                  <a:pt x="1422006" y="1046734"/>
                </a:lnTo>
                <a:lnTo>
                  <a:pt x="1453217" y="1045890"/>
                </a:lnTo>
                <a:lnTo>
                  <a:pt x="1469245" y="1039983"/>
                </a:lnTo>
                <a:lnTo>
                  <a:pt x="1475150" y="1023952"/>
                </a:lnTo>
                <a:lnTo>
                  <a:pt x="1475994" y="992733"/>
                </a:lnTo>
                <a:lnTo>
                  <a:pt x="1475994" y="54000"/>
                </a:lnTo>
                <a:lnTo>
                  <a:pt x="1475150" y="22781"/>
                </a:lnTo>
                <a:lnTo>
                  <a:pt x="1469245" y="6750"/>
                </a:lnTo>
                <a:lnTo>
                  <a:pt x="1453217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458475" y="5796440"/>
            <a:ext cx="132207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consommation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ménages et  d’investissement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458475" y="6215540"/>
            <a:ext cx="138176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>
              <a:lnSpc>
                <a:spcPts val="112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  <a:p>
            <a:pPr marL="88265" marR="5080" indent="-75565" algn="just">
              <a:lnSpc>
                <a:spcPts val="1100"/>
              </a:lnSpc>
              <a:spcBef>
                <a:spcPts val="5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limiter 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croissance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afin de ralentir l’inflation  et limiter le déficit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endParaRPr sz="950">
              <a:latin typeface="Arial"/>
              <a:cs typeface="Arial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31999" y="5781599"/>
            <a:ext cx="1476375" cy="1047115"/>
          </a:xfrm>
          <a:custGeom>
            <a:avLst/>
            <a:gdLst/>
            <a:ahLst/>
            <a:cxnLst/>
            <a:rect l="l" t="t" r="r" b="b"/>
            <a:pathLst>
              <a:path w="1476375" h="10471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992733"/>
                </a:lnTo>
                <a:lnTo>
                  <a:pt x="843" y="1023952"/>
                </a:lnTo>
                <a:lnTo>
                  <a:pt x="6750" y="1039983"/>
                </a:lnTo>
                <a:lnTo>
                  <a:pt x="22781" y="1045890"/>
                </a:lnTo>
                <a:lnTo>
                  <a:pt x="54000" y="1046734"/>
                </a:lnTo>
                <a:lnTo>
                  <a:pt x="1422006" y="1046734"/>
                </a:lnTo>
                <a:lnTo>
                  <a:pt x="1453217" y="1045890"/>
                </a:lnTo>
                <a:lnTo>
                  <a:pt x="1469245" y="1039983"/>
                </a:lnTo>
                <a:lnTo>
                  <a:pt x="1475150" y="1023952"/>
                </a:lnTo>
                <a:lnTo>
                  <a:pt x="1475994" y="992733"/>
                </a:lnTo>
                <a:lnTo>
                  <a:pt x="1475994" y="54000"/>
                </a:lnTo>
                <a:lnTo>
                  <a:pt x="1475150" y="22781"/>
                </a:lnTo>
                <a:lnTo>
                  <a:pt x="1469245" y="6750"/>
                </a:lnTo>
                <a:lnTo>
                  <a:pt x="1453217" y="843"/>
                </a:lnTo>
                <a:lnTo>
                  <a:pt x="1422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979999" y="5781599"/>
            <a:ext cx="1069975" cy="621665"/>
          </a:xfrm>
          <a:custGeom>
            <a:avLst/>
            <a:gdLst/>
            <a:ahLst/>
            <a:cxnLst/>
            <a:rect l="l" t="t" r="r" b="b"/>
            <a:pathLst>
              <a:path w="1069975" h="621664">
                <a:moveTo>
                  <a:pt x="101558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7664"/>
                </a:lnTo>
                <a:lnTo>
                  <a:pt x="843" y="598883"/>
                </a:lnTo>
                <a:lnTo>
                  <a:pt x="6750" y="614914"/>
                </a:lnTo>
                <a:lnTo>
                  <a:pt x="22781" y="620821"/>
                </a:lnTo>
                <a:lnTo>
                  <a:pt x="54000" y="621665"/>
                </a:lnTo>
                <a:lnTo>
                  <a:pt x="1015580" y="621665"/>
                </a:lnTo>
                <a:lnTo>
                  <a:pt x="1046799" y="620821"/>
                </a:lnTo>
                <a:lnTo>
                  <a:pt x="1062831" y="614914"/>
                </a:lnTo>
                <a:lnTo>
                  <a:pt x="1068737" y="598883"/>
                </a:lnTo>
                <a:lnTo>
                  <a:pt x="1069581" y="567664"/>
                </a:lnTo>
                <a:lnTo>
                  <a:pt x="1069581" y="54000"/>
                </a:lnTo>
                <a:lnTo>
                  <a:pt x="1068737" y="22781"/>
                </a:lnTo>
                <a:lnTo>
                  <a:pt x="1062831" y="6750"/>
                </a:lnTo>
                <a:lnTo>
                  <a:pt x="1046799" y="843"/>
                </a:lnTo>
                <a:lnTo>
                  <a:pt x="10155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1983174" y="5793450"/>
            <a:ext cx="1063625" cy="5892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11760" marR="192405" indent="-76200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dépenses  publiques</a:t>
            </a:r>
            <a:endParaRPr sz="950">
              <a:latin typeface="Arial"/>
              <a:cs typeface="Arial"/>
            </a:endParaRPr>
          </a:p>
          <a:p>
            <a:pPr marL="111760" indent="-76200">
              <a:lnSpc>
                <a:spcPts val="1050"/>
              </a:lnSpc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fiscalité</a:t>
            </a:r>
            <a:endParaRPr sz="950">
              <a:latin typeface="Arial"/>
              <a:cs typeface="Arial"/>
            </a:endParaRPr>
          </a:p>
          <a:p>
            <a:pPr marL="111760" indent="-76200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déficit</a:t>
            </a: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endParaRPr sz="950">
              <a:latin typeface="Arial"/>
              <a:cs typeface="Arial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1979999" y="5781599"/>
            <a:ext cx="1069975" cy="621665"/>
          </a:xfrm>
          <a:custGeom>
            <a:avLst/>
            <a:gdLst/>
            <a:ahLst/>
            <a:cxnLst/>
            <a:rect l="l" t="t" r="r" b="b"/>
            <a:pathLst>
              <a:path w="1069975" h="621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7664"/>
                </a:lnTo>
                <a:lnTo>
                  <a:pt x="843" y="598883"/>
                </a:lnTo>
                <a:lnTo>
                  <a:pt x="6750" y="614914"/>
                </a:lnTo>
                <a:lnTo>
                  <a:pt x="22781" y="620821"/>
                </a:lnTo>
                <a:lnTo>
                  <a:pt x="54000" y="621665"/>
                </a:lnTo>
                <a:lnTo>
                  <a:pt x="1015580" y="621665"/>
                </a:lnTo>
                <a:lnTo>
                  <a:pt x="1046799" y="620821"/>
                </a:lnTo>
                <a:lnTo>
                  <a:pt x="1062831" y="614914"/>
                </a:lnTo>
                <a:lnTo>
                  <a:pt x="1068737" y="598883"/>
                </a:lnTo>
                <a:lnTo>
                  <a:pt x="1069581" y="567664"/>
                </a:lnTo>
                <a:lnTo>
                  <a:pt x="1069581" y="54000"/>
                </a:lnTo>
                <a:lnTo>
                  <a:pt x="1068737" y="22781"/>
                </a:lnTo>
                <a:lnTo>
                  <a:pt x="1062831" y="6750"/>
                </a:lnTo>
                <a:lnTo>
                  <a:pt x="1046799" y="843"/>
                </a:lnTo>
                <a:lnTo>
                  <a:pt x="101558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130" name="object 84"/>
          <p:cNvSpPr/>
          <p:nvPr/>
        </p:nvSpPr>
        <p:spPr>
          <a:xfrm>
            <a:off x="2609850" y="7992000"/>
            <a:ext cx="864235" cy="68580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810006" y="503999"/>
                </a:lnTo>
                <a:lnTo>
                  <a:pt x="841224" y="503155"/>
                </a:lnTo>
                <a:lnTo>
                  <a:pt x="857256" y="497249"/>
                </a:lnTo>
                <a:lnTo>
                  <a:pt x="863162" y="481218"/>
                </a:lnTo>
                <a:lnTo>
                  <a:pt x="864006" y="449999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96"/>
          <p:cNvSpPr txBox="1"/>
          <p:nvPr/>
        </p:nvSpPr>
        <p:spPr>
          <a:xfrm>
            <a:off x="2609850" y="8010000"/>
            <a:ext cx="876300" cy="6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20100"/>
              </a:lnSpc>
              <a:spcBef>
                <a:spcPts val="100"/>
              </a:spcBef>
              <a:tabLst>
                <a:tab pos="862965" algn="l"/>
              </a:tabLst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délais</a:t>
            </a:r>
            <a:endParaRPr sz="950" dirty="0">
              <a:latin typeface="Arial"/>
              <a:cs typeface="Arial"/>
            </a:endParaRPr>
          </a:p>
          <a:p>
            <a:pPr marL="63500" marR="67310" algn="ctr">
              <a:lnSpc>
                <a:spcPts val="1100"/>
              </a:lnSpc>
              <a:spcBef>
                <a:spcPts val="3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réaction  des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  budgétaires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object 6"/>
          <p:cNvSpPr/>
          <p:nvPr/>
        </p:nvSpPr>
        <p:spPr>
          <a:xfrm>
            <a:off x="432003" y="40500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661299" y="248690"/>
            <a:ext cx="5212715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4.1.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économique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court</a:t>
            </a:r>
            <a:r>
              <a:rPr sz="1500" i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299" y="1095837"/>
            <a:ext cx="5256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rôle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l’État dans 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mise en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œuvre de politiques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2003" y="1087531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4974" y="107967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5299" y="7103904"/>
            <a:ext cx="3824604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00AEEF"/>
                </a:solidFill>
                <a:latin typeface="Arial"/>
                <a:cs typeface="Arial"/>
              </a:rPr>
              <a:t>L’intervention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l’État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encadrée et/ou</a:t>
            </a:r>
            <a:r>
              <a:rPr sz="1300" b="1" spc="-2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contestée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2003" y="7095599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94974" y="70877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446613" y="4583892"/>
            <a:ext cx="0" cy="946150"/>
          </a:xfrm>
          <a:custGeom>
            <a:avLst/>
            <a:gdLst/>
            <a:ahLst/>
            <a:cxnLst/>
            <a:rect l="l" t="t" r="r" b="b"/>
            <a:pathLst>
              <a:path h="946150">
                <a:moveTo>
                  <a:pt x="0" y="0"/>
                </a:moveTo>
                <a:lnTo>
                  <a:pt x="0" y="9457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52999" y="7509605"/>
            <a:ext cx="0" cy="824865"/>
          </a:xfrm>
          <a:custGeom>
            <a:avLst/>
            <a:gdLst/>
            <a:ahLst/>
            <a:cxnLst/>
            <a:rect l="l" t="t" r="r" b="b"/>
            <a:pathLst>
              <a:path h="824865">
                <a:moveTo>
                  <a:pt x="0" y="0"/>
                </a:moveTo>
                <a:lnTo>
                  <a:pt x="0" y="8244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56000" y="7509605"/>
            <a:ext cx="0" cy="1513205"/>
          </a:xfrm>
          <a:custGeom>
            <a:avLst/>
            <a:gdLst/>
            <a:ahLst/>
            <a:cxnLst/>
            <a:rect l="l" t="t" r="r" b="b"/>
            <a:pathLst>
              <a:path h="1513204">
                <a:moveTo>
                  <a:pt x="0" y="0"/>
                </a:moveTo>
                <a:lnTo>
                  <a:pt x="0" y="15129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96995" y="7992001"/>
            <a:ext cx="350520" cy="238125"/>
          </a:xfrm>
          <a:custGeom>
            <a:avLst/>
            <a:gdLst/>
            <a:ahLst/>
            <a:cxnLst/>
            <a:rect l="l" t="t" r="r" b="b"/>
            <a:pathLst>
              <a:path w="350519" h="238125">
                <a:moveTo>
                  <a:pt x="350316" y="0"/>
                </a:moveTo>
                <a:lnTo>
                  <a:pt x="0" y="2376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15999" y="7986748"/>
            <a:ext cx="477520" cy="1037590"/>
          </a:xfrm>
          <a:custGeom>
            <a:avLst/>
            <a:gdLst/>
            <a:ahLst/>
            <a:cxnLst/>
            <a:rect l="l" t="t" r="r" b="b"/>
            <a:pathLst>
              <a:path w="477519" h="1037590">
                <a:moveTo>
                  <a:pt x="476999" y="0"/>
                </a:moveTo>
                <a:lnTo>
                  <a:pt x="0" y="1037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21999" y="7992001"/>
            <a:ext cx="210185" cy="1030605"/>
          </a:xfrm>
          <a:custGeom>
            <a:avLst/>
            <a:gdLst/>
            <a:ahLst/>
            <a:cxnLst/>
            <a:rect l="l" t="t" r="r" b="b"/>
            <a:pathLst>
              <a:path w="210185" h="1030604">
                <a:moveTo>
                  <a:pt x="0" y="0"/>
                </a:moveTo>
                <a:lnTo>
                  <a:pt x="209588" y="10305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03000" y="8013604"/>
            <a:ext cx="291465" cy="207010"/>
          </a:xfrm>
          <a:custGeom>
            <a:avLst/>
            <a:gdLst/>
            <a:ahLst/>
            <a:cxnLst/>
            <a:rect l="l" t="t" r="r" b="b"/>
            <a:pathLst>
              <a:path w="291464" h="207009">
                <a:moveTo>
                  <a:pt x="0" y="0"/>
                </a:moveTo>
                <a:lnTo>
                  <a:pt x="291312" y="206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60326" y="7986748"/>
            <a:ext cx="295275" cy="285750"/>
          </a:xfrm>
          <a:custGeom>
            <a:avLst/>
            <a:gdLst/>
            <a:ahLst/>
            <a:cxnLst/>
            <a:rect l="l" t="t" r="r" b="b"/>
            <a:pathLst>
              <a:path w="295275" h="285750">
                <a:moveTo>
                  <a:pt x="0" y="0"/>
                </a:moveTo>
                <a:lnTo>
                  <a:pt x="294995" y="2851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34994" y="7986748"/>
            <a:ext cx="313055" cy="248285"/>
          </a:xfrm>
          <a:custGeom>
            <a:avLst/>
            <a:gdLst/>
            <a:ahLst/>
            <a:cxnLst/>
            <a:rect l="l" t="t" r="r" b="b"/>
            <a:pathLst>
              <a:path w="313054" h="248284">
                <a:moveTo>
                  <a:pt x="312597" y="0"/>
                </a:moveTo>
                <a:lnTo>
                  <a:pt x="0" y="2481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17225" y="4583892"/>
            <a:ext cx="0" cy="648335"/>
          </a:xfrm>
          <a:custGeom>
            <a:avLst/>
            <a:gdLst/>
            <a:ahLst/>
            <a:cxnLst/>
            <a:rect l="l" t="t" r="r" b="b"/>
            <a:pathLst>
              <a:path h="648335">
                <a:moveTo>
                  <a:pt x="0" y="0"/>
                </a:moveTo>
                <a:lnTo>
                  <a:pt x="0" y="64829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362999" y="5428200"/>
            <a:ext cx="0" cy="411480"/>
          </a:xfrm>
          <a:custGeom>
            <a:avLst/>
            <a:gdLst/>
            <a:ahLst/>
            <a:cxnLst/>
            <a:rect l="l" t="t" r="r" b="b"/>
            <a:pathLst>
              <a:path h="411479">
                <a:moveTo>
                  <a:pt x="0" y="0"/>
                </a:moveTo>
                <a:lnTo>
                  <a:pt x="0" y="410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181225" y="6188104"/>
            <a:ext cx="0" cy="411480"/>
          </a:xfrm>
          <a:custGeom>
            <a:avLst/>
            <a:gdLst/>
            <a:ahLst/>
            <a:cxnLst/>
            <a:rect l="l" t="t" r="r" b="b"/>
            <a:pathLst>
              <a:path h="411479">
                <a:moveTo>
                  <a:pt x="0" y="0"/>
                </a:moveTo>
                <a:lnTo>
                  <a:pt x="0" y="410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951225" y="4611604"/>
            <a:ext cx="528320" cy="234315"/>
          </a:xfrm>
          <a:custGeom>
            <a:avLst/>
            <a:gdLst/>
            <a:ahLst/>
            <a:cxnLst/>
            <a:rect l="l" t="t" r="r" b="b"/>
            <a:pathLst>
              <a:path w="528320" h="234314">
                <a:moveTo>
                  <a:pt x="0" y="0"/>
                </a:moveTo>
                <a:lnTo>
                  <a:pt x="527977" y="233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45999" y="4611602"/>
            <a:ext cx="454025" cy="216535"/>
          </a:xfrm>
          <a:custGeom>
            <a:avLst/>
            <a:gdLst/>
            <a:ahLst/>
            <a:cxnLst/>
            <a:rect l="l" t="t" r="r" b="b"/>
            <a:pathLst>
              <a:path w="454025" h="216535">
                <a:moveTo>
                  <a:pt x="0" y="216001"/>
                </a:moveTo>
                <a:lnTo>
                  <a:pt x="4536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03354" y="4915910"/>
            <a:ext cx="461009" cy="407034"/>
          </a:xfrm>
          <a:custGeom>
            <a:avLst/>
            <a:gdLst/>
            <a:ahLst/>
            <a:cxnLst/>
            <a:rect l="l" t="t" r="r" b="b"/>
            <a:pathLst>
              <a:path w="461010" h="407035">
                <a:moveTo>
                  <a:pt x="460438" y="0"/>
                </a:moveTo>
                <a:lnTo>
                  <a:pt x="0" y="40669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18688" y="4953606"/>
            <a:ext cx="302895" cy="369570"/>
          </a:xfrm>
          <a:custGeom>
            <a:avLst/>
            <a:gdLst/>
            <a:ahLst/>
            <a:cxnLst/>
            <a:rect l="l" t="t" r="r" b="b"/>
            <a:pathLst>
              <a:path w="302895" h="369570">
                <a:moveTo>
                  <a:pt x="0" y="0"/>
                </a:moveTo>
                <a:lnTo>
                  <a:pt x="302399" y="3689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373051" y="5431047"/>
            <a:ext cx="221615" cy="441959"/>
          </a:xfrm>
          <a:custGeom>
            <a:avLst/>
            <a:gdLst/>
            <a:ahLst/>
            <a:cxnLst/>
            <a:rect l="l" t="t" r="r" b="b"/>
            <a:pathLst>
              <a:path w="221614" h="441960">
                <a:moveTo>
                  <a:pt x="221348" y="0"/>
                </a:moveTo>
                <a:lnTo>
                  <a:pt x="0" y="44192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49126" y="6136646"/>
            <a:ext cx="221615" cy="441959"/>
          </a:xfrm>
          <a:custGeom>
            <a:avLst/>
            <a:gdLst/>
            <a:ahLst/>
            <a:cxnLst/>
            <a:rect l="l" t="t" r="r" b="b"/>
            <a:pathLst>
              <a:path w="221614" h="441959">
                <a:moveTo>
                  <a:pt x="221348" y="0"/>
                </a:moveTo>
                <a:lnTo>
                  <a:pt x="0" y="44192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73650" y="1628289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73650" y="1998003"/>
            <a:ext cx="0" cy="1098550"/>
          </a:xfrm>
          <a:custGeom>
            <a:avLst/>
            <a:gdLst/>
            <a:ahLst/>
            <a:cxnLst/>
            <a:rect l="l" t="t" r="r" b="b"/>
            <a:pathLst>
              <a:path h="1098550">
                <a:moveTo>
                  <a:pt x="0" y="0"/>
                </a:moveTo>
                <a:lnTo>
                  <a:pt x="0" y="10980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43226" y="2367004"/>
            <a:ext cx="0" cy="729615"/>
          </a:xfrm>
          <a:custGeom>
            <a:avLst/>
            <a:gdLst/>
            <a:ahLst/>
            <a:cxnLst/>
            <a:rect l="l" t="t" r="r" b="b"/>
            <a:pathLst>
              <a:path h="729614">
                <a:moveTo>
                  <a:pt x="0" y="0"/>
                </a:moveTo>
                <a:lnTo>
                  <a:pt x="0" y="72899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01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65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948650" y="2857505"/>
            <a:ext cx="182880" cy="256540"/>
          </a:xfrm>
          <a:custGeom>
            <a:avLst/>
            <a:gdLst/>
            <a:ahLst/>
            <a:cxnLst/>
            <a:rect l="l" t="t" r="r" b="b"/>
            <a:pathLst>
              <a:path w="182879" h="256539">
                <a:moveTo>
                  <a:pt x="182575" y="0"/>
                </a:moveTo>
                <a:lnTo>
                  <a:pt x="0" y="25650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250451" y="2367004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4">
                <a:moveTo>
                  <a:pt x="0" y="0"/>
                </a:moveTo>
                <a:lnTo>
                  <a:pt x="0" y="7721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924799" y="2367004"/>
            <a:ext cx="306070" cy="333375"/>
          </a:xfrm>
          <a:custGeom>
            <a:avLst/>
            <a:gdLst/>
            <a:ahLst/>
            <a:cxnLst/>
            <a:rect l="l" t="t" r="r" b="b"/>
            <a:pathLst>
              <a:path w="306070" h="333375">
                <a:moveTo>
                  <a:pt x="0" y="0"/>
                </a:moveTo>
                <a:lnTo>
                  <a:pt x="305993" y="333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810928" y="1628289"/>
            <a:ext cx="0" cy="586105"/>
          </a:xfrm>
          <a:custGeom>
            <a:avLst/>
            <a:gdLst/>
            <a:ahLst/>
            <a:cxnLst/>
            <a:rect l="l" t="t" r="r" b="b"/>
            <a:pathLst>
              <a:path h="586105">
                <a:moveTo>
                  <a:pt x="0" y="0"/>
                </a:moveTo>
                <a:lnTo>
                  <a:pt x="0" y="5857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421224" y="1628289"/>
            <a:ext cx="0" cy="618490"/>
          </a:xfrm>
          <a:custGeom>
            <a:avLst/>
            <a:gdLst/>
            <a:ahLst/>
            <a:cxnLst/>
            <a:rect l="l" t="t" r="r" b="b"/>
            <a:pathLst>
              <a:path h="618489">
                <a:moveTo>
                  <a:pt x="0" y="0"/>
                </a:moveTo>
                <a:lnTo>
                  <a:pt x="0" y="6181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41225" y="5133601"/>
            <a:ext cx="1152525" cy="504190"/>
          </a:xfrm>
          <a:custGeom>
            <a:avLst/>
            <a:gdLst/>
            <a:ahLst/>
            <a:cxnLst/>
            <a:rect l="l" t="t" r="r" b="b"/>
            <a:pathLst>
              <a:path w="1152525" h="504189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098003" y="503999"/>
                </a:lnTo>
                <a:lnTo>
                  <a:pt x="1129222" y="503155"/>
                </a:lnTo>
                <a:lnTo>
                  <a:pt x="1145254" y="497249"/>
                </a:lnTo>
                <a:lnTo>
                  <a:pt x="1151160" y="481218"/>
                </a:lnTo>
                <a:lnTo>
                  <a:pt x="1152004" y="449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515439" y="5156473"/>
            <a:ext cx="796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Réduction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401476" y="5296173"/>
            <a:ext cx="102425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014" marR="5080" indent="-1079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prélèvements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pour  les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341225" y="5133601"/>
            <a:ext cx="1152525" cy="504190"/>
          </a:xfrm>
          <a:custGeom>
            <a:avLst/>
            <a:gdLst/>
            <a:ahLst/>
            <a:cxnLst/>
            <a:rect l="l" t="t" r="r" b="b"/>
            <a:pathLst>
              <a:path w="115252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098003" y="503999"/>
                </a:lnTo>
                <a:lnTo>
                  <a:pt x="1129222" y="503155"/>
                </a:lnTo>
                <a:lnTo>
                  <a:pt x="1145254" y="497249"/>
                </a:lnTo>
                <a:lnTo>
                  <a:pt x="1151160" y="481218"/>
                </a:lnTo>
                <a:lnTo>
                  <a:pt x="1152004" y="449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55998" y="5286602"/>
            <a:ext cx="630555" cy="198120"/>
          </a:xfrm>
          <a:custGeom>
            <a:avLst/>
            <a:gdLst/>
            <a:ahLst/>
            <a:cxnLst/>
            <a:rect l="l" t="t" r="r" b="b"/>
            <a:pathLst>
              <a:path w="630554" h="198120">
                <a:moveTo>
                  <a:pt x="57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575995" y="198005"/>
                </a:lnTo>
                <a:lnTo>
                  <a:pt x="607214" y="197161"/>
                </a:lnTo>
                <a:lnTo>
                  <a:pt x="623246" y="191255"/>
                </a:lnTo>
                <a:lnTo>
                  <a:pt x="629152" y="175224"/>
                </a:lnTo>
                <a:lnTo>
                  <a:pt x="629996" y="144005"/>
                </a:lnTo>
                <a:lnTo>
                  <a:pt x="629996" y="54000"/>
                </a:lnTo>
                <a:lnTo>
                  <a:pt x="629152" y="22781"/>
                </a:lnTo>
                <a:lnTo>
                  <a:pt x="623246" y="6750"/>
                </a:lnTo>
                <a:lnTo>
                  <a:pt x="607214" y="843"/>
                </a:lnTo>
                <a:lnTo>
                  <a:pt x="575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5317676" y="5296175"/>
            <a:ext cx="4953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957999" y="5286602"/>
            <a:ext cx="810260" cy="198120"/>
          </a:xfrm>
          <a:custGeom>
            <a:avLst/>
            <a:gdLst/>
            <a:ahLst/>
            <a:cxnLst/>
            <a:rect l="l" t="t" r="r" b="b"/>
            <a:pathLst>
              <a:path w="810259" h="198120">
                <a:moveTo>
                  <a:pt x="75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756005" y="198005"/>
                </a:lnTo>
                <a:lnTo>
                  <a:pt x="787224" y="197161"/>
                </a:lnTo>
                <a:lnTo>
                  <a:pt x="803255" y="191255"/>
                </a:lnTo>
                <a:lnTo>
                  <a:pt x="809162" y="175224"/>
                </a:lnTo>
                <a:lnTo>
                  <a:pt x="810006" y="144005"/>
                </a:lnTo>
                <a:lnTo>
                  <a:pt x="810006" y="54000"/>
                </a:lnTo>
                <a:lnTo>
                  <a:pt x="809162" y="22781"/>
                </a:lnTo>
                <a:lnTo>
                  <a:pt x="803255" y="6750"/>
                </a:lnTo>
                <a:lnTo>
                  <a:pt x="787224" y="843"/>
                </a:lnTo>
                <a:lnTo>
                  <a:pt x="75600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034454" y="5296175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Instruments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852612" y="5133601"/>
            <a:ext cx="1188085" cy="504190"/>
          </a:xfrm>
          <a:custGeom>
            <a:avLst/>
            <a:gdLst/>
            <a:ahLst/>
            <a:cxnLst/>
            <a:rect l="l" t="t" r="r" b="b"/>
            <a:pathLst>
              <a:path w="1188085" h="504189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133995" y="503999"/>
                </a:lnTo>
                <a:lnTo>
                  <a:pt x="1165214" y="503155"/>
                </a:lnTo>
                <a:lnTo>
                  <a:pt x="1181246" y="497249"/>
                </a:lnTo>
                <a:lnTo>
                  <a:pt x="1187152" y="481218"/>
                </a:lnTo>
                <a:lnTo>
                  <a:pt x="1187996" y="449999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921898" y="5156473"/>
            <a:ext cx="104457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Relance de la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consommation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l’investissement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852612" y="5133601"/>
            <a:ext cx="1188085" cy="504190"/>
          </a:xfrm>
          <a:custGeom>
            <a:avLst/>
            <a:gdLst/>
            <a:ahLst/>
            <a:cxnLst/>
            <a:rect l="l" t="t" r="r" b="b"/>
            <a:pathLst>
              <a:path w="118808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133995" y="503999"/>
                </a:lnTo>
                <a:lnTo>
                  <a:pt x="1165214" y="503155"/>
                </a:lnTo>
                <a:lnTo>
                  <a:pt x="1181246" y="497249"/>
                </a:lnTo>
                <a:lnTo>
                  <a:pt x="1187152" y="481218"/>
                </a:lnTo>
                <a:lnTo>
                  <a:pt x="1187996" y="449999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31999" y="9647998"/>
            <a:ext cx="3042285" cy="504190"/>
          </a:xfrm>
          <a:custGeom>
            <a:avLst/>
            <a:gdLst/>
            <a:ahLst/>
            <a:cxnLst/>
            <a:rect l="l" t="t" r="r" b="b"/>
            <a:pathLst>
              <a:path w="3042285" h="504190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2988005" y="503999"/>
                </a:lnTo>
                <a:lnTo>
                  <a:pt x="3019224" y="503155"/>
                </a:lnTo>
                <a:lnTo>
                  <a:pt x="3035255" y="497249"/>
                </a:lnTo>
                <a:lnTo>
                  <a:pt x="3041161" y="481218"/>
                </a:lnTo>
                <a:lnTo>
                  <a:pt x="3042005" y="449999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8ED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523220" y="9670870"/>
            <a:ext cx="284861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5885" marR="88265" indent="14033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niveau de l’UE, la politique budgétaire est  du ressort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chaque État,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mais reste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soumise</a:t>
            </a:r>
            <a:r>
              <a:rPr sz="9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respect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Pacte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stabilité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croissance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(PSC).</a:t>
            </a:r>
            <a:endParaRPr sz="95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319801" y="5781599"/>
            <a:ext cx="1332230" cy="615315"/>
          </a:xfrm>
          <a:custGeom>
            <a:avLst/>
            <a:gdLst/>
            <a:ahLst/>
            <a:cxnLst/>
            <a:rect l="l" t="t" r="r" b="b"/>
            <a:pathLst>
              <a:path w="1332229" h="615314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0933"/>
                </a:lnTo>
                <a:lnTo>
                  <a:pt x="843" y="592152"/>
                </a:lnTo>
                <a:lnTo>
                  <a:pt x="6750" y="608183"/>
                </a:lnTo>
                <a:lnTo>
                  <a:pt x="22781" y="614090"/>
                </a:lnTo>
                <a:lnTo>
                  <a:pt x="54000" y="614934"/>
                </a:lnTo>
                <a:lnTo>
                  <a:pt x="1278001" y="614934"/>
                </a:lnTo>
                <a:lnTo>
                  <a:pt x="1309219" y="614090"/>
                </a:lnTo>
                <a:lnTo>
                  <a:pt x="1325251" y="608183"/>
                </a:lnTo>
                <a:lnTo>
                  <a:pt x="1331157" y="592152"/>
                </a:lnTo>
                <a:lnTo>
                  <a:pt x="1332001" y="560933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322976" y="5790090"/>
            <a:ext cx="132588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760" indent="-76200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stabilité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prix,</a:t>
            </a:r>
            <a:endParaRPr sz="950">
              <a:latin typeface="Arial"/>
              <a:cs typeface="Arial"/>
            </a:endParaRPr>
          </a:p>
          <a:p>
            <a:pPr marL="111760" marR="93345" indent="-76200">
              <a:lnSpc>
                <a:spcPts val="1100"/>
              </a:lnSpc>
              <a:spcBef>
                <a:spcPts val="5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suivi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d’une  gamme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d’indicateurs  (PIB,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chômage…)</a:t>
            </a:r>
            <a:endParaRPr sz="95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319801" y="5781599"/>
            <a:ext cx="1332230" cy="615315"/>
          </a:xfrm>
          <a:custGeom>
            <a:avLst/>
            <a:gdLst/>
            <a:ahLst/>
            <a:cxnLst/>
            <a:rect l="l" t="t" r="r" b="b"/>
            <a:pathLst>
              <a:path w="1332229" h="615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0933"/>
                </a:lnTo>
                <a:lnTo>
                  <a:pt x="843" y="592152"/>
                </a:lnTo>
                <a:lnTo>
                  <a:pt x="6750" y="608183"/>
                </a:lnTo>
                <a:lnTo>
                  <a:pt x="22781" y="614090"/>
                </a:lnTo>
                <a:lnTo>
                  <a:pt x="54000" y="614934"/>
                </a:lnTo>
                <a:lnTo>
                  <a:pt x="1278001" y="614934"/>
                </a:lnTo>
                <a:lnTo>
                  <a:pt x="1309219" y="614090"/>
                </a:lnTo>
                <a:lnTo>
                  <a:pt x="1325251" y="608183"/>
                </a:lnTo>
                <a:lnTo>
                  <a:pt x="1331157" y="592152"/>
                </a:lnTo>
                <a:lnTo>
                  <a:pt x="1332001" y="560933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723801" y="5781599"/>
            <a:ext cx="1044575" cy="468630"/>
          </a:xfrm>
          <a:custGeom>
            <a:avLst/>
            <a:gdLst/>
            <a:ahLst/>
            <a:cxnLst/>
            <a:rect l="l" t="t" r="r" b="b"/>
            <a:pathLst>
              <a:path w="1044575" h="468629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14007"/>
                </a:lnTo>
                <a:lnTo>
                  <a:pt x="843" y="445226"/>
                </a:lnTo>
                <a:lnTo>
                  <a:pt x="6750" y="461257"/>
                </a:lnTo>
                <a:lnTo>
                  <a:pt x="22781" y="467163"/>
                </a:lnTo>
                <a:lnTo>
                  <a:pt x="54000" y="468007"/>
                </a:lnTo>
                <a:lnTo>
                  <a:pt x="990003" y="468007"/>
                </a:lnTo>
                <a:lnTo>
                  <a:pt x="1021222" y="467163"/>
                </a:lnTo>
                <a:lnTo>
                  <a:pt x="1037253" y="461257"/>
                </a:lnTo>
                <a:lnTo>
                  <a:pt x="1043159" y="445226"/>
                </a:lnTo>
                <a:lnTo>
                  <a:pt x="1044003" y="414007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5750276" y="5786470"/>
            <a:ext cx="97980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actions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d’intérêt  directeurs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723801" y="5781599"/>
            <a:ext cx="1044575" cy="468630"/>
          </a:xfrm>
          <a:custGeom>
            <a:avLst/>
            <a:gdLst/>
            <a:ahLst/>
            <a:cxnLst/>
            <a:rect l="l" t="t" r="r" b="b"/>
            <a:pathLst>
              <a:path w="1044575" h="46862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14007"/>
                </a:lnTo>
                <a:lnTo>
                  <a:pt x="843" y="445226"/>
                </a:lnTo>
                <a:lnTo>
                  <a:pt x="6750" y="461257"/>
                </a:lnTo>
                <a:lnTo>
                  <a:pt x="22781" y="467163"/>
                </a:lnTo>
                <a:lnTo>
                  <a:pt x="54000" y="468007"/>
                </a:lnTo>
                <a:lnTo>
                  <a:pt x="990003" y="468007"/>
                </a:lnTo>
                <a:lnTo>
                  <a:pt x="1021222" y="467163"/>
                </a:lnTo>
                <a:lnTo>
                  <a:pt x="1037253" y="461257"/>
                </a:lnTo>
                <a:lnTo>
                  <a:pt x="1043159" y="445226"/>
                </a:lnTo>
                <a:lnTo>
                  <a:pt x="1044003" y="414007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866151" y="6501598"/>
            <a:ext cx="930275" cy="342265"/>
          </a:xfrm>
          <a:custGeom>
            <a:avLst/>
            <a:gdLst/>
            <a:ahLst/>
            <a:cxnLst/>
            <a:rect l="l" t="t" r="r" b="b"/>
            <a:pathLst>
              <a:path w="930275" h="342265">
                <a:moveTo>
                  <a:pt x="87565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75652" y="341998"/>
                </a:lnTo>
                <a:lnTo>
                  <a:pt x="906871" y="341154"/>
                </a:lnTo>
                <a:lnTo>
                  <a:pt x="922902" y="335248"/>
                </a:lnTo>
                <a:lnTo>
                  <a:pt x="928808" y="319216"/>
                </a:lnTo>
                <a:lnTo>
                  <a:pt x="929652" y="287997"/>
                </a:lnTo>
                <a:lnTo>
                  <a:pt x="929652" y="54000"/>
                </a:lnTo>
                <a:lnTo>
                  <a:pt x="928808" y="22781"/>
                </a:lnTo>
                <a:lnTo>
                  <a:pt x="922902" y="6750"/>
                </a:lnTo>
                <a:lnTo>
                  <a:pt x="906871" y="843"/>
                </a:lnTo>
                <a:lnTo>
                  <a:pt x="8756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869326" y="6513321"/>
            <a:ext cx="9239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35560" marR="61594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hausse  Moins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866151" y="6501598"/>
            <a:ext cx="930275" cy="342265"/>
          </a:xfrm>
          <a:custGeom>
            <a:avLst/>
            <a:gdLst/>
            <a:ahLst/>
            <a:cxnLst/>
            <a:rect l="l" t="t" r="r" b="b"/>
            <a:pathLst>
              <a:path w="930275" h="34226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75652" y="341998"/>
                </a:lnTo>
                <a:lnTo>
                  <a:pt x="906871" y="341154"/>
                </a:lnTo>
                <a:lnTo>
                  <a:pt x="922902" y="335248"/>
                </a:lnTo>
                <a:lnTo>
                  <a:pt x="928808" y="319216"/>
                </a:lnTo>
                <a:lnTo>
                  <a:pt x="929652" y="287997"/>
                </a:lnTo>
                <a:lnTo>
                  <a:pt x="929652" y="54000"/>
                </a:lnTo>
                <a:lnTo>
                  <a:pt x="928808" y="22781"/>
                </a:lnTo>
                <a:lnTo>
                  <a:pt x="922902" y="6750"/>
                </a:lnTo>
                <a:lnTo>
                  <a:pt x="906871" y="843"/>
                </a:lnTo>
                <a:lnTo>
                  <a:pt x="875652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867801" y="6501598"/>
            <a:ext cx="900430" cy="342265"/>
          </a:xfrm>
          <a:custGeom>
            <a:avLst/>
            <a:gdLst/>
            <a:ahLst/>
            <a:cxnLst/>
            <a:rect l="l" t="t" r="r" b="b"/>
            <a:pathLst>
              <a:path w="900429" h="342265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45997" y="341998"/>
                </a:lnTo>
                <a:lnTo>
                  <a:pt x="877216" y="341154"/>
                </a:lnTo>
                <a:lnTo>
                  <a:pt x="893248" y="335248"/>
                </a:lnTo>
                <a:lnTo>
                  <a:pt x="899154" y="319216"/>
                </a:lnTo>
                <a:lnTo>
                  <a:pt x="899998" y="287997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894277" y="6513321"/>
            <a:ext cx="61595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baisse</a:t>
            </a:r>
            <a:endParaRPr sz="9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894277" y="6653021"/>
            <a:ext cx="7569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</a:t>
            </a:r>
            <a:endParaRPr sz="9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867801" y="6501598"/>
            <a:ext cx="900430" cy="342265"/>
          </a:xfrm>
          <a:custGeom>
            <a:avLst/>
            <a:gdLst/>
            <a:ahLst/>
            <a:cxnLst/>
            <a:rect l="l" t="t" r="r" b="b"/>
            <a:pathLst>
              <a:path w="900429" h="34226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45997" y="341998"/>
                </a:lnTo>
                <a:lnTo>
                  <a:pt x="877216" y="341154"/>
                </a:lnTo>
                <a:lnTo>
                  <a:pt x="893248" y="335248"/>
                </a:lnTo>
                <a:lnTo>
                  <a:pt x="899154" y="319216"/>
                </a:lnTo>
                <a:lnTo>
                  <a:pt x="899998" y="287997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855224" y="3438001"/>
            <a:ext cx="1692275" cy="360045"/>
          </a:xfrm>
          <a:custGeom>
            <a:avLst/>
            <a:gdLst/>
            <a:ahLst/>
            <a:cxnLst/>
            <a:rect l="l" t="t" r="r" b="b"/>
            <a:pathLst>
              <a:path w="1692275" h="360045">
                <a:moveTo>
                  <a:pt x="1637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637995" y="360006"/>
                </a:lnTo>
                <a:lnTo>
                  <a:pt x="1669214" y="359163"/>
                </a:lnTo>
                <a:lnTo>
                  <a:pt x="1685245" y="353256"/>
                </a:lnTo>
                <a:lnTo>
                  <a:pt x="1691151" y="337225"/>
                </a:lnTo>
                <a:lnTo>
                  <a:pt x="1691995" y="306006"/>
                </a:lnTo>
                <a:lnTo>
                  <a:pt x="1691995" y="54000"/>
                </a:lnTo>
                <a:lnTo>
                  <a:pt x="1691151" y="22781"/>
                </a:lnTo>
                <a:lnTo>
                  <a:pt x="1685245" y="6750"/>
                </a:lnTo>
                <a:lnTo>
                  <a:pt x="1669214" y="843"/>
                </a:lnTo>
                <a:lnTo>
                  <a:pt x="1637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709225" y="3438001"/>
            <a:ext cx="1512570" cy="360045"/>
          </a:xfrm>
          <a:custGeom>
            <a:avLst/>
            <a:gdLst/>
            <a:ahLst/>
            <a:cxnLst/>
            <a:rect l="l" t="t" r="r" b="b"/>
            <a:pathLst>
              <a:path w="1512570" h="36004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457998" y="360006"/>
                </a:lnTo>
                <a:lnTo>
                  <a:pt x="1489217" y="359163"/>
                </a:lnTo>
                <a:lnTo>
                  <a:pt x="1505248" y="353256"/>
                </a:lnTo>
                <a:lnTo>
                  <a:pt x="1511154" y="337225"/>
                </a:lnTo>
                <a:lnTo>
                  <a:pt x="1511998" y="3060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47999" y="2556003"/>
            <a:ext cx="1836420" cy="360045"/>
          </a:xfrm>
          <a:custGeom>
            <a:avLst/>
            <a:gdLst/>
            <a:ahLst/>
            <a:cxnLst/>
            <a:rect l="l" t="t" r="r" b="b"/>
            <a:pathLst>
              <a:path w="1836420" h="36004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782000" y="360006"/>
                </a:lnTo>
                <a:lnTo>
                  <a:pt x="1813219" y="359163"/>
                </a:lnTo>
                <a:lnTo>
                  <a:pt x="1829250" y="353256"/>
                </a:lnTo>
                <a:lnTo>
                  <a:pt x="1835157" y="337225"/>
                </a:lnTo>
                <a:lnTo>
                  <a:pt x="1836000" y="306006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742814" y="2576725"/>
            <a:ext cx="163448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déséquilibres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017812" y="2716425"/>
            <a:ext cx="1085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(inflation,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chômage)</a:t>
            </a:r>
            <a:endParaRPr sz="95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663999" y="2556003"/>
            <a:ext cx="758825" cy="360045"/>
          </a:xfrm>
          <a:custGeom>
            <a:avLst/>
            <a:gdLst/>
            <a:ahLst/>
            <a:cxnLst/>
            <a:rect l="l" t="t" r="r" b="b"/>
            <a:pathLst>
              <a:path w="758825" h="360044">
                <a:moveTo>
                  <a:pt x="70445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704456" y="360006"/>
                </a:lnTo>
                <a:lnTo>
                  <a:pt x="735675" y="359163"/>
                </a:lnTo>
                <a:lnTo>
                  <a:pt x="751706" y="353256"/>
                </a:lnTo>
                <a:lnTo>
                  <a:pt x="757612" y="337225"/>
                </a:lnTo>
                <a:lnTo>
                  <a:pt x="758456" y="306006"/>
                </a:lnTo>
                <a:lnTo>
                  <a:pt x="758456" y="54000"/>
                </a:lnTo>
                <a:lnTo>
                  <a:pt x="757612" y="22781"/>
                </a:lnTo>
                <a:lnTo>
                  <a:pt x="751706" y="6750"/>
                </a:lnTo>
                <a:lnTo>
                  <a:pt x="735675" y="843"/>
                </a:lnTo>
                <a:lnTo>
                  <a:pt x="7044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2765334" y="2576725"/>
            <a:ext cx="5556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683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Fluidifier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602451" y="2556003"/>
            <a:ext cx="1296035" cy="360045"/>
          </a:xfrm>
          <a:custGeom>
            <a:avLst/>
            <a:gdLst/>
            <a:ahLst/>
            <a:cxnLst/>
            <a:rect l="l" t="t" r="r" b="b"/>
            <a:pathLst>
              <a:path w="1296035" h="360044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241996" y="360006"/>
                </a:lnTo>
                <a:lnTo>
                  <a:pt x="1273215" y="359163"/>
                </a:lnTo>
                <a:lnTo>
                  <a:pt x="1289246" y="353256"/>
                </a:lnTo>
                <a:lnTo>
                  <a:pt x="1295153" y="337225"/>
                </a:lnTo>
                <a:lnTo>
                  <a:pt x="1295996" y="306006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3698818" y="2576725"/>
            <a:ext cx="109855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224154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Corriger les  dysfonctionnements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078452" y="2556003"/>
            <a:ext cx="1368425" cy="360045"/>
          </a:xfrm>
          <a:custGeom>
            <a:avLst/>
            <a:gdLst/>
            <a:ahLst/>
            <a:cxnLst/>
            <a:rect l="l" t="t" r="r" b="b"/>
            <a:pathLst>
              <a:path w="1368425" h="360044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14005" y="360006"/>
                </a:lnTo>
                <a:lnTo>
                  <a:pt x="1345224" y="359163"/>
                </a:lnTo>
                <a:lnTo>
                  <a:pt x="1361255" y="353256"/>
                </a:lnTo>
                <a:lnTo>
                  <a:pt x="1367162" y="337225"/>
                </a:lnTo>
                <a:lnTo>
                  <a:pt x="1368005" y="306006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5189472" y="2576725"/>
            <a:ext cx="11449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63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Réguler le niveau de  l’activité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2341225" y="4791600"/>
            <a:ext cx="1152525" cy="198120"/>
          </a:xfrm>
          <a:custGeom>
            <a:avLst/>
            <a:gdLst/>
            <a:ahLst/>
            <a:cxnLst/>
            <a:rect l="l" t="t" r="r" b="b"/>
            <a:pathLst>
              <a:path w="1152525" h="198120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098003" y="198005"/>
                </a:lnTo>
                <a:lnTo>
                  <a:pt x="1129222" y="197161"/>
                </a:lnTo>
                <a:lnTo>
                  <a:pt x="1145254" y="191255"/>
                </a:lnTo>
                <a:lnTo>
                  <a:pt x="1151160" y="175224"/>
                </a:lnTo>
                <a:lnTo>
                  <a:pt x="1152004" y="144005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466999" y="7851599"/>
            <a:ext cx="972185" cy="198120"/>
          </a:xfrm>
          <a:custGeom>
            <a:avLst/>
            <a:gdLst/>
            <a:ahLst/>
            <a:cxnLst/>
            <a:rect l="l" t="t" r="r" b="b"/>
            <a:pathLst>
              <a:path w="972185" h="198120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917994" y="198005"/>
                </a:lnTo>
                <a:lnTo>
                  <a:pt x="949213" y="197161"/>
                </a:lnTo>
                <a:lnTo>
                  <a:pt x="965244" y="191255"/>
                </a:lnTo>
                <a:lnTo>
                  <a:pt x="971150" y="175224"/>
                </a:lnTo>
                <a:lnTo>
                  <a:pt x="971994" y="144005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1743721" y="7861172"/>
            <a:ext cx="4076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Limites</a:t>
            </a:r>
            <a:endParaRPr sz="95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769999" y="7851599"/>
            <a:ext cx="972185" cy="198120"/>
          </a:xfrm>
          <a:custGeom>
            <a:avLst/>
            <a:gdLst/>
            <a:ahLst/>
            <a:cxnLst/>
            <a:rect l="l" t="t" r="r" b="b"/>
            <a:pathLst>
              <a:path w="972185" h="198120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917994" y="198005"/>
                </a:lnTo>
                <a:lnTo>
                  <a:pt x="949213" y="197161"/>
                </a:lnTo>
                <a:lnTo>
                  <a:pt x="965244" y="191255"/>
                </a:lnTo>
                <a:lnTo>
                  <a:pt x="971150" y="175224"/>
                </a:lnTo>
                <a:lnTo>
                  <a:pt x="971994" y="144005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5046721" y="7861172"/>
            <a:ext cx="4076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Limites</a:t>
            </a:r>
            <a:endParaRPr sz="95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431999" y="7992001"/>
            <a:ext cx="864235" cy="50419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810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810006" y="503999"/>
                </a:lnTo>
                <a:lnTo>
                  <a:pt x="841224" y="503155"/>
                </a:lnTo>
                <a:lnTo>
                  <a:pt x="857256" y="497249"/>
                </a:lnTo>
                <a:lnTo>
                  <a:pt x="863162" y="481218"/>
                </a:lnTo>
                <a:lnTo>
                  <a:pt x="864006" y="449999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435174" y="8014872"/>
            <a:ext cx="85788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74295" marR="78105" algn="ctr">
              <a:lnSpc>
                <a:spcPts val="1100"/>
              </a:lnSpc>
              <a:spcBef>
                <a:spcPts val="170"/>
              </a:spcBef>
            </a:pP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L’effet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d’éviction  par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l’intérieur</a:t>
            </a:r>
            <a:endParaRPr sz="95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31999" y="7992001"/>
            <a:ext cx="864235" cy="50419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810006" y="503999"/>
                </a:lnTo>
                <a:lnTo>
                  <a:pt x="841224" y="503155"/>
                </a:lnTo>
                <a:lnTo>
                  <a:pt x="857256" y="497249"/>
                </a:lnTo>
                <a:lnTo>
                  <a:pt x="863162" y="481218"/>
                </a:lnTo>
                <a:lnTo>
                  <a:pt x="864006" y="449999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932999" y="8168417"/>
            <a:ext cx="792480" cy="504190"/>
          </a:xfrm>
          <a:custGeom>
            <a:avLst/>
            <a:gdLst/>
            <a:ahLst/>
            <a:cxnLst/>
            <a:rect l="l" t="t" r="r" b="b"/>
            <a:pathLst>
              <a:path w="792479" h="504190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737997" y="503999"/>
                </a:lnTo>
                <a:lnTo>
                  <a:pt x="769215" y="503155"/>
                </a:lnTo>
                <a:lnTo>
                  <a:pt x="785247" y="497249"/>
                </a:lnTo>
                <a:lnTo>
                  <a:pt x="791153" y="481218"/>
                </a:lnTo>
                <a:lnTo>
                  <a:pt x="791997" y="449999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3936174" y="8191289"/>
            <a:ext cx="78613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76530" marR="87630" indent="-8382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Actions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d’intérêt</a:t>
            </a:r>
            <a:endParaRPr sz="95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3932999" y="8168417"/>
            <a:ext cx="792480" cy="504190"/>
          </a:xfrm>
          <a:custGeom>
            <a:avLst/>
            <a:gdLst/>
            <a:ahLst/>
            <a:cxnLst/>
            <a:rect l="l" t="t" r="r" b="b"/>
            <a:pathLst>
              <a:path w="792479" h="50419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737997" y="503999"/>
                </a:lnTo>
                <a:lnTo>
                  <a:pt x="769215" y="503155"/>
                </a:lnTo>
                <a:lnTo>
                  <a:pt x="785247" y="497249"/>
                </a:lnTo>
                <a:lnTo>
                  <a:pt x="791153" y="481218"/>
                </a:lnTo>
                <a:lnTo>
                  <a:pt x="791997" y="449999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634999" y="8893546"/>
            <a:ext cx="1224280" cy="360045"/>
          </a:xfrm>
          <a:custGeom>
            <a:avLst/>
            <a:gdLst/>
            <a:ahLst/>
            <a:cxnLst/>
            <a:rect l="l" t="t" r="r" b="b"/>
            <a:pathLst>
              <a:path w="1224279" h="360045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170000" y="360006"/>
                </a:lnTo>
                <a:lnTo>
                  <a:pt x="1201219" y="359163"/>
                </a:lnTo>
                <a:lnTo>
                  <a:pt x="1217250" y="353256"/>
                </a:lnTo>
                <a:lnTo>
                  <a:pt x="1223156" y="337225"/>
                </a:lnTo>
                <a:lnTo>
                  <a:pt x="1224000" y="306006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4726574" y="8914267"/>
            <a:ext cx="103949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Internationalisation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860744" y="9053967"/>
            <a:ext cx="7696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l’économie</a:t>
            </a:r>
            <a:endParaRPr sz="95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634999" y="8893546"/>
            <a:ext cx="1224280" cy="360045"/>
          </a:xfrm>
          <a:custGeom>
            <a:avLst/>
            <a:gdLst/>
            <a:ahLst/>
            <a:cxnLst/>
            <a:rect l="l" t="t" r="r" b="b"/>
            <a:pathLst>
              <a:path w="1224279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170000" y="360006"/>
                </a:lnTo>
                <a:lnTo>
                  <a:pt x="1201219" y="359163"/>
                </a:lnTo>
                <a:lnTo>
                  <a:pt x="1217250" y="353256"/>
                </a:lnTo>
                <a:lnTo>
                  <a:pt x="1223156" y="337225"/>
                </a:lnTo>
                <a:lnTo>
                  <a:pt x="1224000" y="306006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582225" y="8168417"/>
            <a:ext cx="979169" cy="504190"/>
          </a:xfrm>
          <a:custGeom>
            <a:avLst/>
            <a:gdLst/>
            <a:ahLst/>
            <a:cxnLst/>
            <a:rect l="l" t="t" r="r" b="b"/>
            <a:pathLst>
              <a:path w="979170" h="504190">
                <a:moveTo>
                  <a:pt x="92477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924775" y="503999"/>
                </a:lnTo>
                <a:lnTo>
                  <a:pt x="955994" y="503155"/>
                </a:lnTo>
                <a:lnTo>
                  <a:pt x="972026" y="497249"/>
                </a:lnTo>
                <a:lnTo>
                  <a:pt x="977932" y="481218"/>
                </a:lnTo>
                <a:lnTo>
                  <a:pt x="978776" y="449999"/>
                </a:lnTo>
                <a:lnTo>
                  <a:pt x="978776" y="54000"/>
                </a:lnTo>
                <a:lnTo>
                  <a:pt x="977932" y="22781"/>
                </a:lnTo>
                <a:lnTo>
                  <a:pt x="972026" y="6750"/>
                </a:lnTo>
                <a:lnTo>
                  <a:pt x="955994" y="843"/>
                </a:lnTo>
                <a:lnTo>
                  <a:pt x="9247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5585400" y="8191289"/>
            <a:ext cx="972819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64135" marR="68580" indent="66675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Diversité des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États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membres  de 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zone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</a:t>
            </a:r>
            <a:endParaRPr sz="95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5582225" y="8168417"/>
            <a:ext cx="979169" cy="504190"/>
          </a:xfrm>
          <a:custGeom>
            <a:avLst/>
            <a:gdLst/>
            <a:ahLst/>
            <a:cxnLst/>
            <a:rect l="l" t="t" r="r" b="b"/>
            <a:pathLst>
              <a:path w="979170" h="50419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924775" y="503999"/>
                </a:lnTo>
                <a:lnTo>
                  <a:pt x="955994" y="503155"/>
                </a:lnTo>
                <a:lnTo>
                  <a:pt x="972026" y="497249"/>
                </a:lnTo>
                <a:lnTo>
                  <a:pt x="977932" y="481218"/>
                </a:lnTo>
                <a:lnTo>
                  <a:pt x="978776" y="449999"/>
                </a:lnTo>
                <a:lnTo>
                  <a:pt x="978776" y="54000"/>
                </a:lnTo>
                <a:lnTo>
                  <a:pt x="977932" y="22781"/>
                </a:lnTo>
                <a:lnTo>
                  <a:pt x="972026" y="6750"/>
                </a:lnTo>
                <a:lnTo>
                  <a:pt x="955994" y="843"/>
                </a:lnTo>
                <a:lnTo>
                  <a:pt x="92477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11999" y="8641542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30" h="684529">
                <a:moveTo>
                  <a:pt x="629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29996"/>
                </a:lnTo>
                <a:lnTo>
                  <a:pt x="843" y="661215"/>
                </a:lnTo>
                <a:lnTo>
                  <a:pt x="6750" y="677246"/>
                </a:lnTo>
                <a:lnTo>
                  <a:pt x="22781" y="683152"/>
                </a:lnTo>
                <a:lnTo>
                  <a:pt x="54000" y="683996"/>
                </a:lnTo>
                <a:lnTo>
                  <a:pt x="629996" y="683996"/>
                </a:lnTo>
                <a:lnTo>
                  <a:pt x="661215" y="683152"/>
                </a:lnTo>
                <a:lnTo>
                  <a:pt x="677246" y="677246"/>
                </a:lnTo>
                <a:lnTo>
                  <a:pt x="683152" y="661215"/>
                </a:lnTo>
                <a:lnTo>
                  <a:pt x="683996" y="629996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615174" y="8684565"/>
            <a:ext cx="678180" cy="5892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52705" marR="53340" algn="ctr">
              <a:lnSpc>
                <a:spcPts val="1100"/>
              </a:lnSpc>
              <a:spcBef>
                <a:spcPts val="170"/>
              </a:spcBef>
            </a:pP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L’effet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d’éviction  par 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d’intérêt</a:t>
            </a:r>
            <a:endParaRPr sz="95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611999" y="8641542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30" h="68452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29996"/>
                </a:lnTo>
                <a:lnTo>
                  <a:pt x="843" y="661215"/>
                </a:lnTo>
                <a:lnTo>
                  <a:pt x="6750" y="677246"/>
                </a:lnTo>
                <a:lnTo>
                  <a:pt x="22781" y="683152"/>
                </a:lnTo>
                <a:lnTo>
                  <a:pt x="54000" y="683996"/>
                </a:lnTo>
                <a:lnTo>
                  <a:pt x="629996" y="683996"/>
                </a:lnTo>
                <a:lnTo>
                  <a:pt x="661215" y="683152"/>
                </a:lnTo>
                <a:lnTo>
                  <a:pt x="677246" y="677246"/>
                </a:lnTo>
                <a:lnTo>
                  <a:pt x="683152" y="661215"/>
                </a:lnTo>
                <a:lnTo>
                  <a:pt x="683996" y="629996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592999" y="8229599"/>
            <a:ext cx="720090" cy="504190"/>
          </a:xfrm>
          <a:custGeom>
            <a:avLst/>
            <a:gdLst/>
            <a:ahLst/>
            <a:cxnLst/>
            <a:rect l="l" t="t" r="r" b="b"/>
            <a:pathLst>
              <a:path w="720089" h="504190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666000" y="503999"/>
                </a:lnTo>
                <a:lnTo>
                  <a:pt x="697219" y="503155"/>
                </a:lnTo>
                <a:lnTo>
                  <a:pt x="713251" y="497249"/>
                </a:lnTo>
                <a:lnTo>
                  <a:pt x="719157" y="481218"/>
                </a:lnTo>
                <a:lnTo>
                  <a:pt x="720001" y="449999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1777060" y="8252469"/>
            <a:ext cx="3454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’e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fet</a:t>
            </a:r>
            <a:endParaRPr sz="95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648515" y="8392169"/>
            <a:ext cx="60261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9050" marR="5080" indent="-6985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fardeau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dette</a:t>
            </a:r>
            <a:endParaRPr sz="95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1592999" y="8229599"/>
            <a:ext cx="720090" cy="504190"/>
          </a:xfrm>
          <a:custGeom>
            <a:avLst/>
            <a:gdLst/>
            <a:ahLst/>
            <a:cxnLst/>
            <a:rect l="l" t="t" r="r" b="b"/>
            <a:pathLst>
              <a:path w="720089" h="50419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666000" y="503999"/>
                </a:lnTo>
                <a:lnTo>
                  <a:pt x="697219" y="503155"/>
                </a:lnTo>
                <a:lnTo>
                  <a:pt x="713251" y="497249"/>
                </a:lnTo>
                <a:lnTo>
                  <a:pt x="719157" y="481218"/>
                </a:lnTo>
                <a:lnTo>
                  <a:pt x="720001" y="449999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117587" y="8965547"/>
            <a:ext cx="828040" cy="360045"/>
          </a:xfrm>
          <a:custGeom>
            <a:avLst/>
            <a:gdLst/>
            <a:ahLst/>
            <a:cxnLst/>
            <a:rect l="l" t="t" r="r" b="b"/>
            <a:pathLst>
              <a:path w="828039" h="36004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774001" y="360006"/>
                </a:lnTo>
                <a:lnTo>
                  <a:pt x="805220" y="359163"/>
                </a:lnTo>
                <a:lnTo>
                  <a:pt x="821251" y="353256"/>
                </a:lnTo>
                <a:lnTo>
                  <a:pt x="827158" y="337225"/>
                </a:lnTo>
                <a:lnTo>
                  <a:pt x="828001" y="306006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2120762" y="8986270"/>
            <a:ext cx="82169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79070" marR="78740" indent="-93345">
              <a:lnSpc>
                <a:spcPts val="1100"/>
              </a:lnSpc>
              <a:spcBef>
                <a:spcPts val="170"/>
              </a:spcBef>
            </a:pP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L’effet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boule  de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neige</a:t>
            </a:r>
            <a:endParaRPr sz="950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2117587" y="8965547"/>
            <a:ext cx="828040" cy="360045"/>
          </a:xfrm>
          <a:custGeom>
            <a:avLst/>
            <a:gdLst/>
            <a:ahLst/>
            <a:cxnLst/>
            <a:rect l="l" t="t" r="r" b="b"/>
            <a:pathLst>
              <a:path w="828039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774001" y="360006"/>
                </a:lnTo>
                <a:lnTo>
                  <a:pt x="805220" y="359163"/>
                </a:lnTo>
                <a:lnTo>
                  <a:pt x="821251" y="353256"/>
                </a:lnTo>
                <a:lnTo>
                  <a:pt x="827158" y="337225"/>
                </a:lnTo>
                <a:lnTo>
                  <a:pt x="828001" y="306006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708612" y="4791600"/>
            <a:ext cx="1476375" cy="198120"/>
          </a:xfrm>
          <a:custGeom>
            <a:avLst/>
            <a:gdLst/>
            <a:ahLst/>
            <a:cxnLst/>
            <a:rect l="l" t="t" r="r" b="b"/>
            <a:pathLst>
              <a:path w="1476375" h="198120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422006" y="198005"/>
                </a:lnTo>
                <a:lnTo>
                  <a:pt x="1453225" y="197161"/>
                </a:lnTo>
                <a:lnTo>
                  <a:pt x="1469256" y="191255"/>
                </a:lnTo>
                <a:lnTo>
                  <a:pt x="1475162" y="175224"/>
                </a:lnTo>
                <a:lnTo>
                  <a:pt x="1476006" y="144005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47000" y="4890602"/>
            <a:ext cx="0" cy="1323340"/>
          </a:xfrm>
          <a:custGeom>
            <a:avLst/>
            <a:gdLst/>
            <a:ahLst/>
            <a:cxnLst/>
            <a:rect l="l" t="t" r="r" b="b"/>
            <a:pathLst>
              <a:path h="1323339">
                <a:moveTo>
                  <a:pt x="0" y="0"/>
                </a:moveTo>
                <a:lnTo>
                  <a:pt x="0" y="1322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566000" y="4890602"/>
            <a:ext cx="0" cy="537845"/>
          </a:xfrm>
          <a:custGeom>
            <a:avLst/>
            <a:gdLst/>
            <a:ahLst/>
            <a:cxnLst/>
            <a:rect l="l" t="t" r="r" b="b"/>
            <a:pathLst>
              <a:path h="537845">
                <a:moveTo>
                  <a:pt x="0" y="0"/>
                </a:moveTo>
                <a:lnTo>
                  <a:pt x="0" y="5376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691999" y="5385599"/>
            <a:ext cx="421005" cy="572770"/>
          </a:xfrm>
          <a:custGeom>
            <a:avLst/>
            <a:gdLst/>
            <a:ahLst/>
            <a:cxnLst/>
            <a:rect l="l" t="t" r="r" b="b"/>
            <a:pathLst>
              <a:path w="421005" h="572770">
                <a:moveTo>
                  <a:pt x="0" y="0"/>
                </a:moveTo>
                <a:lnTo>
                  <a:pt x="420471" y="5724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31999" y="5286602"/>
            <a:ext cx="630555" cy="198120"/>
          </a:xfrm>
          <a:custGeom>
            <a:avLst/>
            <a:gdLst/>
            <a:ahLst/>
            <a:cxnLst/>
            <a:rect l="l" t="t" r="r" b="b"/>
            <a:pathLst>
              <a:path w="630555" h="198120">
                <a:moveTo>
                  <a:pt x="57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575995" y="198005"/>
                </a:lnTo>
                <a:lnTo>
                  <a:pt x="607214" y="197161"/>
                </a:lnTo>
                <a:lnTo>
                  <a:pt x="623246" y="191255"/>
                </a:lnTo>
                <a:lnTo>
                  <a:pt x="629152" y="175224"/>
                </a:lnTo>
                <a:lnTo>
                  <a:pt x="629996" y="144005"/>
                </a:lnTo>
                <a:lnTo>
                  <a:pt x="629996" y="54000"/>
                </a:lnTo>
                <a:lnTo>
                  <a:pt x="629152" y="22781"/>
                </a:lnTo>
                <a:lnTo>
                  <a:pt x="623246" y="6750"/>
                </a:lnTo>
                <a:lnTo>
                  <a:pt x="607214" y="843"/>
                </a:lnTo>
                <a:lnTo>
                  <a:pt x="575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493676" y="5296175"/>
            <a:ext cx="4953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>
              <a:latin typeface="Arial"/>
              <a:cs typeface="Arial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1133999" y="5286602"/>
            <a:ext cx="864235" cy="198120"/>
          </a:xfrm>
          <a:custGeom>
            <a:avLst/>
            <a:gdLst/>
            <a:ahLst/>
            <a:cxnLst/>
            <a:rect l="l" t="t" r="r" b="b"/>
            <a:pathLst>
              <a:path w="864235" h="198120">
                <a:moveTo>
                  <a:pt x="810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810005" y="198005"/>
                </a:lnTo>
                <a:lnTo>
                  <a:pt x="841224" y="197161"/>
                </a:lnTo>
                <a:lnTo>
                  <a:pt x="857256" y="191255"/>
                </a:lnTo>
                <a:lnTo>
                  <a:pt x="863162" y="175224"/>
                </a:lnTo>
                <a:lnTo>
                  <a:pt x="864006" y="144005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1235854" y="5296175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Instruments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431999" y="4791600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20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569735" y="4801172"/>
            <a:ext cx="10922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budgétaire</a:t>
            </a:r>
            <a:endParaRPr sz="950">
              <a:latin typeface="Arial"/>
              <a:cs typeface="Arial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5399999" y="4791600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20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5554584" y="4801172"/>
            <a:ext cx="10585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monétaire</a:t>
            </a:r>
            <a:endParaRPr sz="950">
              <a:latin typeface="Arial"/>
              <a:cs typeface="Arial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1153224" y="1835998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19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1274260" y="1845570"/>
            <a:ext cx="11258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d’allocation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2701225" y="1835998"/>
            <a:ext cx="1440180" cy="198120"/>
          </a:xfrm>
          <a:custGeom>
            <a:avLst/>
            <a:gdLst/>
            <a:ahLst/>
            <a:cxnLst/>
            <a:rect l="l" t="t" r="r" b="b"/>
            <a:pathLst>
              <a:path w="1440179" h="1981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86001" y="198005"/>
                </a:lnTo>
                <a:lnTo>
                  <a:pt x="1417220" y="197161"/>
                </a:lnTo>
                <a:lnTo>
                  <a:pt x="1433252" y="191255"/>
                </a:lnTo>
                <a:lnTo>
                  <a:pt x="1439158" y="175224"/>
                </a:lnTo>
                <a:lnTo>
                  <a:pt x="1440002" y="14400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2807028" y="1845570"/>
            <a:ext cx="12198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régulation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4321225" y="1835998"/>
            <a:ext cx="1620520" cy="198120"/>
          </a:xfrm>
          <a:custGeom>
            <a:avLst/>
            <a:gdLst/>
            <a:ahLst/>
            <a:cxnLst/>
            <a:rect l="l" t="t" r="r" b="b"/>
            <a:pathLst>
              <a:path w="1620520" h="198119">
                <a:moveTo>
                  <a:pt x="1565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565998" y="198005"/>
                </a:lnTo>
                <a:lnTo>
                  <a:pt x="1597217" y="197161"/>
                </a:lnTo>
                <a:lnTo>
                  <a:pt x="1613249" y="191255"/>
                </a:lnTo>
                <a:lnTo>
                  <a:pt x="1619155" y="175224"/>
                </a:lnTo>
                <a:lnTo>
                  <a:pt x="1619999" y="144005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4435515" y="1845570"/>
            <a:ext cx="13804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redistribution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2107225" y="145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2769141" y="1473455"/>
            <a:ext cx="15557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L’État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a plusieurs</a:t>
            </a:r>
            <a:r>
              <a:rPr sz="11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rôles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2051999" y="4413601"/>
            <a:ext cx="3060065" cy="234315"/>
          </a:xfrm>
          <a:custGeom>
            <a:avLst/>
            <a:gdLst/>
            <a:ahLst/>
            <a:cxnLst/>
            <a:rect l="l" t="t" r="r" b="b"/>
            <a:pathLst>
              <a:path w="3060065" h="234314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3006001" y="233997"/>
                </a:lnTo>
                <a:lnTo>
                  <a:pt x="3037220" y="233153"/>
                </a:lnTo>
                <a:lnTo>
                  <a:pt x="3053251" y="227247"/>
                </a:lnTo>
                <a:lnTo>
                  <a:pt x="3059157" y="211216"/>
                </a:lnTo>
                <a:lnTo>
                  <a:pt x="3060001" y="179997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2251791" y="4429059"/>
            <a:ext cx="2851150" cy="542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différentes politiques</a:t>
            </a:r>
            <a:r>
              <a:rPr sz="11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  <a:tabLst>
                <a:tab pos="154368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l’offre	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44999" y="7473601"/>
            <a:ext cx="2016125" cy="234315"/>
          </a:xfrm>
          <a:custGeom>
            <a:avLst/>
            <a:gdLst/>
            <a:ahLst/>
            <a:cxnLst/>
            <a:rect l="l" t="t" r="r" b="b"/>
            <a:pathLst>
              <a:path w="2016125" h="234315">
                <a:moveTo>
                  <a:pt x="1961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1961997" y="233997"/>
                </a:lnTo>
                <a:lnTo>
                  <a:pt x="1993216" y="233153"/>
                </a:lnTo>
                <a:lnTo>
                  <a:pt x="2009247" y="227247"/>
                </a:lnTo>
                <a:lnTo>
                  <a:pt x="2015154" y="211216"/>
                </a:lnTo>
                <a:lnTo>
                  <a:pt x="2015998" y="179997"/>
                </a:lnTo>
                <a:lnTo>
                  <a:pt x="2015998" y="54000"/>
                </a:lnTo>
                <a:lnTo>
                  <a:pt x="2015154" y="22781"/>
                </a:lnTo>
                <a:lnTo>
                  <a:pt x="2009247" y="6750"/>
                </a:lnTo>
                <a:lnTo>
                  <a:pt x="1993216" y="843"/>
                </a:lnTo>
                <a:lnTo>
                  <a:pt x="1961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 txBox="1"/>
          <p:nvPr/>
        </p:nvSpPr>
        <p:spPr>
          <a:xfrm>
            <a:off x="1268464" y="7489058"/>
            <a:ext cx="13690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Politique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budgétaire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4247998" y="7473601"/>
            <a:ext cx="2016125" cy="234315"/>
          </a:xfrm>
          <a:custGeom>
            <a:avLst/>
            <a:gdLst/>
            <a:ahLst/>
            <a:cxnLst/>
            <a:rect l="l" t="t" r="r" b="b"/>
            <a:pathLst>
              <a:path w="2016125" h="234315">
                <a:moveTo>
                  <a:pt x="1961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1961997" y="233997"/>
                </a:lnTo>
                <a:lnTo>
                  <a:pt x="1993216" y="233153"/>
                </a:lnTo>
                <a:lnTo>
                  <a:pt x="2009247" y="227247"/>
                </a:lnTo>
                <a:lnTo>
                  <a:pt x="2015154" y="211216"/>
                </a:lnTo>
                <a:lnTo>
                  <a:pt x="2015998" y="179997"/>
                </a:lnTo>
                <a:lnTo>
                  <a:pt x="2015998" y="54000"/>
                </a:lnTo>
                <a:lnTo>
                  <a:pt x="2015154" y="22781"/>
                </a:lnTo>
                <a:lnTo>
                  <a:pt x="2009247" y="6750"/>
                </a:lnTo>
                <a:lnTo>
                  <a:pt x="1993216" y="843"/>
                </a:lnTo>
                <a:lnTo>
                  <a:pt x="1961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4594691" y="7489058"/>
            <a:ext cx="13214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Politique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monétaire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3348528" y="2205573"/>
            <a:ext cx="3879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afin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endParaRPr sz="950">
              <a:latin typeface="Arial"/>
              <a:cs typeface="Arial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107225" y="3060004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494974" y="3075460"/>
            <a:ext cx="5102225" cy="1202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1394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grâce à des politiques</a:t>
            </a:r>
            <a:r>
              <a:rPr sz="11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marL="1048385" algn="ctr">
              <a:lnSpc>
                <a:spcPts val="1120"/>
              </a:lnSpc>
              <a:tabLst>
                <a:tab pos="283337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court terme	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long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950">
              <a:latin typeface="Arial"/>
              <a:cs typeface="Arial"/>
            </a:endParaRPr>
          </a:p>
          <a:p>
            <a:pPr marL="990600" algn="ctr">
              <a:lnSpc>
                <a:spcPts val="1120"/>
              </a:lnSpc>
              <a:tabLst>
                <a:tab pos="283273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conjoncturelles	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structurelles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spc="-15" baseline="2136" dirty="0">
                <a:solidFill>
                  <a:srgbClr val="00AEEF"/>
                </a:solidFill>
                <a:latin typeface="Arial"/>
                <a:cs typeface="Arial"/>
              </a:rPr>
              <a:t>L’action 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de l’État dans les différentes politiques</a:t>
            </a:r>
            <a:r>
              <a:rPr sz="1950" b="1" spc="-120" baseline="2136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962995" y="9413490"/>
            <a:ext cx="1980564" cy="180340"/>
          </a:xfrm>
          <a:custGeom>
            <a:avLst/>
            <a:gdLst/>
            <a:ahLst/>
            <a:cxnLst/>
            <a:rect l="l" t="t" r="r" b="b"/>
            <a:pathLst>
              <a:path w="1980564" h="180340">
                <a:moveTo>
                  <a:pt x="0" y="0"/>
                </a:moveTo>
                <a:lnTo>
                  <a:pt x="7073" y="35033"/>
                </a:lnTo>
                <a:lnTo>
                  <a:pt x="26362" y="63642"/>
                </a:lnTo>
                <a:lnTo>
                  <a:pt x="54971" y="82931"/>
                </a:lnTo>
                <a:lnTo>
                  <a:pt x="90004" y="90004"/>
                </a:lnTo>
                <a:lnTo>
                  <a:pt x="900010" y="90004"/>
                </a:lnTo>
                <a:lnTo>
                  <a:pt x="935042" y="97076"/>
                </a:lnTo>
                <a:lnTo>
                  <a:pt x="963647" y="116360"/>
                </a:lnTo>
                <a:lnTo>
                  <a:pt x="982931" y="144965"/>
                </a:lnTo>
                <a:lnTo>
                  <a:pt x="990003" y="179997"/>
                </a:lnTo>
                <a:lnTo>
                  <a:pt x="997076" y="144965"/>
                </a:lnTo>
                <a:lnTo>
                  <a:pt x="1016365" y="116360"/>
                </a:lnTo>
                <a:lnTo>
                  <a:pt x="1044974" y="97076"/>
                </a:lnTo>
                <a:lnTo>
                  <a:pt x="1080008" y="90004"/>
                </a:lnTo>
                <a:lnTo>
                  <a:pt x="1890014" y="90004"/>
                </a:lnTo>
                <a:lnTo>
                  <a:pt x="1925040" y="82931"/>
                </a:lnTo>
                <a:lnTo>
                  <a:pt x="1953645" y="63642"/>
                </a:lnTo>
                <a:lnTo>
                  <a:pt x="1972933" y="35033"/>
                </a:lnTo>
                <a:lnTo>
                  <a:pt x="1980006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31999" y="5781599"/>
            <a:ext cx="1476375" cy="1047115"/>
          </a:xfrm>
          <a:custGeom>
            <a:avLst/>
            <a:gdLst/>
            <a:ahLst/>
            <a:cxnLst/>
            <a:rect l="l" t="t" r="r" b="b"/>
            <a:pathLst>
              <a:path w="1476375" h="1047115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992733"/>
                </a:lnTo>
                <a:lnTo>
                  <a:pt x="843" y="1023952"/>
                </a:lnTo>
                <a:lnTo>
                  <a:pt x="6750" y="1039983"/>
                </a:lnTo>
                <a:lnTo>
                  <a:pt x="22781" y="1045890"/>
                </a:lnTo>
                <a:lnTo>
                  <a:pt x="54000" y="1046734"/>
                </a:lnTo>
                <a:lnTo>
                  <a:pt x="1422006" y="1046734"/>
                </a:lnTo>
                <a:lnTo>
                  <a:pt x="1453217" y="1045890"/>
                </a:lnTo>
                <a:lnTo>
                  <a:pt x="1469245" y="1039983"/>
                </a:lnTo>
                <a:lnTo>
                  <a:pt x="1475150" y="1023952"/>
                </a:lnTo>
                <a:lnTo>
                  <a:pt x="1475994" y="992733"/>
                </a:lnTo>
                <a:lnTo>
                  <a:pt x="1475994" y="54000"/>
                </a:lnTo>
                <a:lnTo>
                  <a:pt x="1475150" y="22781"/>
                </a:lnTo>
                <a:lnTo>
                  <a:pt x="1469245" y="6750"/>
                </a:lnTo>
                <a:lnTo>
                  <a:pt x="1453217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 txBox="1"/>
          <p:nvPr/>
        </p:nvSpPr>
        <p:spPr>
          <a:xfrm>
            <a:off x="458475" y="5796440"/>
            <a:ext cx="132207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consommation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ménages et  d’investissement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458475" y="6215540"/>
            <a:ext cx="138176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>
              <a:lnSpc>
                <a:spcPts val="112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  <a:p>
            <a:pPr marL="88265" marR="5080" indent="-75565" algn="just">
              <a:lnSpc>
                <a:spcPts val="1100"/>
              </a:lnSpc>
              <a:spcBef>
                <a:spcPts val="5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limiter 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croissance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afin de ralentir l’inflation  et limiter le déficit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endParaRPr sz="950">
              <a:latin typeface="Arial"/>
              <a:cs typeface="Arial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31999" y="5781599"/>
            <a:ext cx="1476375" cy="1047115"/>
          </a:xfrm>
          <a:custGeom>
            <a:avLst/>
            <a:gdLst/>
            <a:ahLst/>
            <a:cxnLst/>
            <a:rect l="l" t="t" r="r" b="b"/>
            <a:pathLst>
              <a:path w="1476375" h="10471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992733"/>
                </a:lnTo>
                <a:lnTo>
                  <a:pt x="843" y="1023952"/>
                </a:lnTo>
                <a:lnTo>
                  <a:pt x="6750" y="1039983"/>
                </a:lnTo>
                <a:lnTo>
                  <a:pt x="22781" y="1045890"/>
                </a:lnTo>
                <a:lnTo>
                  <a:pt x="54000" y="1046734"/>
                </a:lnTo>
                <a:lnTo>
                  <a:pt x="1422006" y="1046734"/>
                </a:lnTo>
                <a:lnTo>
                  <a:pt x="1453217" y="1045890"/>
                </a:lnTo>
                <a:lnTo>
                  <a:pt x="1469245" y="1039983"/>
                </a:lnTo>
                <a:lnTo>
                  <a:pt x="1475150" y="1023952"/>
                </a:lnTo>
                <a:lnTo>
                  <a:pt x="1475994" y="992733"/>
                </a:lnTo>
                <a:lnTo>
                  <a:pt x="1475994" y="54000"/>
                </a:lnTo>
                <a:lnTo>
                  <a:pt x="1475150" y="22781"/>
                </a:lnTo>
                <a:lnTo>
                  <a:pt x="1469245" y="6750"/>
                </a:lnTo>
                <a:lnTo>
                  <a:pt x="1453217" y="843"/>
                </a:lnTo>
                <a:lnTo>
                  <a:pt x="1422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1979999" y="5781599"/>
            <a:ext cx="1069975" cy="621665"/>
          </a:xfrm>
          <a:custGeom>
            <a:avLst/>
            <a:gdLst/>
            <a:ahLst/>
            <a:cxnLst/>
            <a:rect l="l" t="t" r="r" b="b"/>
            <a:pathLst>
              <a:path w="1069975" h="621664">
                <a:moveTo>
                  <a:pt x="101558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7664"/>
                </a:lnTo>
                <a:lnTo>
                  <a:pt x="843" y="598883"/>
                </a:lnTo>
                <a:lnTo>
                  <a:pt x="6750" y="614914"/>
                </a:lnTo>
                <a:lnTo>
                  <a:pt x="22781" y="620821"/>
                </a:lnTo>
                <a:lnTo>
                  <a:pt x="54000" y="621665"/>
                </a:lnTo>
                <a:lnTo>
                  <a:pt x="1015580" y="621665"/>
                </a:lnTo>
                <a:lnTo>
                  <a:pt x="1046799" y="620821"/>
                </a:lnTo>
                <a:lnTo>
                  <a:pt x="1062831" y="614914"/>
                </a:lnTo>
                <a:lnTo>
                  <a:pt x="1068737" y="598883"/>
                </a:lnTo>
                <a:lnTo>
                  <a:pt x="1069581" y="567664"/>
                </a:lnTo>
                <a:lnTo>
                  <a:pt x="1069581" y="54000"/>
                </a:lnTo>
                <a:lnTo>
                  <a:pt x="1068737" y="22781"/>
                </a:lnTo>
                <a:lnTo>
                  <a:pt x="1062831" y="6750"/>
                </a:lnTo>
                <a:lnTo>
                  <a:pt x="1046799" y="843"/>
                </a:lnTo>
                <a:lnTo>
                  <a:pt x="10155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 txBox="1"/>
          <p:nvPr/>
        </p:nvSpPr>
        <p:spPr>
          <a:xfrm>
            <a:off x="1983174" y="5793450"/>
            <a:ext cx="1063625" cy="5892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11760" marR="192405" indent="-76200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dépenses  publiques</a:t>
            </a:r>
            <a:endParaRPr sz="950">
              <a:latin typeface="Arial"/>
              <a:cs typeface="Arial"/>
            </a:endParaRPr>
          </a:p>
          <a:p>
            <a:pPr marL="111760" indent="-76200">
              <a:lnSpc>
                <a:spcPts val="1050"/>
              </a:lnSpc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fiscalité</a:t>
            </a:r>
            <a:endParaRPr sz="950">
              <a:latin typeface="Arial"/>
              <a:cs typeface="Arial"/>
            </a:endParaRPr>
          </a:p>
          <a:p>
            <a:pPr marL="111760" indent="-76200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déficit</a:t>
            </a: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endParaRPr sz="950">
              <a:latin typeface="Arial"/>
              <a:cs typeface="Arial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1979999" y="5781599"/>
            <a:ext cx="1069975" cy="621665"/>
          </a:xfrm>
          <a:custGeom>
            <a:avLst/>
            <a:gdLst/>
            <a:ahLst/>
            <a:cxnLst/>
            <a:rect l="l" t="t" r="r" b="b"/>
            <a:pathLst>
              <a:path w="1069975" h="621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7664"/>
                </a:lnTo>
                <a:lnTo>
                  <a:pt x="843" y="598883"/>
                </a:lnTo>
                <a:lnTo>
                  <a:pt x="6750" y="614914"/>
                </a:lnTo>
                <a:lnTo>
                  <a:pt x="22781" y="620821"/>
                </a:lnTo>
                <a:lnTo>
                  <a:pt x="54000" y="621665"/>
                </a:lnTo>
                <a:lnTo>
                  <a:pt x="1015580" y="621665"/>
                </a:lnTo>
                <a:lnTo>
                  <a:pt x="1046799" y="620821"/>
                </a:lnTo>
                <a:lnTo>
                  <a:pt x="1062831" y="614914"/>
                </a:lnTo>
                <a:lnTo>
                  <a:pt x="1068737" y="598883"/>
                </a:lnTo>
                <a:lnTo>
                  <a:pt x="1069581" y="567664"/>
                </a:lnTo>
                <a:lnTo>
                  <a:pt x="1069581" y="54000"/>
                </a:lnTo>
                <a:lnTo>
                  <a:pt x="1068737" y="22781"/>
                </a:lnTo>
                <a:lnTo>
                  <a:pt x="1062831" y="6750"/>
                </a:lnTo>
                <a:lnTo>
                  <a:pt x="1046799" y="843"/>
                </a:lnTo>
                <a:lnTo>
                  <a:pt x="101558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145" name="object 84"/>
          <p:cNvSpPr/>
          <p:nvPr/>
        </p:nvSpPr>
        <p:spPr>
          <a:xfrm>
            <a:off x="2609850" y="7992000"/>
            <a:ext cx="864235" cy="68580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810006" y="503999"/>
                </a:lnTo>
                <a:lnTo>
                  <a:pt x="841224" y="503155"/>
                </a:lnTo>
                <a:lnTo>
                  <a:pt x="857256" y="497249"/>
                </a:lnTo>
                <a:lnTo>
                  <a:pt x="863162" y="481218"/>
                </a:lnTo>
                <a:lnTo>
                  <a:pt x="864006" y="449999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96"/>
          <p:cNvSpPr txBox="1"/>
          <p:nvPr/>
        </p:nvSpPr>
        <p:spPr>
          <a:xfrm>
            <a:off x="2609850" y="8010000"/>
            <a:ext cx="876300" cy="6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20100"/>
              </a:lnSpc>
              <a:spcBef>
                <a:spcPts val="100"/>
              </a:spcBef>
              <a:tabLst>
                <a:tab pos="862965" algn="l"/>
              </a:tabLst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délais</a:t>
            </a:r>
            <a:endParaRPr sz="950" dirty="0">
              <a:latin typeface="Arial"/>
              <a:cs typeface="Arial"/>
            </a:endParaRPr>
          </a:p>
          <a:p>
            <a:pPr marL="63500" marR="67310" algn="ctr">
              <a:lnSpc>
                <a:spcPts val="1100"/>
              </a:lnSpc>
              <a:spcBef>
                <a:spcPts val="3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réaction  des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  budgétaires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5212715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4.1.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économique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court</a:t>
            </a:r>
            <a:r>
              <a:rPr sz="1500" i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299" y="1095837"/>
            <a:ext cx="5256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rôle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l’État dans 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mise en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œuvre de politiques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2003" y="1087531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4974" y="107967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2003" y="4050000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25299" y="7103904"/>
            <a:ext cx="3824604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00AEEF"/>
                </a:solidFill>
                <a:latin typeface="Arial"/>
                <a:cs typeface="Arial"/>
              </a:rPr>
              <a:t>L’intervention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l’État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encadrée et/ou</a:t>
            </a:r>
            <a:r>
              <a:rPr sz="1300" b="1" spc="-20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contestée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2003" y="709559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94974" y="7087747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446613" y="4583892"/>
            <a:ext cx="0" cy="946150"/>
          </a:xfrm>
          <a:custGeom>
            <a:avLst/>
            <a:gdLst/>
            <a:ahLst/>
            <a:cxnLst/>
            <a:rect l="l" t="t" r="r" b="b"/>
            <a:pathLst>
              <a:path h="946150">
                <a:moveTo>
                  <a:pt x="0" y="0"/>
                </a:moveTo>
                <a:lnTo>
                  <a:pt x="0" y="9457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52999" y="7509605"/>
            <a:ext cx="0" cy="824865"/>
          </a:xfrm>
          <a:custGeom>
            <a:avLst/>
            <a:gdLst/>
            <a:ahLst/>
            <a:cxnLst/>
            <a:rect l="l" t="t" r="r" b="b"/>
            <a:pathLst>
              <a:path h="824865">
                <a:moveTo>
                  <a:pt x="0" y="0"/>
                </a:moveTo>
                <a:lnTo>
                  <a:pt x="0" y="8244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56000" y="7509605"/>
            <a:ext cx="0" cy="1513205"/>
          </a:xfrm>
          <a:custGeom>
            <a:avLst/>
            <a:gdLst/>
            <a:ahLst/>
            <a:cxnLst/>
            <a:rect l="l" t="t" r="r" b="b"/>
            <a:pathLst>
              <a:path h="1513204">
                <a:moveTo>
                  <a:pt x="0" y="0"/>
                </a:moveTo>
                <a:lnTo>
                  <a:pt x="0" y="151290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96995" y="7992001"/>
            <a:ext cx="350520" cy="238125"/>
          </a:xfrm>
          <a:custGeom>
            <a:avLst/>
            <a:gdLst/>
            <a:ahLst/>
            <a:cxnLst/>
            <a:rect l="l" t="t" r="r" b="b"/>
            <a:pathLst>
              <a:path w="350519" h="238125">
                <a:moveTo>
                  <a:pt x="350316" y="0"/>
                </a:moveTo>
                <a:lnTo>
                  <a:pt x="0" y="2376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15999" y="7986748"/>
            <a:ext cx="477520" cy="1037590"/>
          </a:xfrm>
          <a:custGeom>
            <a:avLst/>
            <a:gdLst/>
            <a:ahLst/>
            <a:cxnLst/>
            <a:rect l="l" t="t" r="r" b="b"/>
            <a:pathLst>
              <a:path w="477519" h="1037590">
                <a:moveTo>
                  <a:pt x="476999" y="0"/>
                </a:moveTo>
                <a:lnTo>
                  <a:pt x="0" y="103701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21999" y="7992001"/>
            <a:ext cx="210185" cy="1030605"/>
          </a:xfrm>
          <a:custGeom>
            <a:avLst/>
            <a:gdLst/>
            <a:ahLst/>
            <a:cxnLst/>
            <a:rect l="l" t="t" r="r" b="b"/>
            <a:pathLst>
              <a:path w="210185" h="1030604">
                <a:moveTo>
                  <a:pt x="0" y="0"/>
                </a:moveTo>
                <a:lnTo>
                  <a:pt x="209588" y="10305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03000" y="8013604"/>
            <a:ext cx="291465" cy="207010"/>
          </a:xfrm>
          <a:custGeom>
            <a:avLst/>
            <a:gdLst/>
            <a:ahLst/>
            <a:cxnLst/>
            <a:rect l="l" t="t" r="r" b="b"/>
            <a:pathLst>
              <a:path w="291464" h="207009">
                <a:moveTo>
                  <a:pt x="0" y="0"/>
                </a:moveTo>
                <a:lnTo>
                  <a:pt x="291312" y="206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60326" y="7986748"/>
            <a:ext cx="295275" cy="285750"/>
          </a:xfrm>
          <a:custGeom>
            <a:avLst/>
            <a:gdLst/>
            <a:ahLst/>
            <a:cxnLst/>
            <a:rect l="l" t="t" r="r" b="b"/>
            <a:pathLst>
              <a:path w="295275" h="285750">
                <a:moveTo>
                  <a:pt x="0" y="0"/>
                </a:moveTo>
                <a:lnTo>
                  <a:pt x="294995" y="2851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34994" y="7986748"/>
            <a:ext cx="313055" cy="248285"/>
          </a:xfrm>
          <a:custGeom>
            <a:avLst/>
            <a:gdLst/>
            <a:ahLst/>
            <a:cxnLst/>
            <a:rect l="l" t="t" r="r" b="b"/>
            <a:pathLst>
              <a:path w="313054" h="248284">
                <a:moveTo>
                  <a:pt x="312597" y="0"/>
                </a:moveTo>
                <a:lnTo>
                  <a:pt x="0" y="24810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17225" y="4583892"/>
            <a:ext cx="0" cy="648335"/>
          </a:xfrm>
          <a:custGeom>
            <a:avLst/>
            <a:gdLst/>
            <a:ahLst/>
            <a:cxnLst/>
            <a:rect l="l" t="t" r="r" b="b"/>
            <a:pathLst>
              <a:path h="648335">
                <a:moveTo>
                  <a:pt x="0" y="0"/>
                </a:moveTo>
                <a:lnTo>
                  <a:pt x="0" y="64829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362999" y="5428200"/>
            <a:ext cx="0" cy="411480"/>
          </a:xfrm>
          <a:custGeom>
            <a:avLst/>
            <a:gdLst/>
            <a:ahLst/>
            <a:cxnLst/>
            <a:rect l="l" t="t" r="r" b="b"/>
            <a:pathLst>
              <a:path h="411479">
                <a:moveTo>
                  <a:pt x="0" y="0"/>
                </a:moveTo>
                <a:lnTo>
                  <a:pt x="0" y="410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181225" y="6188104"/>
            <a:ext cx="0" cy="411480"/>
          </a:xfrm>
          <a:custGeom>
            <a:avLst/>
            <a:gdLst/>
            <a:ahLst/>
            <a:cxnLst/>
            <a:rect l="l" t="t" r="r" b="b"/>
            <a:pathLst>
              <a:path h="411479">
                <a:moveTo>
                  <a:pt x="0" y="0"/>
                </a:moveTo>
                <a:lnTo>
                  <a:pt x="0" y="410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951225" y="4611604"/>
            <a:ext cx="528320" cy="234315"/>
          </a:xfrm>
          <a:custGeom>
            <a:avLst/>
            <a:gdLst/>
            <a:ahLst/>
            <a:cxnLst/>
            <a:rect l="l" t="t" r="r" b="b"/>
            <a:pathLst>
              <a:path w="528320" h="234314">
                <a:moveTo>
                  <a:pt x="0" y="0"/>
                </a:moveTo>
                <a:lnTo>
                  <a:pt x="527977" y="233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45999" y="4611602"/>
            <a:ext cx="454025" cy="216535"/>
          </a:xfrm>
          <a:custGeom>
            <a:avLst/>
            <a:gdLst/>
            <a:ahLst/>
            <a:cxnLst/>
            <a:rect l="l" t="t" r="r" b="b"/>
            <a:pathLst>
              <a:path w="454025" h="216535">
                <a:moveTo>
                  <a:pt x="0" y="216001"/>
                </a:moveTo>
                <a:lnTo>
                  <a:pt x="4536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03354" y="4915910"/>
            <a:ext cx="461009" cy="407034"/>
          </a:xfrm>
          <a:custGeom>
            <a:avLst/>
            <a:gdLst/>
            <a:ahLst/>
            <a:cxnLst/>
            <a:rect l="l" t="t" r="r" b="b"/>
            <a:pathLst>
              <a:path w="461010" h="407035">
                <a:moveTo>
                  <a:pt x="460438" y="0"/>
                </a:moveTo>
                <a:lnTo>
                  <a:pt x="0" y="40669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18688" y="4953606"/>
            <a:ext cx="302895" cy="369570"/>
          </a:xfrm>
          <a:custGeom>
            <a:avLst/>
            <a:gdLst/>
            <a:ahLst/>
            <a:cxnLst/>
            <a:rect l="l" t="t" r="r" b="b"/>
            <a:pathLst>
              <a:path w="302895" h="369570">
                <a:moveTo>
                  <a:pt x="0" y="0"/>
                </a:moveTo>
                <a:lnTo>
                  <a:pt x="302399" y="3689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373051" y="5431047"/>
            <a:ext cx="221615" cy="441959"/>
          </a:xfrm>
          <a:custGeom>
            <a:avLst/>
            <a:gdLst/>
            <a:ahLst/>
            <a:cxnLst/>
            <a:rect l="l" t="t" r="r" b="b"/>
            <a:pathLst>
              <a:path w="221614" h="441960">
                <a:moveTo>
                  <a:pt x="221348" y="0"/>
                </a:moveTo>
                <a:lnTo>
                  <a:pt x="0" y="44192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49126" y="6136646"/>
            <a:ext cx="221615" cy="441959"/>
          </a:xfrm>
          <a:custGeom>
            <a:avLst/>
            <a:gdLst/>
            <a:ahLst/>
            <a:cxnLst/>
            <a:rect l="l" t="t" r="r" b="b"/>
            <a:pathLst>
              <a:path w="221614" h="441959">
                <a:moveTo>
                  <a:pt x="221348" y="0"/>
                </a:moveTo>
                <a:lnTo>
                  <a:pt x="0" y="44192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73650" y="1628289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73650" y="1998003"/>
            <a:ext cx="0" cy="1098550"/>
          </a:xfrm>
          <a:custGeom>
            <a:avLst/>
            <a:gdLst/>
            <a:ahLst/>
            <a:cxnLst/>
            <a:rect l="l" t="t" r="r" b="b"/>
            <a:pathLst>
              <a:path h="1098550">
                <a:moveTo>
                  <a:pt x="0" y="0"/>
                </a:moveTo>
                <a:lnTo>
                  <a:pt x="0" y="10980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43226" y="2367004"/>
            <a:ext cx="0" cy="729615"/>
          </a:xfrm>
          <a:custGeom>
            <a:avLst/>
            <a:gdLst/>
            <a:ahLst/>
            <a:cxnLst/>
            <a:rect l="l" t="t" r="r" b="b"/>
            <a:pathLst>
              <a:path h="729614">
                <a:moveTo>
                  <a:pt x="0" y="0"/>
                </a:moveTo>
                <a:lnTo>
                  <a:pt x="0" y="72899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01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65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948650" y="2857505"/>
            <a:ext cx="182880" cy="256540"/>
          </a:xfrm>
          <a:custGeom>
            <a:avLst/>
            <a:gdLst/>
            <a:ahLst/>
            <a:cxnLst/>
            <a:rect l="l" t="t" r="r" b="b"/>
            <a:pathLst>
              <a:path w="182879" h="256539">
                <a:moveTo>
                  <a:pt x="182575" y="0"/>
                </a:moveTo>
                <a:lnTo>
                  <a:pt x="0" y="25650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250451" y="2367004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4">
                <a:moveTo>
                  <a:pt x="0" y="0"/>
                </a:moveTo>
                <a:lnTo>
                  <a:pt x="0" y="7721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924799" y="2367004"/>
            <a:ext cx="306070" cy="333375"/>
          </a:xfrm>
          <a:custGeom>
            <a:avLst/>
            <a:gdLst/>
            <a:ahLst/>
            <a:cxnLst/>
            <a:rect l="l" t="t" r="r" b="b"/>
            <a:pathLst>
              <a:path w="306070" h="333375">
                <a:moveTo>
                  <a:pt x="0" y="0"/>
                </a:moveTo>
                <a:lnTo>
                  <a:pt x="305993" y="333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810928" y="1628289"/>
            <a:ext cx="0" cy="586105"/>
          </a:xfrm>
          <a:custGeom>
            <a:avLst/>
            <a:gdLst/>
            <a:ahLst/>
            <a:cxnLst/>
            <a:rect l="l" t="t" r="r" b="b"/>
            <a:pathLst>
              <a:path h="586105">
                <a:moveTo>
                  <a:pt x="0" y="0"/>
                </a:moveTo>
                <a:lnTo>
                  <a:pt x="0" y="5857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421224" y="1628289"/>
            <a:ext cx="0" cy="618490"/>
          </a:xfrm>
          <a:custGeom>
            <a:avLst/>
            <a:gdLst/>
            <a:ahLst/>
            <a:cxnLst/>
            <a:rect l="l" t="t" r="r" b="b"/>
            <a:pathLst>
              <a:path h="618489">
                <a:moveTo>
                  <a:pt x="0" y="0"/>
                </a:moveTo>
                <a:lnTo>
                  <a:pt x="0" y="6181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41225" y="5133601"/>
            <a:ext cx="1152525" cy="504190"/>
          </a:xfrm>
          <a:custGeom>
            <a:avLst/>
            <a:gdLst/>
            <a:ahLst/>
            <a:cxnLst/>
            <a:rect l="l" t="t" r="r" b="b"/>
            <a:pathLst>
              <a:path w="1152525" h="504189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098003" y="503999"/>
                </a:lnTo>
                <a:lnTo>
                  <a:pt x="1129222" y="503155"/>
                </a:lnTo>
                <a:lnTo>
                  <a:pt x="1145254" y="497249"/>
                </a:lnTo>
                <a:lnTo>
                  <a:pt x="1151160" y="481218"/>
                </a:lnTo>
                <a:lnTo>
                  <a:pt x="1152004" y="449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515439" y="5156473"/>
            <a:ext cx="796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Réduction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401476" y="5296173"/>
            <a:ext cx="102425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014" marR="5080" indent="-1079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prélèvements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pour  les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341225" y="5133601"/>
            <a:ext cx="1152525" cy="504190"/>
          </a:xfrm>
          <a:custGeom>
            <a:avLst/>
            <a:gdLst/>
            <a:ahLst/>
            <a:cxnLst/>
            <a:rect l="l" t="t" r="r" b="b"/>
            <a:pathLst>
              <a:path w="115252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098003" y="503999"/>
                </a:lnTo>
                <a:lnTo>
                  <a:pt x="1129222" y="503155"/>
                </a:lnTo>
                <a:lnTo>
                  <a:pt x="1145254" y="497249"/>
                </a:lnTo>
                <a:lnTo>
                  <a:pt x="1151160" y="481218"/>
                </a:lnTo>
                <a:lnTo>
                  <a:pt x="1152004" y="449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55998" y="5286602"/>
            <a:ext cx="630555" cy="198120"/>
          </a:xfrm>
          <a:custGeom>
            <a:avLst/>
            <a:gdLst/>
            <a:ahLst/>
            <a:cxnLst/>
            <a:rect l="l" t="t" r="r" b="b"/>
            <a:pathLst>
              <a:path w="630554" h="198120">
                <a:moveTo>
                  <a:pt x="57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575995" y="198005"/>
                </a:lnTo>
                <a:lnTo>
                  <a:pt x="607214" y="197161"/>
                </a:lnTo>
                <a:lnTo>
                  <a:pt x="623246" y="191255"/>
                </a:lnTo>
                <a:lnTo>
                  <a:pt x="629152" y="175224"/>
                </a:lnTo>
                <a:lnTo>
                  <a:pt x="629996" y="144005"/>
                </a:lnTo>
                <a:lnTo>
                  <a:pt x="629996" y="54000"/>
                </a:lnTo>
                <a:lnTo>
                  <a:pt x="629152" y="22781"/>
                </a:lnTo>
                <a:lnTo>
                  <a:pt x="623246" y="6750"/>
                </a:lnTo>
                <a:lnTo>
                  <a:pt x="607214" y="843"/>
                </a:lnTo>
                <a:lnTo>
                  <a:pt x="575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5317676" y="5296175"/>
            <a:ext cx="4953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957999" y="5286602"/>
            <a:ext cx="810260" cy="198120"/>
          </a:xfrm>
          <a:custGeom>
            <a:avLst/>
            <a:gdLst/>
            <a:ahLst/>
            <a:cxnLst/>
            <a:rect l="l" t="t" r="r" b="b"/>
            <a:pathLst>
              <a:path w="810259" h="198120">
                <a:moveTo>
                  <a:pt x="75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756005" y="198005"/>
                </a:lnTo>
                <a:lnTo>
                  <a:pt x="787224" y="197161"/>
                </a:lnTo>
                <a:lnTo>
                  <a:pt x="803255" y="191255"/>
                </a:lnTo>
                <a:lnTo>
                  <a:pt x="809162" y="175224"/>
                </a:lnTo>
                <a:lnTo>
                  <a:pt x="810006" y="144005"/>
                </a:lnTo>
                <a:lnTo>
                  <a:pt x="810006" y="54000"/>
                </a:lnTo>
                <a:lnTo>
                  <a:pt x="809162" y="22781"/>
                </a:lnTo>
                <a:lnTo>
                  <a:pt x="803255" y="6750"/>
                </a:lnTo>
                <a:lnTo>
                  <a:pt x="787224" y="843"/>
                </a:lnTo>
                <a:lnTo>
                  <a:pt x="75600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034454" y="5296175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Instruments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852612" y="5133601"/>
            <a:ext cx="1188085" cy="504190"/>
          </a:xfrm>
          <a:custGeom>
            <a:avLst/>
            <a:gdLst/>
            <a:ahLst/>
            <a:cxnLst/>
            <a:rect l="l" t="t" r="r" b="b"/>
            <a:pathLst>
              <a:path w="1188085" h="504189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133995" y="503999"/>
                </a:lnTo>
                <a:lnTo>
                  <a:pt x="1165214" y="503155"/>
                </a:lnTo>
                <a:lnTo>
                  <a:pt x="1181246" y="497249"/>
                </a:lnTo>
                <a:lnTo>
                  <a:pt x="1187152" y="481218"/>
                </a:lnTo>
                <a:lnTo>
                  <a:pt x="1187996" y="449999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921898" y="5156473"/>
            <a:ext cx="104457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Relance de la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consommation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l’investissement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852612" y="5133601"/>
            <a:ext cx="1188085" cy="504190"/>
          </a:xfrm>
          <a:custGeom>
            <a:avLst/>
            <a:gdLst/>
            <a:ahLst/>
            <a:cxnLst/>
            <a:rect l="l" t="t" r="r" b="b"/>
            <a:pathLst>
              <a:path w="118808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133995" y="503999"/>
                </a:lnTo>
                <a:lnTo>
                  <a:pt x="1165214" y="503155"/>
                </a:lnTo>
                <a:lnTo>
                  <a:pt x="1181246" y="497249"/>
                </a:lnTo>
                <a:lnTo>
                  <a:pt x="1187152" y="481218"/>
                </a:lnTo>
                <a:lnTo>
                  <a:pt x="1187996" y="449999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31999" y="9647998"/>
            <a:ext cx="3042285" cy="504190"/>
          </a:xfrm>
          <a:custGeom>
            <a:avLst/>
            <a:gdLst/>
            <a:ahLst/>
            <a:cxnLst/>
            <a:rect l="l" t="t" r="r" b="b"/>
            <a:pathLst>
              <a:path w="3042285" h="504190">
                <a:moveTo>
                  <a:pt x="298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2988005" y="503999"/>
                </a:lnTo>
                <a:lnTo>
                  <a:pt x="3019224" y="503155"/>
                </a:lnTo>
                <a:lnTo>
                  <a:pt x="3035255" y="497249"/>
                </a:lnTo>
                <a:lnTo>
                  <a:pt x="3041161" y="481218"/>
                </a:lnTo>
                <a:lnTo>
                  <a:pt x="3042005" y="449999"/>
                </a:lnTo>
                <a:lnTo>
                  <a:pt x="3042005" y="54000"/>
                </a:lnTo>
                <a:lnTo>
                  <a:pt x="3041161" y="22781"/>
                </a:lnTo>
                <a:lnTo>
                  <a:pt x="3035255" y="6750"/>
                </a:lnTo>
                <a:lnTo>
                  <a:pt x="3019224" y="843"/>
                </a:lnTo>
                <a:lnTo>
                  <a:pt x="2988005" y="0"/>
                </a:lnTo>
                <a:close/>
              </a:path>
            </a:pathLst>
          </a:custGeom>
          <a:solidFill>
            <a:srgbClr val="8ED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523220" y="9670870"/>
            <a:ext cx="284861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5885" marR="88265" indent="140335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niveau de l’UE, la politique budgétaire est  du ressort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chaque État,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mais reste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soumise</a:t>
            </a:r>
            <a:r>
              <a:rPr sz="9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au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ts val="107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respect 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Pacte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stabilité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croissance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(PSC).</a:t>
            </a:r>
            <a:endParaRPr sz="95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932999" y="9647998"/>
            <a:ext cx="2628265" cy="504190"/>
          </a:xfrm>
          <a:custGeom>
            <a:avLst/>
            <a:gdLst/>
            <a:ahLst/>
            <a:cxnLst/>
            <a:rect l="l" t="t" r="r" b="b"/>
            <a:pathLst>
              <a:path w="2628265" h="504190">
                <a:moveTo>
                  <a:pt x="2573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2573997" y="503999"/>
                </a:lnTo>
                <a:lnTo>
                  <a:pt x="2605216" y="503155"/>
                </a:lnTo>
                <a:lnTo>
                  <a:pt x="2621248" y="497249"/>
                </a:lnTo>
                <a:lnTo>
                  <a:pt x="2627154" y="481218"/>
                </a:lnTo>
                <a:lnTo>
                  <a:pt x="2627998" y="449999"/>
                </a:lnTo>
                <a:lnTo>
                  <a:pt x="2627998" y="54000"/>
                </a:lnTo>
                <a:lnTo>
                  <a:pt x="2627154" y="22781"/>
                </a:lnTo>
                <a:lnTo>
                  <a:pt x="2621248" y="6750"/>
                </a:lnTo>
                <a:lnTo>
                  <a:pt x="2605216" y="843"/>
                </a:lnTo>
                <a:lnTo>
                  <a:pt x="2573997" y="0"/>
                </a:lnTo>
                <a:close/>
              </a:path>
            </a:pathLst>
          </a:custGeom>
          <a:solidFill>
            <a:srgbClr val="8ED8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286831" y="9670870"/>
            <a:ext cx="1917064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politique monétaire est définie  par 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Banque centrale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européenne  dans 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zone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euro.</a:t>
            </a:r>
            <a:endParaRPr sz="95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319801" y="5781599"/>
            <a:ext cx="1332230" cy="615315"/>
          </a:xfrm>
          <a:custGeom>
            <a:avLst/>
            <a:gdLst/>
            <a:ahLst/>
            <a:cxnLst/>
            <a:rect l="l" t="t" r="r" b="b"/>
            <a:pathLst>
              <a:path w="1332229" h="615314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0933"/>
                </a:lnTo>
                <a:lnTo>
                  <a:pt x="843" y="592152"/>
                </a:lnTo>
                <a:lnTo>
                  <a:pt x="6750" y="608183"/>
                </a:lnTo>
                <a:lnTo>
                  <a:pt x="22781" y="614090"/>
                </a:lnTo>
                <a:lnTo>
                  <a:pt x="54000" y="614934"/>
                </a:lnTo>
                <a:lnTo>
                  <a:pt x="1278001" y="614934"/>
                </a:lnTo>
                <a:lnTo>
                  <a:pt x="1309219" y="614090"/>
                </a:lnTo>
                <a:lnTo>
                  <a:pt x="1325251" y="608183"/>
                </a:lnTo>
                <a:lnTo>
                  <a:pt x="1331157" y="592152"/>
                </a:lnTo>
                <a:lnTo>
                  <a:pt x="1332001" y="560933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4322976" y="5790090"/>
            <a:ext cx="132588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760" indent="-76200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stabilité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prix,</a:t>
            </a:r>
            <a:endParaRPr sz="950">
              <a:latin typeface="Arial"/>
              <a:cs typeface="Arial"/>
            </a:endParaRPr>
          </a:p>
          <a:p>
            <a:pPr marL="111760" marR="93345" indent="-76200">
              <a:lnSpc>
                <a:spcPts val="1100"/>
              </a:lnSpc>
              <a:spcBef>
                <a:spcPts val="5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suivi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d’une  gamme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d’indicateurs  (PIB,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chômage…)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319801" y="5781599"/>
            <a:ext cx="1332230" cy="615315"/>
          </a:xfrm>
          <a:custGeom>
            <a:avLst/>
            <a:gdLst/>
            <a:ahLst/>
            <a:cxnLst/>
            <a:rect l="l" t="t" r="r" b="b"/>
            <a:pathLst>
              <a:path w="1332229" h="615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0933"/>
                </a:lnTo>
                <a:lnTo>
                  <a:pt x="843" y="592152"/>
                </a:lnTo>
                <a:lnTo>
                  <a:pt x="6750" y="608183"/>
                </a:lnTo>
                <a:lnTo>
                  <a:pt x="22781" y="614090"/>
                </a:lnTo>
                <a:lnTo>
                  <a:pt x="54000" y="614934"/>
                </a:lnTo>
                <a:lnTo>
                  <a:pt x="1278001" y="614934"/>
                </a:lnTo>
                <a:lnTo>
                  <a:pt x="1309219" y="614090"/>
                </a:lnTo>
                <a:lnTo>
                  <a:pt x="1325251" y="608183"/>
                </a:lnTo>
                <a:lnTo>
                  <a:pt x="1331157" y="592152"/>
                </a:lnTo>
                <a:lnTo>
                  <a:pt x="1332001" y="560933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723801" y="5781599"/>
            <a:ext cx="1044575" cy="468630"/>
          </a:xfrm>
          <a:custGeom>
            <a:avLst/>
            <a:gdLst/>
            <a:ahLst/>
            <a:cxnLst/>
            <a:rect l="l" t="t" r="r" b="b"/>
            <a:pathLst>
              <a:path w="1044575" h="468629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14007"/>
                </a:lnTo>
                <a:lnTo>
                  <a:pt x="843" y="445226"/>
                </a:lnTo>
                <a:lnTo>
                  <a:pt x="6750" y="461257"/>
                </a:lnTo>
                <a:lnTo>
                  <a:pt x="22781" y="467163"/>
                </a:lnTo>
                <a:lnTo>
                  <a:pt x="54000" y="468007"/>
                </a:lnTo>
                <a:lnTo>
                  <a:pt x="990003" y="468007"/>
                </a:lnTo>
                <a:lnTo>
                  <a:pt x="1021222" y="467163"/>
                </a:lnTo>
                <a:lnTo>
                  <a:pt x="1037253" y="461257"/>
                </a:lnTo>
                <a:lnTo>
                  <a:pt x="1043159" y="445226"/>
                </a:lnTo>
                <a:lnTo>
                  <a:pt x="1044003" y="414007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5750276" y="5786470"/>
            <a:ext cx="97980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actions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d’intérêt  directeurs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723801" y="5781599"/>
            <a:ext cx="1044575" cy="468630"/>
          </a:xfrm>
          <a:custGeom>
            <a:avLst/>
            <a:gdLst/>
            <a:ahLst/>
            <a:cxnLst/>
            <a:rect l="l" t="t" r="r" b="b"/>
            <a:pathLst>
              <a:path w="1044575" h="46862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14007"/>
                </a:lnTo>
                <a:lnTo>
                  <a:pt x="843" y="445226"/>
                </a:lnTo>
                <a:lnTo>
                  <a:pt x="6750" y="461257"/>
                </a:lnTo>
                <a:lnTo>
                  <a:pt x="22781" y="467163"/>
                </a:lnTo>
                <a:lnTo>
                  <a:pt x="54000" y="468007"/>
                </a:lnTo>
                <a:lnTo>
                  <a:pt x="990003" y="468007"/>
                </a:lnTo>
                <a:lnTo>
                  <a:pt x="1021222" y="467163"/>
                </a:lnTo>
                <a:lnTo>
                  <a:pt x="1037253" y="461257"/>
                </a:lnTo>
                <a:lnTo>
                  <a:pt x="1043159" y="445226"/>
                </a:lnTo>
                <a:lnTo>
                  <a:pt x="1044003" y="414007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866151" y="6501598"/>
            <a:ext cx="930275" cy="342265"/>
          </a:xfrm>
          <a:custGeom>
            <a:avLst/>
            <a:gdLst/>
            <a:ahLst/>
            <a:cxnLst/>
            <a:rect l="l" t="t" r="r" b="b"/>
            <a:pathLst>
              <a:path w="930275" h="342265">
                <a:moveTo>
                  <a:pt x="87565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75652" y="341998"/>
                </a:lnTo>
                <a:lnTo>
                  <a:pt x="906871" y="341154"/>
                </a:lnTo>
                <a:lnTo>
                  <a:pt x="922902" y="335248"/>
                </a:lnTo>
                <a:lnTo>
                  <a:pt x="928808" y="319216"/>
                </a:lnTo>
                <a:lnTo>
                  <a:pt x="929652" y="287997"/>
                </a:lnTo>
                <a:lnTo>
                  <a:pt x="929652" y="54000"/>
                </a:lnTo>
                <a:lnTo>
                  <a:pt x="928808" y="22781"/>
                </a:lnTo>
                <a:lnTo>
                  <a:pt x="922902" y="6750"/>
                </a:lnTo>
                <a:lnTo>
                  <a:pt x="906871" y="843"/>
                </a:lnTo>
                <a:lnTo>
                  <a:pt x="8756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4869326" y="6513321"/>
            <a:ext cx="9239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35560" marR="61594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hausse  Moins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866151" y="6501598"/>
            <a:ext cx="930275" cy="342265"/>
          </a:xfrm>
          <a:custGeom>
            <a:avLst/>
            <a:gdLst/>
            <a:ahLst/>
            <a:cxnLst/>
            <a:rect l="l" t="t" r="r" b="b"/>
            <a:pathLst>
              <a:path w="930275" h="34226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75652" y="341998"/>
                </a:lnTo>
                <a:lnTo>
                  <a:pt x="906871" y="341154"/>
                </a:lnTo>
                <a:lnTo>
                  <a:pt x="922902" y="335248"/>
                </a:lnTo>
                <a:lnTo>
                  <a:pt x="928808" y="319216"/>
                </a:lnTo>
                <a:lnTo>
                  <a:pt x="929652" y="287997"/>
                </a:lnTo>
                <a:lnTo>
                  <a:pt x="929652" y="54000"/>
                </a:lnTo>
                <a:lnTo>
                  <a:pt x="928808" y="22781"/>
                </a:lnTo>
                <a:lnTo>
                  <a:pt x="922902" y="6750"/>
                </a:lnTo>
                <a:lnTo>
                  <a:pt x="906871" y="843"/>
                </a:lnTo>
                <a:lnTo>
                  <a:pt x="875652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867801" y="6501598"/>
            <a:ext cx="900430" cy="342265"/>
          </a:xfrm>
          <a:custGeom>
            <a:avLst/>
            <a:gdLst/>
            <a:ahLst/>
            <a:cxnLst/>
            <a:rect l="l" t="t" r="r" b="b"/>
            <a:pathLst>
              <a:path w="900429" h="342265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45997" y="341998"/>
                </a:lnTo>
                <a:lnTo>
                  <a:pt x="877216" y="341154"/>
                </a:lnTo>
                <a:lnTo>
                  <a:pt x="893248" y="335248"/>
                </a:lnTo>
                <a:lnTo>
                  <a:pt x="899154" y="319216"/>
                </a:lnTo>
                <a:lnTo>
                  <a:pt x="899998" y="287997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5894277" y="6513321"/>
            <a:ext cx="61595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baisse</a:t>
            </a:r>
            <a:endParaRPr sz="9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894277" y="6653021"/>
            <a:ext cx="7569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</a:t>
            </a:r>
            <a:endParaRPr sz="95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867801" y="6501598"/>
            <a:ext cx="900430" cy="342265"/>
          </a:xfrm>
          <a:custGeom>
            <a:avLst/>
            <a:gdLst/>
            <a:ahLst/>
            <a:cxnLst/>
            <a:rect l="l" t="t" r="r" b="b"/>
            <a:pathLst>
              <a:path w="900429" h="34226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45997" y="341998"/>
                </a:lnTo>
                <a:lnTo>
                  <a:pt x="877216" y="341154"/>
                </a:lnTo>
                <a:lnTo>
                  <a:pt x="893248" y="335248"/>
                </a:lnTo>
                <a:lnTo>
                  <a:pt x="899154" y="319216"/>
                </a:lnTo>
                <a:lnTo>
                  <a:pt x="899998" y="287997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855224" y="3438001"/>
            <a:ext cx="1692275" cy="360045"/>
          </a:xfrm>
          <a:custGeom>
            <a:avLst/>
            <a:gdLst/>
            <a:ahLst/>
            <a:cxnLst/>
            <a:rect l="l" t="t" r="r" b="b"/>
            <a:pathLst>
              <a:path w="1692275" h="360045">
                <a:moveTo>
                  <a:pt x="1637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637995" y="360006"/>
                </a:lnTo>
                <a:lnTo>
                  <a:pt x="1669214" y="359163"/>
                </a:lnTo>
                <a:lnTo>
                  <a:pt x="1685245" y="353256"/>
                </a:lnTo>
                <a:lnTo>
                  <a:pt x="1691151" y="337225"/>
                </a:lnTo>
                <a:lnTo>
                  <a:pt x="1691995" y="306006"/>
                </a:lnTo>
                <a:lnTo>
                  <a:pt x="1691995" y="54000"/>
                </a:lnTo>
                <a:lnTo>
                  <a:pt x="1691151" y="22781"/>
                </a:lnTo>
                <a:lnTo>
                  <a:pt x="1685245" y="6750"/>
                </a:lnTo>
                <a:lnTo>
                  <a:pt x="1669214" y="843"/>
                </a:lnTo>
                <a:lnTo>
                  <a:pt x="1637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709225" y="3438001"/>
            <a:ext cx="1512570" cy="360045"/>
          </a:xfrm>
          <a:custGeom>
            <a:avLst/>
            <a:gdLst/>
            <a:ahLst/>
            <a:cxnLst/>
            <a:rect l="l" t="t" r="r" b="b"/>
            <a:pathLst>
              <a:path w="1512570" h="36004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457998" y="360006"/>
                </a:lnTo>
                <a:lnTo>
                  <a:pt x="1489217" y="359163"/>
                </a:lnTo>
                <a:lnTo>
                  <a:pt x="1505248" y="353256"/>
                </a:lnTo>
                <a:lnTo>
                  <a:pt x="1511154" y="337225"/>
                </a:lnTo>
                <a:lnTo>
                  <a:pt x="1511998" y="3060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47999" y="2556003"/>
            <a:ext cx="1836420" cy="360045"/>
          </a:xfrm>
          <a:custGeom>
            <a:avLst/>
            <a:gdLst/>
            <a:ahLst/>
            <a:cxnLst/>
            <a:rect l="l" t="t" r="r" b="b"/>
            <a:pathLst>
              <a:path w="1836420" h="36004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782000" y="360006"/>
                </a:lnTo>
                <a:lnTo>
                  <a:pt x="1813219" y="359163"/>
                </a:lnTo>
                <a:lnTo>
                  <a:pt x="1829250" y="353256"/>
                </a:lnTo>
                <a:lnTo>
                  <a:pt x="1835157" y="337225"/>
                </a:lnTo>
                <a:lnTo>
                  <a:pt x="1836000" y="306006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742814" y="2576725"/>
            <a:ext cx="163448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déséquilibres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17812" y="2716425"/>
            <a:ext cx="1085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(inflation,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chômage)</a:t>
            </a:r>
            <a:endParaRPr sz="95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663999" y="2556003"/>
            <a:ext cx="758825" cy="360045"/>
          </a:xfrm>
          <a:custGeom>
            <a:avLst/>
            <a:gdLst/>
            <a:ahLst/>
            <a:cxnLst/>
            <a:rect l="l" t="t" r="r" b="b"/>
            <a:pathLst>
              <a:path w="758825" h="360044">
                <a:moveTo>
                  <a:pt x="70445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704456" y="360006"/>
                </a:lnTo>
                <a:lnTo>
                  <a:pt x="735675" y="359163"/>
                </a:lnTo>
                <a:lnTo>
                  <a:pt x="751706" y="353256"/>
                </a:lnTo>
                <a:lnTo>
                  <a:pt x="757612" y="337225"/>
                </a:lnTo>
                <a:lnTo>
                  <a:pt x="758456" y="306006"/>
                </a:lnTo>
                <a:lnTo>
                  <a:pt x="758456" y="54000"/>
                </a:lnTo>
                <a:lnTo>
                  <a:pt x="757612" y="22781"/>
                </a:lnTo>
                <a:lnTo>
                  <a:pt x="751706" y="6750"/>
                </a:lnTo>
                <a:lnTo>
                  <a:pt x="735675" y="843"/>
                </a:lnTo>
                <a:lnTo>
                  <a:pt x="7044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2765334" y="2576725"/>
            <a:ext cx="5556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683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Fluidifier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602451" y="2556003"/>
            <a:ext cx="1296035" cy="360045"/>
          </a:xfrm>
          <a:custGeom>
            <a:avLst/>
            <a:gdLst/>
            <a:ahLst/>
            <a:cxnLst/>
            <a:rect l="l" t="t" r="r" b="b"/>
            <a:pathLst>
              <a:path w="1296035" h="360044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241996" y="360006"/>
                </a:lnTo>
                <a:lnTo>
                  <a:pt x="1273215" y="359163"/>
                </a:lnTo>
                <a:lnTo>
                  <a:pt x="1289246" y="353256"/>
                </a:lnTo>
                <a:lnTo>
                  <a:pt x="1295153" y="337225"/>
                </a:lnTo>
                <a:lnTo>
                  <a:pt x="1295996" y="306006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3698818" y="2576725"/>
            <a:ext cx="109855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224154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Corriger les  dysfonctionnements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078452" y="2556003"/>
            <a:ext cx="1368425" cy="360045"/>
          </a:xfrm>
          <a:custGeom>
            <a:avLst/>
            <a:gdLst/>
            <a:ahLst/>
            <a:cxnLst/>
            <a:rect l="l" t="t" r="r" b="b"/>
            <a:pathLst>
              <a:path w="1368425" h="360044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14005" y="360006"/>
                </a:lnTo>
                <a:lnTo>
                  <a:pt x="1345224" y="359163"/>
                </a:lnTo>
                <a:lnTo>
                  <a:pt x="1361255" y="353256"/>
                </a:lnTo>
                <a:lnTo>
                  <a:pt x="1367162" y="337225"/>
                </a:lnTo>
                <a:lnTo>
                  <a:pt x="1368005" y="306006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189472" y="2576725"/>
            <a:ext cx="11449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63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Réguler le niveau de  l’activité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2341225" y="4791600"/>
            <a:ext cx="1152525" cy="198120"/>
          </a:xfrm>
          <a:custGeom>
            <a:avLst/>
            <a:gdLst/>
            <a:ahLst/>
            <a:cxnLst/>
            <a:rect l="l" t="t" r="r" b="b"/>
            <a:pathLst>
              <a:path w="1152525" h="198120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098003" y="198005"/>
                </a:lnTo>
                <a:lnTo>
                  <a:pt x="1129222" y="197161"/>
                </a:lnTo>
                <a:lnTo>
                  <a:pt x="1145254" y="191255"/>
                </a:lnTo>
                <a:lnTo>
                  <a:pt x="1151160" y="175224"/>
                </a:lnTo>
                <a:lnTo>
                  <a:pt x="1152004" y="144005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466999" y="7851599"/>
            <a:ext cx="972185" cy="198120"/>
          </a:xfrm>
          <a:custGeom>
            <a:avLst/>
            <a:gdLst/>
            <a:ahLst/>
            <a:cxnLst/>
            <a:rect l="l" t="t" r="r" b="b"/>
            <a:pathLst>
              <a:path w="972185" h="198120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917994" y="198005"/>
                </a:lnTo>
                <a:lnTo>
                  <a:pt x="949213" y="197161"/>
                </a:lnTo>
                <a:lnTo>
                  <a:pt x="965244" y="191255"/>
                </a:lnTo>
                <a:lnTo>
                  <a:pt x="971150" y="175224"/>
                </a:lnTo>
                <a:lnTo>
                  <a:pt x="971994" y="144005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1743721" y="7861172"/>
            <a:ext cx="4076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Limites</a:t>
            </a:r>
            <a:endParaRPr sz="95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4769999" y="7851599"/>
            <a:ext cx="972185" cy="198120"/>
          </a:xfrm>
          <a:custGeom>
            <a:avLst/>
            <a:gdLst/>
            <a:ahLst/>
            <a:cxnLst/>
            <a:rect l="l" t="t" r="r" b="b"/>
            <a:pathLst>
              <a:path w="972185" h="198120">
                <a:moveTo>
                  <a:pt x="917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917994" y="198005"/>
                </a:lnTo>
                <a:lnTo>
                  <a:pt x="949213" y="197161"/>
                </a:lnTo>
                <a:lnTo>
                  <a:pt x="965244" y="191255"/>
                </a:lnTo>
                <a:lnTo>
                  <a:pt x="971150" y="175224"/>
                </a:lnTo>
                <a:lnTo>
                  <a:pt x="971994" y="144005"/>
                </a:lnTo>
                <a:lnTo>
                  <a:pt x="971994" y="54000"/>
                </a:lnTo>
                <a:lnTo>
                  <a:pt x="971150" y="22781"/>
                </a:lnTo>
                <a:lnTo>
                  <a:pt x="965244" y="6750"/>
                </a:lnTo>
                <a:lnTo>
                  <a:pt x="949213" y="843"/>
                </a:lnTo>
                <a:lnTo>
                  <a:pt x="917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5046721" y="7861172"/>
            <a:ext cx="40767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Limites</a:t>
            </a:r>
            <a:endParaRPr sz="95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31999" y="7992001"/>
            <a:ext cx="864235" cy="50419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810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810006" y="503999"/>
                </a:lnTo>
                <a:lnTo>
                  <a:pt x="841224" y="503155"/>
                </a:lnTo>
                <a:lnTo>
                  <a:pt x="857256" y="497249"/>
                </a:lnTo>
                <a:lnTo>
                  <a:pt x="863162" y="481218"/>
                </a:lnTo>
                <a:lnTo>
                  <a:pt x="864006" y="449999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435174" y="8010000"/>
            <a:ext cx="85788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74295" marR="78105" algn="ctr">
              <a:lnSpc>
                <a:spcPts val="1100"/>
              </a:lnSpc>
              <a:spcBef>
                <a:spcPts val="170"/>
              </a:spcBef>
            </a:pP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L’effet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d’éviction  par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l’intérieur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31999" y="7992001"/>
            <a:ext cx="864235" cy="50419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810006" y="503999"/>
                </a:lnTo>
                <a:lnTo>
                  <a:pt x="841224" y="503155"/>
                </a:lnTo>
                <a:lnTo>
                  <a:pt x="857256" y="497249"/>
                </a:lnTo>
                <a:lnTo>
                  <a:pt x="863162" y="481218"/>
                </a:lnTo>
                <a:lnTo>
                  <a:pt x="864006" y="449999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932999" y="8168417"/>
            <a:ext cx="792480" cy="504190"/>
          </a:xfrm>
          <a:custGeom>
            <a:avLst/>
            <a:gdLst/>
            <a:ahLst/>
            <a:cxnLst/>
            <a:rect l="l" t="t" r="r" b="b"/>
            <a:pathLst>
              <a:path w="792479" h="504190">
                <a:moveTo>
                  <a:pt x="737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737997" y="503999"/>
                </a:lnTo>
                <a:lnTo>
                  <a:pt x="769215" y="503155"/>
                </a:lnTo>
                <a:lnTo>
                  <a:pt x="785247" y="497249"/>
                </a:lnTo>
                <a:lnTo>
                  <a:pt x="791153" y="481218"/>
                </a:lnTo>
                <a:lnTo>
                  <a:pt x="791997" y="449999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3936174" y="8191289"/>
            <a:ext cx="78613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76530" marR="87630" indent="-8382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Actions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d’intérêt</a:t>
            </a:r>
            <a:endParaRPr sz="95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3932999" y="8168417"/>
            <a:ext cx="792480" cy="504190"/>
          </a:xfrm>
          <a:custGeom>
            <a:avLst/>
            <a:gdLst/>
            <a:ahLst/>
            <a:cxnLst/>
            <a:rect l="l" t="t" r="r" b="b"/>
            <a:pathLst>
              <a:path w="792479" h="50419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737997" y="503999"/>
                </a:lnTo>
                <a:lnTo>
                  <a:pt x="769215" y="503155"/>
                </a:lnTo>
                <a:lnTo>
                  <a:pt x="785247" y="497249"/>
                </a:lnTo>
                <a:lnTo>
                  <a:pt x="791153" y="481218"/>
                </a:lnTo>
                <a:lnTo>
                  <a:pt x="791997" y="449999"/>
                </a:lnTo>
                <a:lnTo>
                  <a:pt x="791997" y="54000"/>
                </a:lnTo>
                <a:lnTo>
                  <a:pt x="791153" y="22781"/>
                </a:lnTo>
                <a:lnTo>
                  <a:pt x="785247" y="6750"/>
                </a:lnTo>
                <a:lnTo>
                  <a:pt x="769215" y="843"/>
                </a:lnTo>
                <a:lnTo>
                  <a:pt x="737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634999" y="8893546"/>
            <a:ext cx="1224280" cy="360045"/>
          </a:xfrm>
          <a:custGeom>
            <a:avLst/>
            <a:gdLst/>
            <a:ahLst/>
            <a:cxnLst/>
            <a:rect l="l" t="t" r="r" b="b"/>
            <a:pathLst>
              <a:path w="1224279" h="360045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170000" y="360006"/>
                </a:lnTo>
                <a:lnTo>
                  <a:pt x="1201219" y="359163"/>
                </a:lnTo>
                <a:lnTo>
                  <a:pt x="1217250" y="353256"/>
                </a:lnTo>
                <a:lnTo>
                  <a:pt x="1223156" y="337225"/>
                </a:lnTo>
                <a:lnTo>
                  <a:pt x="1224000" y="306006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4726574" y="8914267"/>
            <a:ext cx="1039494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Internationalisation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860744" y="9053967"/>
            <a:ext cx="7696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l’économie</a:t>
            </a:r>
            <a:endParaRPr sz="95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634999" y="8893546"/>
            <a:ext cx="1224280" cy="360045"/>
          </a:xfrm>
          <a:custGeom>
            <a:avLst/>
            <a:gdLst/>
            <a:ahLst/>
            <a:cxnLst/>
            <a:rect l="l" t="t" r="r" b="b"/>
            <a:pathLst>
              <a:path w="1224279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170000" y="360006"/>
                </a:lnTo>
                <a:lnTo>
                  <a:pt x="1201219" y="359163"/>
                </a:lnTo>
                <a:lnTo>
                  <a:pt x="1217250" y="353256"/>
                </a:lnTo>
                <a:lnTo>
                  <a:pt x="1223156" y="337225"/>
                </a:lnTo>
                <a:lnTo>
                  <a:pt x="1224000" y="306006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582225" y="8168417"/>
            <a:ext cx="979169" cy="504190"/>
          </a:xfrm>
          <a:custGeom>
            <a:avLst/>
            <a:gdLst/>
            <a:ahLst/>
            <a:cxnLst/>
            <a:rect l="l" t="t" r="r" b="b"/>
            <a:pathLst>
              <a:path w="979170" h="504190">
                <a:moveTo>
                  <a:pt x="92477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924775" y="503999"/>
                </a:lnTo>
                <a:lnTo>
                  <a:pt x="955994" y="503155"/>
                </a:lnTo>
                <a:lnTo>
                  <a:pt x="972026" y="497249"/>
                </a:lnTo>
                <a:lnTo>
                  <a:pt x="977932" y="481218"/>
                </a:lnTo>
                <a:lnTo>
                  <a:pt x="978776" y="449999"/>
                </a:lnTo>
                <a:lnTo>
                  <a:pt x="978776" y="54000"/>
                </a:lnTo>
                <a:lnTo>
                  <a:pt x="977932" y="22781"/>
                </a:lnTo>
                <a:lnTo>
                  <a:pt x="972026" y="6750"/>
                </a:lnTo>
                <a:lnTo>
                  <a:pt x="955994" y="843"/>
                </a:lnTo>
                <a:lnTo>
                  <a:pt x="9247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5585400" y="8191289"/>
            <a:ext cx="972819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64135" marR="68580" indent="66675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Diversité des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États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membres  de 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zone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</a:t>
            </a:r>
            <a:endParaRPr sz="95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5582225" y="8168417"/>
            <a:ext cx="979169" cy="504190"/>
          </a:xfrm>
          <a:custGeom>
            <a:avLst/>
            <a:gdLst/>
            <a:ahLst/>
            <a:cxnLst/>
            <a:rect l="l" t="t" r="r" b="b"/>
            <a:pathLst>
              <a:path w="979170" h="50419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924775" y="503999"/>
                </a:lnTo>
                <a:lnTo>
                  <a:pt x="955994" y="503155"/>
                </a:lnTo>
                <a:lnTo>
                  <a:pt x="972026" y="497249"/>
                </a:lnTo>
                <a:lnTo>
                  <a:pt x="977932" y="481218"/>
                </a:lnTo>
                <a:lnTo>
                  <a:pt x="978776" y="449999"/>
                </a:lnTo>
                <a:lnTo>
                  <a:pt x="978776" y="54000"/>
                </a:lnTo>
                <a:lnTo>
                  <a:pt x="977932" y="22781"/>
                </a:lnTo>
                <a:lnTo>
                  <a:pt x="972026" y="6750"/>
                </a:lnTo>
                <a:lnTo>
                  <a:pt x="955994" y="843"/>
                </a:lnTo>
                <a:lnTo>
                  <a:pt x="924775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11999" y="8641542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30" h="684529">
                <a:moveTo>
                  <a:pt x="629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29996"/>
                </a:lnTo>
                <a:lnTo>
                  <a:pt x="843" y="661215"/>
                </a:lnTo>
                <a:lnTo>
                  <a:pt x="6750" y="677246"/>
                </a:lnTo>
                <a:lnTo>
                  <a:pt x="22781" y="683152"/>
                </a:lnTo>
                <a:lnTo>
                  <a:pt x="54000" y="683996"/>
                </a:lnTo>
                <a:lnTo>
                  <a:pt x="629996" y="683996"/>
                </a:lnTo>
                <a:lnTo>
                  <a:pt x="661215" y="683152"/>
                </a:lnTo>
                <a:lnTo>
                  <a:pt x="677246" y="677246"/>
                </a:lnTo>
                <a:lnTo>
                  <a:pt x="683152" y="661215"/>
                </a:lnTo>
                <a:lnTo>
                  <a:pt x="683996" y="629996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615174" y="8684565"/>
            <a:ext cx="678180" cy="5892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52705" marR="53340" algn="ctr">
              <a:lnSpc>
                <a:spcPts val="1100"/>
              </a:lnSpc>
              <a:spcBef>
                <a:spcPts val="170"/>
              </a:spcBef>
            </a:pP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L’effet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d’éviction  par 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d’intérêt</a:t>
            </a:r>
            <a:endParaRPr sz="95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11999" y="8641542"/>
            <a:ext cx="684530" cy="684530"/>
          </a:xfrm>
          <a:custGeom>
            <a:avLst/>
            <a:gdLst/>
            <a:ahLst/>
            <a:cxnLst/>
            <a:rect l="l" t="t" r="r" b="b"/>
            <a:pathLst>
              <a:path w="684530" h="68452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629996"/>
                </a:lnTo>
                <a:lnTo>
                  <a:pt x="843" y="661215"/>
                </a:lnTo>
                <a:lnTo>
                  <a:pt x="6750" y="677246"/>
                </a:lnTo>
                <a:lnTo>
                  <a:pt x="22781" y="683152"/>
                </a:lnTo>
                <a:lnTo>
                  <a:pt x="54000" y="683996"/>
                </a:lnTo>
                <a:lnTo>
                  <a:pt x="629996" y="683996"/>
                </a:lnTo>
                <a:lnTo>
                  <a:pt x="661215" y="683152"/>
                </a:lnTo>
                <a:lnTo>
                  <a:pt x="677246" y="677246"/>
                </a:lnTo>
                <a:lnTo>
                  <a:pt x="683152" y="661215"/>
                </a:lnTo>
                <a:lnTo>
                  <a:pt x="683996" y="629996"/>
                </a:lnTo>
                <a:lnTo>
                  <a:pt x="683996" y="54000"/>
                </a:lnTo>
                <a:lnTo>
                  <a:pt x="683152" y="22781"/>
                </a:lnTo>
                <a:lnTo>
                  <a:pt x="677246" y="6750"/>
                </a:lnTo>
                <a:lnTo>
                  <a:pt x="661215" y="843"/>
                </a:lnTo>
                <a:lnTo>
                  <a:pt x="62999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592999" y="8229599"/>
            <a:ext cx="720090" cy="504190"/>
          </a:xfrm>
          <a:custGeom>
            <a:avLst/>
            <a:gdLst/>
            <a:ahLst/>
            <a:cxnLst/>
            <a:rect l="l" t="t" r="r" b="b"/>
            <a:pathLst>
              <a:path w="720089" h="504190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666000" y="503999"/>
                </a:lnTo>
                <a:lnTo>
                  <a:pt x="697219" y="503155"/>
                </a:lnTo>
                <a:lnTo>
                  <a:pt x="713251" y="497249"/>
                </a:lnTo>
                <a:lnTo>
                  <a:pt x="719157" y="481218"/>
                </a:lnTo>
                <a:lnTo>
                  <a:pt x="720001" y="449999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1777060" y="8252469"/>
            <a:ext cx="34544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’e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fet</a:t>
            </a:r>
            <a:endParaRPr sz="95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648515" y="8392169"/>
            <a:ext cx="60261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9050" marR="5080" indent="-6985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fardeau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dette</a:t>
            </a:r>
            <a:endParaRPr sz="95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1592999" y="8229599"/>
            <a:ext cx="720090" cy="504190"/>
          </a:xfrm>
          <a:custGeom>
            <a:avLst/>
            <a:gdLst/>
            <a:ahLst/>
            <a:cxnLst/>
            <a:rect l="l" t="t" r="r" b="b"/>
            <a:pathLst>
              <a:path w="720089" h="50419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666000" y="503999"/>
                </a:lnTo>
                <a:lnTo>
                  <a:pt x="697219" y="503155"/>
                </a:lnTo>
                <a:lnTo>
                  <a:pt x="713251" y="497249"/>
                </a:lnTo>
                <a:lnTo>
                  <a:pt x="719157" y="481218"/>
                </a:lnTo>
                <a:lnTo>
                  <a:pt x="720001" y="449999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117587" y="8965547"/>
            <a:ext cx="828040" cy="360045"/>
          </a:xfrm>
          <a:custGeom>
            <a:avLst/>
            <a:gdLst/>
            <a:ahLst/>
            <a:cxnLst/>
            <a:rect l="l" t="t" r="r" b="b"/>
            <a:pathLst>
              <a:path w="828039" h="36004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774001" y="360006"/>
                </a:lnTo>
                <a:lnTo>
                  <a:pt x="805220" y="359163"/>
                </a:lnTo>
                <a:lnTo>
                  <a:pt x="821251" y="353256"/>
                </a:lnTo>
                <a:lnTo>
                  <a:pt x="827158" y="337225"/>
                </a:lnTo>
                <a:lnTo>
                  <a:pt x="828001" y="306006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2120762" y="8986270"/>
            <a:ext cx="82169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79070" marR="78740" indent="-93345">
              <a:lnSpc>
                <a:spcPts val="1100"/>
              </a:lnSpc>
              <a:spcBef>
                <a:spcPts val="170"/>
              </a:spcBef>
            </a:pP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L’effet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boule  de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neige</a:t>
            </a:r>
            <a:endParaRPr sz="950">
              <a:latin typeface="Arial"/>
              <a:cs typeface="Arial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2117587" y="8965547"/>
            <a:ext cx="828040" cy="360045"/>
          </a:xfrm>
          <a:custGeom>
            <a:avLst/>
            <a:gdLst/>
            <a:ahLst/>
            <a:cxnLst/>
            <a:rect l="l" t="t" r="r" b="b"/>
            <a:pathLst>
              <a:path w="828039" h="36004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774001" y="360006"/>
                </a:lnTo>
                <a:lnTo>
                  <a:pt x="805220" y="359163"/>
                </a:lnTo>
                <a:lnTo>
                  <a:pt x="821251" y="353256"/>
                </a:lnTo>
                <a:lnTo>
                  <a:pt x="827158" y="337225"/>
                </a:lnTo>
                <a:lnTo>
                  <a:pt x="828001" y="306006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708612" y="4791600"/>
            <a:ext cx="1476375" cy="198120"/>
          </a:xfrm>
          <a:custGeom>
            <a:avLst/>
            <a:gdLst/>
            <a:ahLst/>
            <a:cxnLst/>
            <a:rect l="l" t="t" r="r" b="b"/>
            <a:pathLst>
              <a:path w="1476375" h="198120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422006" y="198005"/>
                </a:lnTo>
                <a:lnTo>
                  <a:pt x="1453225" y="197161"/>
                </a:lnTo>
                <a:lnTo>
                  <a:pt x="1469256" y="191255"/>
                </a:lnTo>
                <a:lnTo>
                  <a:pt x="1475162" y="175224"/>
                </a:lnTo>
                <a:lnTo>
                  <a:pt x="1476006" y="144005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47000" y="4890602"/>
            <a:ext cx="0" cy="1323340"/>
          </a:xfrm>
          <a:custGeom>
            <a:avLst/>
            <a:gdLst/>
            <a:ahLst/>
            <a:cxnLst/>
            <a:rect l="l" t="t" r="r" b="b"/>
            <a:pathLst>
              <a:path h="1323339">
                <a:moveTo>
                  <a:pt x="0" y="0"/>
                </a:moveTo>
                <a:lnTo>
                  <a:pt x="0" y="1322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566000" y="4890602"/>
            <a:ext cx="0" cy="537845"/>
          </a:xfrm>
          <a:custGeom>
            <a:avLst/>
            <a:gdLst/>
            <a:ahLst/>
            <a:cxnLst/>
            <a:rect l="l" t="t" r="r" b="b"/>
            <a:pathLst>
              <a:path h="537845">
                <a:moveTo>
                  <a:pt x="0" y="0"/>
                </a:moveTo>
                <a:lnTo>
                  <a:pt x="0" y="5376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691999" y="5385599"/>
            <a:ext cx="421005" cy="572770"/>
          </a:xfrm>
          <a:custGeom>
            <a:avLst/>
            <a:gdLst/>
            <a:ahLst/>
            <a:cxnLst/>
            <a:rect l="l" t="t" r="r" b="b"/>
            <a:pathLst>
              <a:path w="421005" h="572770">
                <a:moveTo>
                  <a:pt x="0" y="0"/>
                </a:moveTo>
                <a:lnTo>
                  <a:pt x="420471" y="5724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31999" y="5286602"/>
            <a:ext cx="630555" cy="198120"/>
          </a:xfrm>
          <a:custGeom>
            <a:avLst/>
            <a:gdLst/>
            <a:ahLst/>
            <a:cxnLst/>
            <a:rect l="l" t="t" r="r" b="b"/>
            <a:pathLst>
              <a:path w="630555" h="198120">
                <a:moveTo>
                  <a:pt x="57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575995" y="198005"/>
                </a:lnTo>
                <a:lnTo>
                  <a:pt x="607214" y="197161"/>
                </a:lnTo>
                <a:lnTo>
                  <a:pt x="623246" y="191255"/>
                </a:lnTo>
                <a:lnTo>
                  <a:pt x="629152" y="175224"/>
                </a:lnTo>
                <a:lnTo>
                  <a:pt x="629996" y="144005"/>
                </a:lnTo>
                <a:lnTo>
                  <a:pt x="629996" y="54000"/>
                </a:lnTo>
                <a:lnTo>
                  <a:pt x="629152" y="22781"/>
                </a:lnTo>
                <a:lnTo>
                  <a:pt x="623246" y="6750"/>
                </a:lnTo>
                <a:lnTo>
                  <a:pt x="607214" y="843"/>
                </a:lnTo>
                <a:lnTo>
                  <a:pt x="575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493676" y="5296175"/>
            <a:ext cx="4953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>
              <a:latin typeface="Arial"/>
              <a:cs typeface="Arial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1133999" y="5286602"/>
            <a:ext cx="864235" cy="198120"/>
          </a:xfrm>
          <a:custGeom>
            <a:avLst/>
            <a:gdLst/>
            <a:ahLst/>
            <a:cxnLst/>
            <a:rect l="l" t="t" r="r" b="b"/>
            <a:pathLst>
              <a:path w="864235" h="198120">
                <a:moveTo>
                  <a:pt x="810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810005" y="198005"/>
                </a:lnTo>
                <a:lnTo>
                  <a:pt x="841224" y="197161"/>
                </a:lnTo>
                <a:lnTo>
                  <a:pt x="857256" y="191255"/>
                </a:lnTo>
                <a:lnTo>
                  <a:pt x="863162" y="175224"/>
                </a:lnTo>
                <a:lnTo>
                  <a:pt x="864006" y="144005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1235854" y="5296175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Instruments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431999" y="4791600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20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569735" y="4801172"/>
            <a:ext cx="10922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budgétaire</a:t>
            </a:r>
            <a:endParaRPr sz="950">
              <a:latin typeface="Arial"/>
              <a:cs typeface="Arial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5399999" y="4791600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20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5554584" y="4801172"/>
            <a:ext cx="10585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monétaire</a:t>
            </a:r>
            <a:endParaRPr sz="950">
              <a:latin typeface="Arial"/>
              <a:cs typeface="Arial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1153224" y="1835998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19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1274260" y="1845570"/>
            <a:ext cx="11258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d’allocation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701225" y="1835998"/>
            <a:ext cx="1440180" cy="198120"/>
          </a:xfrm>
          <a:custGeom>
            <a:avLst/>
            <a:gdLst/>
            <a:ahLst/>
            <a:cxnLst/>
            <a:rect l="l" t="t" r="r" b="b"/>
            <a:pathLst>
              <a:path w="1440179" h="1981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86001" y="198005"/>
                </a:lnTo>
                <a:lnTo>
                  <a:pt x="1417220" y="197161"/>
                </a:lnTo>
                <a:lnTo>
                  <a:pt x="1433252" y="191255"/>
                </a:lnTo>
                <a:lnTo>
                  <a:pt x="1439158" y="175224"/>
                </a:lnTo>
                <a:lnTo>
                  <a:pt x="1440002" y="14400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2807028" y="1845570"/>
            <a:ext cx="12198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régulation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4321225" y="1835998"/>
            <a:ext cx="1620520" cy="198120"/>
          </a:xfrm>
          <a:custGeom>
            <a:avLst/>
            <a:gdLst/>
            <a:ahLst/>
            <a:cxnLst/>
            <a:rect l="l" t="t" r="r" b="b"/>
            <a:pathLst>
              <a:path w="1620520" h="198119">
                <a:moveTo>
                  <a:pt x="1565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565998" y="198005"/>
                </a:lnTo>
                <a:lnTo>
                  <a:pt x="1597217" y="197161"/>
                </a:lnTo>
                <a:lnTo>
                  <a:pt x="1613249" y="191255"/>
                </a:lnTo>
                <a:lnTo>
                  <a:pt x="1619155" y="175224"/>
                </a:lnTo>
                <a:lnTo>
                  <a:pt x="1619999" y="144005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4435515" y="1845570"/>
            <a:ext cx="13804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redistribution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2107225" y="145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2769141" y="1473455"/>
            <a:ext cx="15557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L’État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a plusieurs</a:t>
            </a:r>
            <a:r>
              <a:rPr sz="11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rôles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2051999" y="4413601"/>
            <a:ext cx="3060065" cy="234315"/>
          </a:xfrm>
          <a:custGeom>
            <a:avLst/>
            <a:gdLst/>
            <a:ahLst/>
            <a:cxnLst/>
            <a:rect l="l" t="t" r="r" b="b"/>
            <a:pathLst>
              <a:path w="3060065" h="234314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3006001" y="233997"/>
                </a:lnTo>
                <a:lnTo>
                  <a:pt x="3037220" y="233153"/>
                </a:lnTo>
                <a:lnTo>
                  <a:pt x="3053251" y="227247"/>
                </a:lnTo>
                <a:lnTo>
                  <a:pt x="3059157" y="211216"/>
                </a:lnTo>
                <a:lnTo>
                  <a:pt x="3060001" y="179997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 txBox="1"/>
          <p:nvPr/>
        </p:nvSpPr>
        <p:spPr>
          <a:xfrm>
            <a:off x="2251791" y="4429059"/>
            <a:ext cx="2851150" cy="542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différentes politiques</a:t>
            </a:r>
            <a:r>
              <a:rPr sz="11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  <a:tabLst>
                <a:tab pos="154368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l’offre	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944999" y="7473601"/>
            <a:ext cx="2016125" cy="234315"/>
          </a:xfrm>
          <a:custGeom>
            <a:avLst/>
            <a:gdLst/>
            <a:ahLst/>
            <a:cxnLst/>
            <a:rect l="l" t="t" r="r" b="b"/>
            <a:pathLst>
              <a:path w="2016125" h="234315">
                <a:moveTo>
                  <a:pt x="1961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1961997" y="233997"/>
                </a:lnTo>
                <a:lnTo>
                  <a:pt x="1993216" y="233153"/>
                </a:lnTo>
                <a:lnTo>
                  <a:pt x="2009247" y="227247"/>
                </a:lnTo>
                <a:lnTo>
                  <a:pt x="2015154" y="211216"/>
                </a:lnTo>
                <a:lnTo>
                  <a:pt x="2015998" y="179997"/>
                </a:lnTo>
                <a:lnTo>
                  <a:pt x="2015998" y="54000"/>
                </a:lnTo>
                <a:lnTo>
                  <a:pt x="2015154" y="22781"/>
                </a:lnTo>
                <a:lnTo>
                  <a:pt x="2009247" y="6750"/>
                </a:lnTo>
                <a:lnTo>
                  <a:pt x="1993216" y="843"/>
                </a:lnTo>
                <a:lnTo>
                  <a:pt x="1961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1268464" y="7489058"/>
            <a:ext cx="13690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Politique</a:t>
            </a:r>
            <a:r>
              <a:rPr sz="11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budgétaire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4247998" y="7473601"/>
            <a:ext cx="2016125" cy="234315"/>
          </a:xfrm>
          <a:custGeom>
            <a:avLst/>
            <a:gdLst/>
            <a:ahLst/>
            <a:cxnLst/>
            <a:rect l="l" t="t" r="r" b="b"/>
            <a:pathLst>
              <a:path w="2016125" h="234315">
                <a:moveTo>
                  <a:pt x="1961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1961997" y="233997"/>
                </a:lnTo>
                <a:lnTo>
                  <a:pt x="1993216" y="233153"/>
                </a:lnTo>
                <a:lnTo>
                  <a:pt x="2009247" y="227247"/>
                </a:lnTo>
                <a:lnTo>
                  <a:pt x="2015154" y="211216"/>
                </a:lnTo>
                <a:lnTo>
                  <a:pt x="2015998" y="179997"/>
                </a:lnTo>
                <a:lnTo>
                  <a:pt x="2015998" y="54000"/>
                </a:lnTo>
                <a:lnTo>
                  <a:pt x="2015154" y="22781"/>
                </a:lnTo>
                <a:lnTo>
                  <a:pt x="2009247" y="6750"/>
                </a:lnTo>
                <a:lnTo>
                  <a:pt x="1993216" y="843"/>
                </a:lnTo>
                <a:lnTo>
                  <a:pt x="196199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4594691" y="7489058"/>
            <a:ext cx="13214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Politique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monétaire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3348528" y="2205573"/>
            <a:ext cx="3879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afin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endParaRPr sz="950">
              <a:latin typeface="Arial"/>
              <a:cs typeface="Arial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107225" y="3060004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494974" y="3075460"/>
            <a:ext cx="5102225" cy="1202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1394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grâce à des politiques</a:t>
            </a:r>
            <a:r>
              <a:rPr sz="11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économiques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048385" algn="ctr">
              <a:lnSpc>
                <a:spcPts val="1120"/>
              </a:lnSpc>
              <a:tabLst>
                <a:tab pos="283337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court terme	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long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950" dirty="0">
              <a:latin typeface="Arial"/>
              <a:cs typeface="Arial"/>
            </a:endParaRPr>
          </a:p>
          <a:p>
            <a:pPr marL="990600" algn="ctr">
              <a:lnSpc>
                <a:spcPts val="1120"/>
              </a:lnSpc>
              <a:tabLst>
                <a:tab pos="283273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conjoncturelles	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structurelles</a:t>
            </a:r>
            <a:endParaRPr sz="9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spc="-15" baseline="2136" dirty="0">
                <a:solidFill>
                  <a:srgbClr val="00AEEF"/>
                </a:solidFill>
                <a:latin typeface="Arial"/>
                <a:cs typeface="Arial"/>
              </a:rPr>
              <a:t>L’action 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de l’État dans les différentes politiques</a:t>
            </a:r>
            <a:r>
              <a:rPr sz="1950" b="1" spc="-120" baseline="2136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950" baseline="2136" dirty="0">
              <a:latin typeface="Arial"/>
              <a:cs typeface="Arial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962995" y="9413490"/>
            <a:ext cx="1980564" cy="180340"/>
          </a:xfrm>
          <a:custGeom>
            <a:avLst/>
            <a:gdLst/>
            <a:ahLst/>
            <a:cxnLst/>
            <a:rect l="l" t="t" r="r" b="b"/>
            <a:pathLst>
              <a:path w="1980564" h="180340">
                <a:moveTo>
                  <a:pt x="0" y="0"/>
                </a:moveTo>
                <a:lnTo>
                  <a:pt x="7073" y="35033"/>
                </a:lnTo>
                <a:lnTo>
                  <a:pt x="26362" y="63642"/>
                </a:lnTo>
                <a:lnTo>
                  <a:pt x="54971" y="82931"/>
                </a:lnTo>
                <a:lnTo>
                  <a:pt x="90004" y="90004"/>
                </a:lnTo>
                <a:lnTo>
                  <a:pt x="900010" y="90004"/>
                </a:lnTo>
                <a:lnTo>
                  <a:pt x="935042" y="97076"/>
                </a:lnTo>
                <a:lnTo>
                  <a:pt x="963647" y="116360"/>
                </a:lnTo>
                <a:lnTo>
                  <a:pt x="982931" y="144965"/>
                </a:lnTo>
                <a:lnTo>
                  <a:pt x="990003" y="179997"/>
                </a:lnTo>
                <a:lnTo>
                  <a:pt x="997076" y="144965"/>
                </a:lnTo>
                <a:lnTo>
                  <a:pt x="1016365" y="116360"/>
                </a:lnTo>
                <a:lnTo>
                  <a:pt x="1044974" y="97076"/>
                </a:lnTo>
                <a:lnTo>
                  <a:pt x="1080008" y="90004"/>
                </a:lnTo>
                <a:lnTo>
                  <a:pt x="1890014" y="90004"/>
                </a:lnTo>
                <a:lnTo>
                  <a:pt x="1925040" y="82931"/>
                </a:lnTo>
                <a:lnTo>
                  <a:pt x="1953645" y="63642"/>
                </a:lnTo>
                <a:lnTo>
                  <a:pt x="1972933" y="35033"/>
                </a:lnTo>
                <a:lnTo>
                  <a:pt x="1980006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256995" y="9413490"/>
            <a:ext cx="1980564" cy="180340"/>
          </a:xfrm>
          <a:custGeom>
            <a:avLst/>
            <a:gdLst/>
            <a:ahLst/>
            <a:cxnLst/>
            <a:rect l="l" t="t" r="r" b="b"/>
            <a:pathLst>
              <a:path w="1980564" h="180340">
                <a:moveTo>
                  <a:pt x="0" y="0"/>
                </a:moveTo>
                <a:lnTo>
                  <a:pt x="7073" y="35033"/>
                </a:lnTo>
                <a:lnTo>
                  <a:pt x="26362" y="63642"/>
                </a:lnTo>
                <a:lnTo>
                  <a:pt x="54971" y="82931"/>
                </a:lnTo>
                <a:lnTo>
                  <a:pt x="90004" y="90004"/>
                </a:lnTo>
                <a:lnTo>
                  <a:pt x="900010" y="90004"/>
                </a:lnTo>
                <a:lnTo>
                  <a:pt x="935042" y="97076"/>
                </a:lnTo>
                <a:lnTo>
                  <a:pt x="963647" y="116360"/>
                </a:lnTo>
                <a:lnTo>
                  <a:pt x="982931" y="144965"/>
                </a:lnTo>
                <a:lnTo>
                  <a:pt x="990003" y="179997"/>
                </a:lnTo>
                <a:lnTo>
                  <a:pt x="997076" y="144965"/>
                </a:lnTo>
                <a:lnTo>
                  <a:pt x="1016365" y="116360"/>
                </a:lnTo>
                <a:lnTo>
                  <a:pt x="1044974" y="97076"/>
                </a:lnTo>
                <a:lnTo>
                  <a:pt x="1080008" y="90004"/>
                </a:lnTo>
                <a:lnTo>
                  <a:pt x="1890014" y="90004"/>
                </a:lnTo>
                <a:lnTo>
                  <a:pt x="1925040" y="82931"/>
                </a:lnTo>
                <a:lnTo>
                  <a:pt x="1953645" y="63642"/>
                </a:lnTo>
                <a:lnTo>
                  <a:pt x="1972933" y="35033"/>
                </a:lnTo>
                <a:lnTo>
                  <a:pt x="1980006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31999" y="5781599"/>
            <a:ext cx="1476375" cy="1047115"/>
          </a:xfrm>
          <a:custGeom>
            <a:avLst/>
            <a:gdLst/>
            <a:ahLst/>
            <a:cxnLst/>
            <a:rect l="l" t="t" r="r" b="b"/>
            <a:pathLst>
              <a:path w="1476375" h="1047115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992733"/>
                </a:lnTo>
                <a:lnTo>
                  <a:pt x="843" y="1023952"/>
                </a:lnTo>
                <a:lnTo>
                  <a:pt x="6750" y="1039983"/>
                </a:lnTo>
                <a:lnTo>
                  <a:pt x="22781" y="1045890"/>
                </a:lnTo>
                <a:lnTo>
                  <a:pt x="54000" y="1046734"/>
                </a:lnTo>
                <a:lnTo>
                  <a:pt x="1422006" y="1046734"/>
                </a:lnTo>
                <a:lnTo>
                  <a:pt x="1453217" y="1045890"/>
                </a:lnTo>
                <a:lnTo>
                  <a:pt x="1469245" y="1039983"/>
                </a:lnTo>
                <a:lnTo>
                  <a:pt x="1475150" y="1023952"/>
                </a:lnTo>
                <a:lnTo>
                  <a:pt x="1475994" y="992733"/>
                </a:lnTo>
                <a:lnTo>
                  <a:pt x="1475994" y="54000"/>
                </a:lnTo>
                <a:lnTo>
                  <a:pt x="1475150" y="22781"/>
                </a:lnTo>
                <a:lnTo>
                  <a:pt x="1469245" y="6750"/>
                </a:lnTo>
                <a:lnTo>
                  <a:pt x="1453217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458475" y="5796440"/>
            <a:ext cx="132207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consommation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ménages et  d’investissement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458475" y="6215540"/>
            <a:ext cx="138176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>
              <a:lnSpc>
                <a:spcPts val="112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  <a:p>
            <a:pPr marL="88265" marR="5080" indent="-75565" algn="just">
              <a:lnSpc>
                <a:spcPts val="1100"/>
              </a:lnSpc>
              <a:spcBef>
                <a:spcPts val="5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limiter 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croissance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afin de ralentir l’inflation  et limiter le déficit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endParaRPr sz="950">
              <a:latin typeface="Arial"/>
              <a:cs typeface="Arial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431999" y="5781599"/>
            <a:ext cx="1476375" cy="1047115"/>
          </a:xfrm>
          <a:custGeom>
            <a:avLst/>
            <a:gdLst/>
            <a:ahLst/>
            <a:cxnLst/>
            <a:rect l="l" t="t" r="r" b="b"/>
            <a:pathLst>
              <a:path w="1476375" h="10471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992733"/>
                </a:lnTo>
                <a:lnTo>
                  <a:pt x="843" y="1023952"/>
                </a:lnTo>
                <a:lnTo>
                  <a:pt x="6750" y="1039983"/>
                </a:lnTo>
                <a:lnTo>
                  <a:pt x="22781" y="1045890"/>
                </a:lnTo>
                <a:lnTo>
                  <a:pt x="54000" y="1046734"/>
                </a:lnTo>
                <a:lnTo>
                  <a:pt x="1422006" y="1046734"/>
                </a:lnTo>
                <a:lnTo>
                  <a:pt x="1453217" y="1045890"/>
                </a:lnTo>
                <a:lnTo>
                  <a:pt x="1469245" y="1039983"/>
                </a:lnTo>
                <a:lnTo>
                  <a:pt x="1475150" y="1023952"/>
                </a:lnTo>
                <a:lnTo>
                  <a:pt x="1475994" y="992733"/>
                </a:lnTo>
                <a:lnTo>
                  <a:pt x="1475994" y="54000"/>
                </a:lnTo>
                <a:lnTo>
                  <a:pt x="1475150" y="22781"/>
                </a:lnTo>
                <a:lnTo>
                  <a:pt x="1469245" y="6750"/>
                </a:lnTo>
                <a:lnTo>
                  <a:pt x="1453217" y="843"/>
                </a:lnTo>
                <a:lnTo>
                  <a:pt x="1422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979999" y="5781599"/>
            <a:ext cx="1069975" cy="621665"/>
          </a:xfrm>
          <a:custGeom>
            <a:avLst/>
            <a:gdLst/>
            <a:ahLst/>
            <a:cxnLst/>
            <a:rect l="l" t="t" r="r" b="b"/>
            <a:pathLst>
              <a:path w="1069975" h="621664">
                <a:moveTo>
                  <a:pt x="101558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7664"/>
                </a:lnTo>
                <a:lnTo>
                  <a:pt x="843" y="598883"/>
                </a:lnTo>
                <a:lnTo>
                  <a:pt x="6750" y="614914"/>
                </a:lnTo>
                <a:lnTo>
                  <a:pt x="22781" y="620821"/>
                </a:lnTo>
                <a:lnTo>
                  <a:pt x="54000" y="621665"/>
                </a:lnTo>
                <a:lnTo>
                  <a:pt x="1015580" y="621665"/>
                </a:lnTo>
                <a:lnTo>
                  <a:pt x="1046799" y="620821"/>
                </a:lnTo>
                <a:lnTo>
                  <a:pt x="1062831" y="614914"/>
                </a:lnTo>
                <a:lnTo>
                  <a:pt x="1068737" y="598883"/>
                </a:lnTo>
                <a:lnTo>
                  <a:pt x="1069581" y="567664"/>
                </a:lnTo>
                <a:lnTo>
                  <a:pt x="1069581" y="54000"/>
                </a:lnTo>
                <a:lnTo>
                  <a:pt x="1068737" y="22781"/>
                </a:lnTo>
                <a:lnTo>
                  <a:pt x="1062831" y="6750"/>
                </a:lnTo>
                <a:lnTo>
                  <a:pt x="1046799" y="843"/>
                </a:lnTo>
                <a:lnTo>
                  <a:pt x="10155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 txBox="1"/>
          <p:nvPr/>
        </p:nvSpPr>
        <p:spPr>
          <a:xfrm>
            <a:off x="1983174" y="5793450"/>
            <a:ext cx="1063625" cy="5892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11760" marR="192405" indent="-76200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dépenses  publiques</a:t>
            </a:r>
            <a:endParaRPr sz="950">
              <a:latin typeface="Arial"/>
              <a:cs typeface="Arial"/>
            </a:endParaRPr>
          </a:p>
          <a:p>
            <a:pPr marL="111760" indent="-76200">
              <a:lnSpc>
                <a:spcPts val="1050"/>
              </a:lnSpc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fiscalité</a:t>
            </a:r>
            <a:endParaRPr sz="950">
              <a:latin typeface="Arial"/>
              <a:cs typeface="Arial"/>
            </a:endParaRPr>
          </a:p>
          <a:p>
            <a:pPr marL="111760" indent="-76200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déficit</a:t>
            </a: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endParaRPr sz="950">
              <a:latin typeface="Arial"/>
              <a:cs typeface="Arial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1979999" y="5781599"/>
            <a:ext cx="1069975" cy="621665"/>
          </a:xfrm>
          <a:custGeom>
            <a:avLst/>
            <a:gdLst/>
            <a:ahLst/>
            <a:cxnLst/>
            <a:rect l="l" t="t" r="r" b="b"/>
            <a:pathLst>
              <a:path w="1069975" h="621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7664"/>
                </a:lnTo>
                <a:lnTo>
                  <a:pt x="843" y="598883"/>
                </a:lnTo>
                <a:lnTo>
                  <a:pt x="6750" y="614914"/>
                </a:lnTo>
                <a:lnTo>
                  <a:pt x="22781" y="620821"/>
                </a:lnTo>
                <a:lnTo>
                  <a:pt x="54000" y="621665"/>
                </a:lnTo>
                <a:lnTo>
                  <a:pt x="1015580" y="621665"/>
                </a:lnTo>
                <a:lnTo>
                  <a:pt x="1046799" y="620821"/>
                </a:lnTo>
                <a:lnTo>
                  <a:pt x="1062831" y="614914"/>
                </a:lnTo>
                <a:lnTo>
                  <a:pt x="1068737" y="598883"/>
                </a:lnTo>
                <a:lnTo>
                  <a:pt x="1069581" y="567664"/>
                </a:lnTo>
                <a:lnTo>
                  <a:pt x="1069581" y="54000"/>
                </a:lnTo>
                <a:lnTo>
                  <a:pt x="1068737" y="22781"/>
                </a:lnTo>
                <a:lnTo>
                  <a:pt x="1062831" y="6750"/>
                </a:lnTo>
                <a:lnTo>
                  <a:pt x="1046799" y="843"/>
                </a:lnTo>
                <a:lnTo>
                  <a:pt x="101558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150" name="object 84"/>
          <p:cNvSpPr/>
          <p:nvPr/>
        </p:nvSpPr>
        <p:spPr>
          <a:xfrm>
            <a:off x="2609850" y="7992000"/>
            <a:ext cx="864235" cy="685800"/>
          </a:xfrm>
          <a:custGeom>
            <a:avLst/>
            <a:gdLst/>
            <a:ahLst/>
            <a:cxnLst/>
            <a:rect l="l" t="t" r="r" b="b"/>
            <a:pathLst>
              <a:path w="864235" h="50419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810006" y="503999"/>
                </a:lnTo>
                <a:lnTo>
                  <a:pt x="841224" y="503155"/>
                </a:lnTo>
                <a:lnTo>
                  <a:pt x="857256" y="497249"/>
                </a:lnTo>
                <a:lnTo>
                  <a:pt x="863162" y="481218"/>
                </a:lnTo>
                <a:lnTo>
                  <a:pt x="864006" y="449999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6" y="0"/>
                </a:lnTo>
                <a:lnTo>
                  <a:pt x="54000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2609850" y="8010000"/>
            <a:ext cx="876300" cy="6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20100"/>
              </a:lnSpc>
              <a:spcBef>
                <a:spcPts val="100"/>
              </a:spcBef>
              <a:tabLst>
                <a:tab pos="862965" algn="l"/>
              </a:tabLst>
            </a:pP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dirty="0" smtClean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délais</a:t>
            </a:r>
            <a:endParaRPr sz="950" dirty="0">
              <a:latin typeface="Arial"/>
              <a:cs typeface="Arial"/>
            </a:endParaRPr>
          </a:p>
          <a:p>
            <a:pPr marL="63500" marR="67310" algn="ctr">
              <a:lnSpc>
                <a:spcPts val="1100"/>
              </a:lnSpc>
              <a:spcBef>
                <a:spcPts val="3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réaction  des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  budgétaires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5212715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4.1.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économique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court</a:t>
            </a:r>
            <a:r>
              <a:rPr sz="1500" i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299" y="1095837"/>
            <a:ext cx="5256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rôle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l’État dans 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mise en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œuvre de politiques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2003" y="1087531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4974" y="107967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73650" y="1628289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10928" y="1628289"/>
            <a:ext cx="0" cy="293370"/>
          </a:xfrm>
          <a:custGeom>
            <a:avLst/>
            <a:gdLst/>
            <a:ahLst/>
            <a:cxnLst/>
            <a:rect l="l" t="t" r="r" b="b"/>
            <a:pathLst>
              <a:path h="293369">
                <a:moveTo>
                  <a:pt x="0" y="0"/>
                </a:moveTo>
                <a:lnTo>
                  <a:pt x="0" y="29286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21224" y="1628289"/>
            <a:ext cx="0" cy="293370"/>
          </a:xfrm>
          <a:custGeom>
            <a:avLst/>
            <a:gdLst/>
            <a:ahLst/>
            <a:cxnLst/>
            <a:rect l="l" t="t" r="r" b="b"/>
            <a:pathLst>
              <a:path h="293369">
                <a:moveTo>
                  <a:pt x="0" y="0"/>
                </a:moveTo>
                <a:lnTo>
                  <a:pt x="0" y="29286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53224" y="1835998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19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274260" y="1845570"/>
            <a:ext cx="11258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d’allocation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701225" y="1835998"/>
            <a:ext cx="1440180" cy="198120"/>
          </a:xfrm>
          <a:custGeom>
            <a:avLst/>
            <a:gdLst/>
            <a:ahLst/>
            <a:cxnLst/>
            <a:rect l="l" t="t" r="r" b="b"/>
            <a:pathLst>
              <a:path w="1440179" h="1981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86001" y="198005"/>
                </a:lnTo>
                <a:lnTo>
                  <a:pt x="1417220" y="197161"/>
                </a:lnTo>
                <a:lnTo>
                  <a:pt x="1433252" y="191255"/>
                </a:lnTo>
                <a:lnTo>
                  <a:pt x="1439158" y="175224"/>
                </a:lnTo>
                <a:lnTo>
                  <a:pt x="1440002" y="14400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807028" y="1845570"/>
            <a:ext cx="12198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régulation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321225" y="1835998"/>
            <a:ext cx="1620520" cy="198120"/>
          </a:xfrm>
          <a:custGeom>
            <a:avLst/>
            <a:gdLst/>
            <a:ahLst/>
            <a:cxnLst/>
            <a:rect l="l" t="t" r="r" b="b"/>
            <a:pathLst>
              <a:path w="1620520" h="198119">
                <a:moveTo>
                  <a:pt x="1565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565998" y="198005"/>
                </a:lnTo>
                <a:lnTo>
                  <a:pt x="1597217" y="197161"/>
                </a:lnTo>
                <a:lnTo>
                  <a:pt x="1613249" y="191255"/>
                </a:lnTo>
                <a:lnTo>
                  <a:pt x="1619155" y="175224"/>
                </a:lnTo>
                <a:lnTo>
                  <a:pt x="1619999" y="144005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435515" y="1845570"/>
            <a:ext cx="13804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redistribution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107225" y="145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769141" y="1473455"/>
            <a:ext cx="15557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L’État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a plusieurs</a:t>
            </a:r>
            <a:r>
              <a:rPr sz="11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rôles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5212715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4.1.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économique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court</a:t>
            </a:r>
            <a:r>
              <a:rPr sz="1500" i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299" y="1095837"/>
            <a:ext cx="5256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rôle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l’État dans 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mise en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œuvre de politiques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2003" y="1087531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4974" y="107967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73650" y="1628289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73650" y="1998003"/>
            <a:ext cx="0" cy="621030"/>
          </a:xfrm>
          <a:custGeom>
            <a:avLst/>
            <a:gdLst/>
            <a:ahLst/>
            <a:cxnLst/>
            <a:rect l="l" t="t" r="r" b="b"/>
            <a:pathLst>
              <a:path h="621030">
                <a:moveTo>
                  <a:pt x="0" y="0"/>
                </a:moveTo>
                <a:lnTo>
                  <a:pt x="0" y="6210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3226" y="2367004"/>
            <a:ext cx="0" cy="252095"/>
          </a:xfrm>
          <a:custGeom>
            <a:avLst/>
            <a:gdLst/>
            <a:ahLst/>
            <a:cxnLst/>
            <a:rect l="l" t="t" r="r" b="b"/>
            <a:pathLst>
              <a:path h="252094">
                <a:moveTo>
                  <a:pt x="0" y="0"/>
                </a:moveTo>
                <a:lnTo>
                  <a:pt x="0" y="252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50451" y="2367004"/>
            <a:ext cx="0" cy="252095"/>
          </a:xfrm>
          <a:custGeom>
            <a:avLst/>
            <a:gdLst/>
            <a:ahLst/>
            <a:cxnLst/>
            <a:rect l="l" t="t" r="r" b="b"/>
            <a:pathLst>
              <a:path h="252094">
                <a:moveTo>
                  <a:pt x="0" y="0"/>
                </a:moveTo>
                <a:lnTo>
                  <a:pt x="0" y="252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24799" y="2367004"/>
            <a:ext cx="306070" cy="333375"/>
          </a:xfrm>
          <a:custGeom>
            <a:avLst/>
            <a:gdLst/>
            <a:ahLst/>
            <a:cxnLst/>
            <a:rect l="l" t="t" r="r" b="b"/>
            <a:pathLst>
              <a:path w="306070" h="333375">
                <a:moveTo>
                  <a:pt x="0" y="0"/>
                </a:moveTo>
                <a:lnTo>
                  <a:pt x="305993" y="333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10928" y="1628289"/>
            <a:ext cx="0" cy="586105"/>
          </a:xfrm>
          <a:custGeom>
            <a:avLst/>
            <a:gdLst/>
            <a:ahLst/>
            <a:cxnLst/>
            <a:rect l="l" t="t" r="r" b="b"/>
            <a:pathLst>
              <a:path h="586105">
                <a:moveTo>
                  <a:pt x="0" y="0"/>
                </a:moveTo>
                <a:lnTo>
                  <a:pt x="0" y="5857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21224" y="1628289"/>
            <a:ext cx="0" cy="618490"/>
          </a:xfrm>
          <a:custGeom>
            <a:avLst/>
            <a:gdLst/>
            <a:ahLst/>
            <a:cxnLst/>
            <a:rect l="l" t="t" r="r" b="b"/>
            <a:pathLst>
              <a:path h="618489">
                <a:moveTo>
                  <a:pt x="0" y="0"/>
                </a:moveTo>
                <a:lnTo>
                  <a:pt x="0" y="6181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7999" y="2556003"/>
            <a:ext cx="1836420" cy="360045"/>
          </a:xfrm>
          <a:custGeom>
            <a:avLst/>
            <a:gdLst/>
            <a:ahLst/>
            <a:cxnLst/>
            <a:rect l="l" t="t" r="r" b="b"/>
            <a:pathLst>
              <a:path w="1836420" h="36004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782000" y="360006"/>
                </a:lnTo>
                <a:lnTo>
                  <a:pt x="1813219" y="359163"/>
                </a:lnTo>
                <a:lnTo>
                  <a:pt x="1829250" y="353256"/>
                </a:lnTo>
                <a:lnTo>
                  <a:pt x="1835157" y="337225"/>
                </a:lnTo>
                <a:lnTo>
                  <a:pt x="1836000" y="306006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42814" y="2576725"/>
            <a:ext cx="1634489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87655" marR="5080" indent="-27559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déséquilibres  (inflation,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chômage)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663999" y="2556003"/>
            <a:ext cx="758825" cy="360045"/>
          </a:xfrm>
          <a:custGeom>
            <a:avLst/>
            <a:gdLst/>
            <a:ahLst/>
            <a:cxnLst/>
            <a:rect l="l" t="t" r="r" b="b"/>
            <a:pathLst>
              <a:path w="758825" h="360044">
                <a:moveTo>
                  <a:pt x="70445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704456" y="360006"/>
                </a:lnTo>
                <a:lnTo>
                  <a:pt x="735675" y="359163"/>
                </a:lnTo>
                <a:lnTo>
                  <a:pt x="751706" y="353256"/>
                </a:lnTo>
                <a:lnTo>
                  <a:pt x="757612" y="337225"/>
                </a:lnTo>
                <a:lnTo>
                  <a:pt x="758456" y="306006"/>
                </a:lnTo>
                <a:lnTo>
                  <a:pt x="758456" y="54000"/>
                </a:lnTo>
                <a:lnTo>
                  <a:pt x="757612" y="22781"/>
                </a:lnTo>
                <a:lnTo>
                  <a:pt x="751706" y="6750"/>
                </a:lnTo>
                <a:lnTo>
                  <a:pt x="735675" y="843"/>
                </a:lnTo>
                <a:lnTo>
                  <a:pt x="7044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765334" y="2576725"/>
            <a:ext cx="5556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683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Fluidifier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602451" y="2556003"/>
            <a:ext cx="1296035" cy="360045"/>
          </a:xfrm>
          <a:custGeom>
            <a:avLst/>
            <a:gdLst/>
            <a:ahLst/>
            <a:cxnLst/>
            <a:rect l="l" t="t" r="r" b="b"/>
            <a:pathLst>
              <a:path w="1296035" h="360044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241996" y="360006"/>
                </a:lnTo>
                <a:lnTo>
                  <a:pt x="1273215" y="359163"/>
                </a:lnTo>
                <a:lnTo>
                  <a:pt x="1289246" y="353256"/>
                </a:lnTo>
                <a:lnTo>
                  <a:pt x="1295153" y="337225"/>
                </a:lnTo>
                <a:lnTo>
                  <a:pt x="1295996" y="306006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698818" y="2576725"/>
            <a:ext cx="109855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224154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Corriger les  dysfonctionnements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078452" y="2556003"/>
            <a:ext cx="1368425" cy="360045"/>
          </a:xfrm>
          <a:custGeom>
            <a:avLst/>
            <a:gdLst/>
            <a:ahLst/>
            <a:cxnLst/>
            <a:rect l="l" t="t" r="r" b="b"/>
            <a:pathLst>
              <a:path w="1368425" h="360044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14005" y="360006"/>
                </a:lnTo>
                <a:lnTo>
                  <a:pt x="1345224" y="359163"/>
                </a:lnTo>
                <a:lnTo>
                  <a:pt x="1361255" y="353256"/>
                </a:lnTo>
                <a:lnTo>
                  <a:pt x="1367162" y="337225"/>
                </a:lnTo>
                <a:lnTo>
                  <a:pt x="1368005" y="306006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189472" y="2576725"/>
            <a:ext cx="11449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63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Réguler le niveau de  l’activité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153224" y="1835998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19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274260" y="1845570"/>
            <a:ext cx="11258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d’allocation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701225" y="1835998"/>
            <a:ext cx="1440180" cy="198120"/>
          </a:xfrm>
          <a:custGeom>
            <a:avLst/>
            <a:gdLst/>
            <a:ahLst/>
            <a:cxnLst/>
            <a:rect l="l" t="t" r="r" b="b"/>
            <a:pathLst>
              <a:path w="1440179" h="1981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86001" y="198005"/>
                </a:lnTo>
                <a:lnTo>
                  <a:pt x="1417220" y="197161"/>
                </a:lnTo>
                <a:lnTo>
                  <a:pt x="1433252" y="191255"/>
                </a:lnTo>
                <a:lnTo>
                  <a:pt x="1439158" y="175224"/>
                </a:lnTo>
                <a:lnTo>
                  <a:pt x="1440002" y="14400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807028" y="1845570"/>
            <a:ext cx="12198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régulation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321225" y="1835998"/>
            <a:ext cx="1620520" cy="198120"/>
          </a:xfrm>
          <a:custGeom>
            <a:avLst/>
            <a:gdLst/>
            <a:ahLst/>
            <a:cxnLst/>
            <a:rect l="l" t="t" r="r" b="b"/>
            <a:pathLst>
              <a:path w="1620520" h="198119">
                <a:moveTo>
                  <a:pt x="1565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565998" y="198005"/>
                </a:lnTo>
                <a:lnTo>
                  <a:pt x="1597217" y="197161"/>
                </a:lnTo>
                <a:lnTo>
                  <a:pt x="1613249" y="191255"/>
                </a:lnTo>
                <a:lnTo>
                  <a:pt x="1619155" y="175224"/>
                </a:lnTo>
                <a:lnTo>
                  <a:pt x="1619999" y="144005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435515" y="1845570"/>
            <a:ext cx="13804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redistribution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107225" y="145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769141" y="1473455"/>
            <a:ext cx="15557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L’État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a plusieurs</a:t>
            </a:r>
            <a:r>
              <a:rPr sz="11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rôles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348528" y="2205573"/>
            <a:ext cx="3879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afin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9" y="248690"/>
            <a:ext cx="5212715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4.1.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économique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court</a:t>
            </a:r>
            <a:r>
              <a:rPr sz="1500" i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299" y="1095837"/>
            <a:ext cx="5256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rôle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l’État dans 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mise en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œuvre de politiques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2003" y="1087531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4974" y="107967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73650" y="1628289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73650" y="1998003"/>
            <a:ext cx="0" cy="1098550"/>
          </a:xfrm>
          <a:custGeom>
            <a:avLst/>
            <a:gdLst/>
            <a:ahLst/>
            <a:cxnLst/>
            <a:rect l="l" t="t" r="r" b="b"/>
            <a:pathLst>
              <a:path h="1098550">
                <a:moveTo>
                  <a:pt x="0" y="0"/>
                </a:moveTo>
                <a:lnTo>
                  <a:pt x="0" y="10980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3226" y="2367004"/>
            <a:ext cx="0" cy="729615"/>
          </a:xfrm>
          <a:custGeom>
            <a:avLst/>
            <a:gdLst/>
            <a:ahLst/>
            <a:cxnLst/>
            <a:rect l="l" t="t" r="r" b="b"/>
            <a:pathLst>
              <a:path h="729614">
                <a:moveTo>
                  <a:pt x="0" y="0"/>
                </a:moveTo>
                <a:lnTo>
                  <a:pt x="0" y="72899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01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65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48650" y="2857505"/>
            <a:ext cx="182880" cy="256540"/>
          </a:xfrm>
          <a:custGeom>
            <a:avLst/>
            <a:gdLst/>
            <a:ahLst/>
            <a:cxnLst/>
            <a:rect l="l" t="t" r="r" b="b"/>
            <a:pathLst>
              <a:path w="182879" h="256539">
                <a:moveTo>
                  <a:pt x="182575" y="0"/>
                </a:moveTo>
                <a:lnTo>
                  <a:pt x="0" y="25650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50451" y="2367004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4">
                <a:moveTo>
                  <a:pt x="0" y="0"/>
                </a:moveTo>
                <a:lnTo>
                  <a:pt x="0" y="7721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24799" y="2367004"/>
            <a:ext cx="306070" cy="333375"/>
          </a:xfrm>
          <a:custGeom>
            <a:avLst/>
            <a:gdLst/>
            <a:ahLst/>
            <a:cxnLst/>
            <a:rect l="l" t="t" r="r" b="b"/>
            <a:pathLst>
              <a:path w="306070" h="333375">
                <a:moveTo>
                  <a:pt x="0" y="0"/>
                </a:moveTo>
                <a:lnTo>
                  <a:pt x="305993" y="333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10928" y="1628289"/>
            <a:ext cx="0" cy="586105"/>
          </a:xfrm>
          <a:custGeom>
            <a:avLst/>
            <a:gdLst/>
            <a:ahLst/>
            <a:cxnLst/>
            <a:rect l="l" t="t" r="r" b="b"/>
            <a:pathLst>
              <a:path h="586105">
                <a:moveTo>
                  <a:pt x="0" y="0"/>
                </a:moveTo>
                <a:lnTo>
                  <a:pt x="0" y="5857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21224" y="1628289"/>
            <a:ext cx="0" cy="618490"/>
          </a:xfrm>
          <a:custGeom>
            <a:avLst/>
            <a:gdLst/>
            <a:ahLst/>
            <a:cxnLst/>
            <a:rect l="l" t="t" r="r" b="b"/>
            <a:pathLst>
              <a:path h="618489">
                <a:moveTo>
                  <a:pt x="0" y="0"/>
                </a:moveTo>
                <a:lnTo>
                  <a:pt x="0" y="6181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55224" y="3438001"/>
            <a:ext cx="1692275" cy="360045"/>
          </a:xfrm>
          <a:custGeom>
            <a:avLst/>
            <a:gdLst/>
            <a:ahLst/>
            <a:cxnLst/>
            <a:rect l="l" t="t" r="r" b="b"/>
            <a:pathLst>
              <a:path w="1692275" h="360045">
                <a:moveTo>
                  <a:pt x="1637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637995" y="360006"/>
                </a:lnTo>
                <a:lnTo>
                  <a:pt x="1669214" y="359163"/>
                </a:lnTo>
                <a:lnTo>
                  <a:pt x="1685245" y="353256"/>
                </a:lnTo>
                <a:lnTo>
                  <a:pt x="1691151" y="337225"/>
                </a:lnTo>
                <a:lnTo>
                  <a:pt x="1691995" y="306006"/>
                </a:lnTo>
                <a:lnTo>
                  <a:pt x="1691995" y="54000"/>
                </a:lnTo>
                <a:lnTo>
                  <a:pt x="1691151" y="22781"/>
                </a:lnTo>
                <a:lnTo>
                  <a:pt x="1685245" y="6750"/>
                </a:lnTo>
                <a:lnTo>
                  <a:pt x="1669214" y="843"/>
                </a:lnTo>
                <a:lnTo>
                  <a:pt x="1637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09225" y="3438001"/>
            <a:ext cx="1512570" cy="360045"/>
          </a:xfrm>
          <a:custGeom>
            <a:avLst/>
            <a:gdLst/>
            <a:ahLst/>
            <a:cxnLst/>
            <a:rect l="l" t="t" r="r" b="b"/>
            <a:pathLst>
              <a:path w="1512570" h="36004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457998" y="360006"/>
                </a:lnTo>
                <a:lnTo>
                  <a:pt x="1489217" y="359163"/>
                </a:lnTo>
                <a:lnTo>
                  <a:pt x="1505248" y="353256"/>
                </a:lnTo>
                <a:lnTo>
                  <a:pt x="1511154" y="337225"/>
                </a:lnTo>
                <a:lnTo>
                  <a:pt x="1511998" y="3060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7999" y="2556003"/>
            <a:ext cx="1836420" cy="360045"/>
          </a:xfrm>
          <a:custGeom>
            <a:avLst/>
            <a:gdLst/>
            <a:ahLst/>
            <a:cxnLst/>
            <a:rect l="l" t="t" r="r" b="b"/>
            <a:pathLst>
              <a:path w="1836420" h="36004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782000" y="360006"/>
                </a:lnTo>
                <a:lnTo>
                  <a:pt x="1813219" y="359163"/>
                </a:lnTo>
                <a:lnTo>
                  <a:pt x="1829250" y="353256"/>
                </a:lnTo>
                <a:lnTo>
                  <a:pt x="1835157" y="337225"/>
                </a:lnTo>
                <a:lnTo>
                  <a:pt x="1836000" y="306006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42814" y="2576725"/>
            <a:ext cx="163448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déséquilibres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17812" y="2716425"/>
            <a:ext cx="1085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(inflation,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chômage)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663999" y="2556003"/>
            <a:ext cx="758825" cy="360045"/>
          </a:xfrm>
          <a:custGeom>
            <a:avLst/>
            <a:gdLst/>
            <a:ahLst/>
            <a:cxnLst/>
            <a:rect l="l" t="t" r="r" b="b"/>
            <a:pathLst>
              <a:path w="758825" h="360044">
                <a:moveTo>
                  <a:pt x="70445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704456" y="360006"/>
                </a:lnTo>
                <a:lnTo>
                  <a:pt x="735675" y="359163"/>
                </a:lnTo>
                <a:lnTo>
                  <a:pt x="751706" y="353256"/>
                </a:lnTo>
                <a:lnTo>
                  <a:pt x="757612" y="337225"/>
                </a:lnTo>
                <a:lnTo>
                  <a:pt x="758456" y="306006"/>
                </a:lnTo>
                <a:lnTo>
                  <a:pt x="758456" y="54000"/>
                </a:lnTo>
                <a:lnTo>
                  <a:pt x="757612" y="22781"/>
                </a:lnTo>
                <a:lnTo>
                  <a:pt x="751706" y="6750"/>
                </a:lnTo>
                <a:lnTo>
                  <a:pt x="735675" y="843"/>
                </a:lnTo>
                <a:lnTo>
                  <a:pt x="7044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765334" y="2576725"/>
            <a:ext cx="5556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683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Fluidifier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602451" y="2556003"/>
            <a:ext cx="1296035" cy="360045"/>
          </a:xfrm>
          <a:custGeom>
            <a:avLst/>
            <a:gdLst/>
            <a:ahLst/>
            <a:cxnLst/>
            <a:rect l="l" t="t" r="r" b="b"/>
            <a:pathLst>
              <a:path w="1296035" h="360044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241996" y="360006"/>
                </a:lnTo>
                <a:lnTo>
                  <a:pt x="1273215" y="359163"/>
                </a:lnTo>
                <a:lnTo>
                  <a:pt x="1289246" y="353256"/>
                </a:lnTo>
                <a:lnTo>
                  <a:pt x="1295153" y="337225"/>
                </a:lnTo>
                <a:lnTo>
                  <a:pt x="1295996" y="306006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698818" y="2576725"/>
            <a:ext cx="109855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224154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Corriger les  dysfonctionnements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078452" y="2556003"/>
            <a:ext cx="1368425" cy="360045"/>
          </a:xfrm>
          <a:custGeom>
            <a:avLst/>
            <a:gdLst/>
            <a:ahLst/>
            <a:cxnLst/>
            <a:rect l="l" t="t" r="r" b="b"/>
            <a:pathLst>
              <a:path w="1368425" h="360044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14005" y="360006"/>
                </a:lnTo>
                <a:lnTo>
                  <a:pt x="1345224" y="359163"/>
                </a:lnTo>
                <a:lnTo>
                  <a:pt x="1361255" y="353256"/>
                </a:lnTo>
                <a:lnTo>
                  <a:pt x="1367162" y="337225"/>
                </a:lnTo>
                <a:lnTo>
                  <a:pt x="1368005" y="306006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189472" y="2576725"/>
            <a:ext cx="11449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63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Réguler le niveau de  l’activité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153224" y="1835998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19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274260" y="1845570"/>
            <a:ext cx="11258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d’allocation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701225" y="1835998"/>
            <a:ext cx="1440180" cy="198120"/>
          </a:xfrm>
          <a:custGeom>
            <a:avLst/>
            <a:gdLst/>
            <a:ahLst/>
            <a:cxnLst/>
            <a:rect l="l" t="t" r="r" b="b"/>
            <a:pathLst>
              <a:path w="1440179" h="1981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86001" y="198005"/>
                </a:lnTo>
                <a:lnTo>
                  <a:pt x="1417220" y="197161"/>
                </a:lnTo>
                <a:lnTo>
                  <a:pt x="1433252" y="191255"/>
                </a:lnTo>
                <a:lnTo>
                  <a:pt x="1439158" y="175224"/>
                </a:lnTo>
                <a:lnTo>
                  <a:pt x="1440002" y="14400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807028" y="1845570"/>
            <a:ext cx="12198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régulation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321225" y="1835998"/>
            <a:ext cx="1620520" cy="198120"/>
          </a:xfrm>
          <a:custGeom>
            <a:avLst/>
            <a:gdLst/>
            <a:ahLst/>
            <a:cxnLst/>
            <a:rect l="l" t="t" r="r" b="b"/>
            <a:pathLst>
              <a:path w="1620520" h="198119">
                <a:moveTo>
                  <a:pt x="1565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565998" y="198005"/>
                </a:lnTo>
                <a:lnTo>
                  <a:pt x="1597217" y="197161"/>
                </a:lnTo>
                <a:lnTo>
                  <a:pt x="1613249" y="191255"/>
                </a:lnTo>
                <a:lnTo>
                  <a:pt x="1619155" y="175224"/>
                </a:lnTo>
                <a:lnTo>
                  <a:pt x="1619999" y="144005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435515" y="1845570"/>
            <a:ext cx="13804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redistribution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107225" y="145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769141" y="1473455"/>
            <a:ext cx="15557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L’État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a plusieurs</a:t>
            </a:r>
            <a:r>
              <a:rPr sz="11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rôles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348528" y="2205573"/>
            <a:ext cx="3879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afin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107225" y="3060004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933859" y="3075460"/>
            <a:ext cx="3215640" cy="693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795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grâce à des politiques</a:t>
            </a:r>
            <a:r>
              <a:rPr sz="110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marL="57150" algn="ctr">
              <a:lnSpc>
                <a:spcPts val="1120"/>
              </a:lnSpc>
              <a:tabLst>
                <a:tab pos="1842135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court terme	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long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950">
              <a:latin typeface="Arial"/>
              <a:cs typeface="Arial"/>
            </a:endParaRPr>
          </a:p>
          <a:p>
            <a:pPr algn="ctr">
              <a:lnSpc>
                <a:spcPts val="1120"/>
              </a:lnSpc>
              <a:tabLst>
                <a:tab pos="184213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conjoncturelles	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structurelles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6"/>
          <p:cNvSpPr/>
          <p:nvPr/>
        </p:nvSpPr>
        <p:spPr>
          <a:xfrm>
            <a:off x="432003" y="40500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661299" y="248690"/>
            <a:ext cx="5212715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4.1.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économique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court</a:t>
            </a:r>
            <a:r>
              <a:rPr sz="1500" i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299" y="1095837"/>
            <a:ext cx="5256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rôle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l’État dans 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mise en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œuvre de politiques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2003" y="1087531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4974" y="107967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73650" y="1628289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73650" y="1998003"/>
            <a:ext cx="0" cy="1098550"/>
          </a:xfrm>
          <a:custGeom>
            <a:avLst/>
            <a:gdLst/>
            <a:ahLst/>
            <a:cxnLst/>
            <a:rect l="l" t="t" r="r" b="b"/>
            <a:pathLst>
              <a:path h="1098550">
                <a:moveTo>
                  <a:pt x="0" y="0"/>
                </a:moveTo>
                <a:lnTo>
                  <a:pt x="0" y="10980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3226" y="2367004"/>
            <a:ext cx="0" cy="729615"/>
          </a:xfrm>
          <a:custGeom>
            <a:avLst/>
            <a:gdLst/>
            <a:ahLst/>
            <a:cxnLst/>
            <a:rect l="l" t="t" r="r" b="b"/>
            <a:pathLst>
              <a:path h="729614">
                <a:moveTo>
                  <a:pt x="0" y="0"/>
                </a:moveTo>
                <a:lnTo>
                  <a:pt x="0" y="72899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01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65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48650" y="2857505"/>
            <a:ext cx="182880" cy="256540"/>
          </a:xfrm>
          <a:custGeom>
            <a:avLst/>
            <a:gdLst/>
            <a:ahLst/>
            <a:cxnLst/>
            <a:rect l="l" t="t" r="r" b="b"/>
            <a:pathLst>
              <a:path w="182879" h="256539">
                <a:moveTo>
                  <a:pt x="182575" y="0"/>
                </a:moveTo>
                <a:lnTo>
                  <a:pt x="0" y="25650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50451" y="2367004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4">
                <a:moveTo>
                  <a:pt x="0" y="0"/>
                </a:moveTo>
                <a:lnTo>
                  <a:pt x="0" y="7721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924799" y="2367004"/>
            <a:ext cx="306070" cy="333375"/>
          </a:xfrm>
          <a:custGeom>
            <a:avLst/>
            <a:gdLst/>
            <a:ahLst/>
            <a:cxnLst/>
            <a:rect l="l" t="t" r="r" b="b"/>
            <a:pathLst>
              <a:path w="306070" h="333375">
                <a:moveTo>
                  <a:pt x="0" y="0"/>
                </a:moveTo>
                <a:lnTo>
                  <a:pt x="305993" y="333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10928" y="1628289"/>
            <a:ext cx="0" cy="586105"/>
          </a:xfrm>
          <a:custGeom>
            <a:avLst/>
            <a:gdLst/>
            <a:ahLst/>
            <a:cxnLst/>
            <a:rect l="l" t="t" r="r" b="b"/>
            <a:pathLst>
              <a:path h="586105">
                <a:moveTo>
                  <a:pt x="0" y="0"/>
                </a:moveTo>
                <a:lnTo>
                  <a:pt x="0" y="5857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21224" y="1628289"/>
            <a:ext cx="0" cy="618490"/>
          </a:xfrm>
          <a:custGeom>
            <a:avLst/>
            <a:gdLst/>
            <a:ahLst/>
            <a:cxnLst/>
            <a:rect l="l" t="t" r="r" b="b"/>
            <a:pathLst>
              <a:path h="618489">
                <a:moveTo>
                  <a:pt x="0" y="0"/>
                </a:moveTo>
                <a:lnTo>
                  <a:pt x="0" y="6181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55224" y="3438001"/>
            <a:ext cx="1692275" cy="360045"/>
          </a:xfrm>
          <a:custGeom>
            <a:avLst/>
            <a:gdLst/>
            <a:ahLst/>
            <a:cxnLst/>
            <a:rect l="l" t="t" r="r" b="b"/>
            <a:pathLst>
              <a:path w="1692275" h="360045">
                <a:moveTo>
                  <a:pt x="1637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637995" y="360006"/>
                </a:lnTo>
                <a:lnTo>
                  <a:pt x="1669214" y="359163"/>
                </a:lnTo>
                <a:lnTo>
                  <a:pt x="1685245" y="353256"/>
                </a:lnTo>
                <a:lnTo>
                  <a:pt x="1691151" y="337225"/>
                </a:lnTo>
                <a:lnTo>
                  <a:pt x="1691995" y="306006"/>
                </a:lnTo>
                <a:lnTo>
                  <a:pt x="1691995" y="54000"/>
                </a:lnTo>
                <a:lnTo>
                  <a:pt x="1691151" y="22781"/>
                </a:lnTo>
                <a:lnTo>
                  <a:pt x="1685245" y="6750"/>
                </a:lnTo>
                <a:lnTo>
                  <a:pt x="1669214" y="843"/>
                </a:lnTo>
                <a:lnTo>
                  <a:pt x="1637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09225" y="3438001"/>
            <a:ext cx="1512570" cy="360045"/>
          </a:xfrm>
          <a:custGeom>
            <a:avLst/>
            <a:gdLst/>
            <a:ahLst/>
            <a:cxnLst/>
            <a:rect l="l" t="t" r="r" b="b"/>
            <a:pathLst>
              <a:path w="1512570" h="36004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457998" y="360006"/>
                </a:lnTo>
                <a:lnTo>
                  <a:pt x="1489217" y="359163"/>
                </a:lnTo>
                <a:lnTo>
                  <a:pt x="1505248" y="353256"/>
                </a:lnTo>
                <a:lnTo>
                  <a:pt x="1511154" y="337225"/>
                </a:lnTo>
                <a:lnTo>
                  <a:pt x="1511998" y="3060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7999" y="2556003"/>
            <a:ext cx="1836420" cy="360045"/>
          </a:xfrm>
          <a:custGeom>
            <a:avLst/>
            <a:gdLst/>
            <a:ahLst/>
            <a:cxnLst/>
            <a:rect l="l" t="t" r="r" b="b"/>
            <a:pathLst>
              <a:path w="1836420" h="36004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782000" y="360006"/>
                </a:lnTo>
                <a:lnTo>
                  <a:pt x="1813219" y="359163"/>
                </a:lnTo>
                <a:lnTo>
                  <a:pt x="1829250" y="353256"/>
                </a:lnTo>
                <a:lnTo>
                  <a:pt x="1835157" y="337225"/>
                </a:lnTo>
                <a:lnTo>
                  <a:pt x="1836000" y="306006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42814" y="2576725"/>
            <a:ext cx="163448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déséquilibres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17812" y="2716425"/>
            <a:ext cx="1085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(inflation,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chômage)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663999" y="2556003"/>
            <a:ext cx="758825" cy="360045"/>
          </a:xfrm>
          <a:custGeom>
            <a:avLst/>
            <a:gdLst/>
            <a:ahLst/>
            <a:cxnLst/>
            <a:rect l="l" t="t" r="r" b="b"/>
            <a:pathLst>
              <a:path w="758825" h="360044">
                <a:moveTo>
                  <a:pt x="70445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704456" y="360006"/>
                </a:lnTo>
                <a:lnTo>
                  <a:pt x="735675" y="359163"/>
                </a:lnTo>
                <a:lnTo>
                  <a:pt x="751706" y="353256"/>
                </a:lnTo>
                <a:lnTo>
                  <a:pt x="757612" y="337225"/>
                </a:lnTo>
                <a:lnTo>
                  <a:pt x="758456" y="306006"/>
                </a:lnTo>
                <a:lnTo>
                  <a:pt x="758456" y="54000"/>
                </a:lnTo>
                <a:lnTo>
                  <a:pt x="757612" y="22781"/>
                </a:lnTo>
                <a:lnTo>
                  <a:pt x="751706" y="6750"/>
                </a:lnTo>
                <a:lnTo>
                  <a:pt x="735675" y="843"/>
                </a:lnTo>
                <a:lnTo>
                  <a:pt x="7044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765334" y="2576725"/>
            <a:ext cx="5556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683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Fluidifier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602451" y="2556003"/>
            <a:ext cx="1296035" cy="360045"/>
          </a:xfrm>
          <a:custGeom>
            <a:avLst/>
            <a:gdLst/>
            <a:ahLst/>
            <a:cxnLst/>
            <a:rect l="l" t="t" r="r" b="b"/>
            <a:pathLst>
              <a:path w="1296035" h="360044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241996" y="360006"/>
                </a:lnTo>
                <a:lnTo>
                  <a:pt x="1273215" y="359163"/>
                </a:lnTo>
                <a:lnTo>
                  <a:pt x="1289246" y="353256"/>
                </a:lnTo>
                <a:lnTo>
                  <a:pt x="1295153" y="337225"/>
                </a:lnTo>
                <a:lnTo>
                  <a:pt x="1295996" y="306006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698818" y="2576725"/>
            <a:ext cx="109855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224154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Corriger les  dysfonctionnements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078452" y="2556003"/>
            <a:ext cx="1368425" cy="360045"/>
          </a:xfrm>
          <a:custGeom>
            <a:avLst/>
            <a:gdLst/>
            <a:ahLst/>
            <a:cxnLst/>
            <a:rect l="l" t="t" r="r" b="b"/>
            <a:pathLst>
              <a:path w="1368425" h="360044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14005" y="360006"/>
                </a:lnTo>
                <a:lnTo>
                  <a:pt x="1345224" y="359163"/>
                </a:lnTo>
                <a:lnTo>
                  <a:pt x="1361255" y="353256"/>
                </a:lnTo>
                <a:lnTo>
                  <a:pt x="1367162" y="337225"/>
                </a:lnTo>
                <a:lnTo>
                  <a:pt x="1368005" y="306006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189472" y="2576725"/>
            <a:ext cx="11449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63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Réguler le niveau de  l’activité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153224" y="1835998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19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274260" y="1845570"/>
            <a:ext cx="11258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d’allocation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701225" y="1835998"/>
            <a:ext cx="1440180" cy="198120"/>
          </a:xfrm>
          <a:custGeom>
            <a:avLst/>
            <a:gdLst/>
            <a:ahLst/>
            <a:cxnLst/>
            <a:rect l="l" t="t" r="r" b="b"/>
            <a:pathLst>
              <a:path w="1440179" h="1981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86001" y="198005"/>
                </a:lnTo>
                <a:lnTo>
                  <a:pt x="1417220" y="197161"/>
                </a:lnTo>
                <a:lnTo>
                  <a:pt x="1433252" y="191255"/>
                </a:lnTo>
                <a:lnTo>
                  <a:pt x="1439158" y="175224"/>
                </a:lnTo>
                <a:lnTo>
                  <a:pt x="1440002" y="14400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807028" y="1845570"/>
            <a:ext cx="12198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régulation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321225" y="1835998"/>
            <a:ext cx="1620520" cy="198120"/>
          </a:xfrm>
          <a:custGeom>
            <a:avLst/>
            <a:gdLst/>
            <a:ahLst/>
            <a:cxnLst/>
            <a:rect l="l" t="t" r="r" b="b"/>
            <a:pathLst>
              <a:path w="1620520" h="198119">
                <a:moveTo>
                  <a:pt x="1565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565998" y="198005"/>
                </a:lnTo>
                <a:lnTo>
                  <a:pt x="1597217" y="197161"/>
                </a:lnTo>
                <a:lnTo>
                  <a:pt x="1613249" y="191255"/>
                </a:lnTo>
                <a:lnTo>
                  <a:pt x="1619155" y="175224"/>
                </a:lnTo>
                <a:lnTo>
                  <a:pt x="1619999" y="144005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435515" y="1845570"/>
            <a:ext cx="13804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redistribution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107225" y="145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769141" y="1473455"/>
            <a:ext cx="15557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L’État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a plusieurs</a:t>
            </a:r>
            <a:r>
              <a:rPr sz="11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rôles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348528" y="2205573"/>
            <a:ext cx="3879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afin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107225" y="3060004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94974" y="3075460"/>
            <a:ext cx="5102225" cy="12227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1394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grâce à des politiques</a:t>
            </a:r>
            <a:r>
              <a:rPr sz="11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économiques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048385" algn="ctr">
              <a:lnSpc>
                <a:spcPts val="1120"/>
              </a:lnSpc>
              <a:tabLst>
                <a:tab pos="283337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court terme	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long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950" dirty="0">
              <a:latin typeface="Arial"/>
              <a:cs typeface="Arial"/>
            </a:endParaRPr>
          </a:p>
          <a:p>
            <a:pPr marL="990600" algn="ctr">
              <a:lnSpc>
                <a:spcPts val="1120"/>
              </a:lnSpc>
              <a:tabLst>
                <a:tab pos="283273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conjoncturelles	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structurelles</a:t>
            </a:r>
            <a:endParaRPr sz="9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spc="-15" baseline="2136" dirty="0">
                <a:solidFill>
                  <a:srgbClr val="00AEEF"/>
                </a:solidFill>
                <a:latin typeface="Arial"/>
                <a:cs typeface="Arial"/>
              </a:rPr>
              <a:t>L’action 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de l’État dans les différentes politiques</a:t>
            </a:r>
            <a:r>
              <a:rPr sz="1950" b="1" spc="-120" baseline="2136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950" b="1" spc="-7" baseline="2136" dirty="0" smtClean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50" name="object 57"/>
          <p:cNvSpPr/>
          <p:nvPr/>
        </p:nvSpPr>
        <p:spPr>
          <a:xfrm>
            <a:off x="2051999" y="4413601"/>
            <a:ext cx="3060065" cy="234315"/>
          </a:xfrm>
          <a:custGeom>
            <a:avLst/>
            <a:gdLst/>
            <a:ahLst/>
            <a:cxnLst/>
            <a:rect l="l" t="t" r="r" b="b"/>
            <a:pathLst>
              <a:path w="3060065" h="234314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3006001" y="233997"/>
                </a:lnTo>
                <a:lnTo>
                  <a:pt x="3037220" y="233153"/>
                </a:lnTo>
                <a:lnTo>
                  <a:pt x="3053251" y="227247"/>
                </a:lnTo>
                <a:lnTo>
                  <a:pt x="3059157" y="211216"/>
                </a:lnTo>
                <a:lnTo>
                  <a:pt x="3060001" y="179997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8"/>
          <p:cNvSpPr txBox="1"/>
          <p:nvPr/>
        </p:nvSpPr>
        <p:spPr>
          <a:xfrm>
            <a:off x="2251791" y="4429059"/>
            <a:ext cx="285115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différentes politiques</a:t>
            </a:r>
            <a:r>
              <a:rPr sz="11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 smtClean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6"/>
          <p:cNvSpPr/>
          <p:nvPr/>
        </p:nvSpPr>
        <p:spPr>
          <a:xfrm>
            <a:off x="432003" y="40500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661299" y="248690"/>
            <a:ext cx="5212715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4.1.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économique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court</a:t>
            </a:r>
            <a:r>
              <a:rPr sz="1500" i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299" y="1095837"/>
            <a:ext cx="5256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rôle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l’État dans 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mise en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œuvre de politiques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2003" y="1087531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4974" y="107967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73650" y="1628289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73650" y="1998003"/>
            <a:ext cx="0" cy="1098550"/>
          </a:xfrm>
          <a:custGeom>
            <a:avLst/>
            <a:gdLst/>
            <a:ahLst/>
            <a:cxnLst/>
            <a:rect l="l" t="t" r="r" b="b"/>
            <a:pathLst>
              <a:path h="1098550">
                <a:moveTo>
                  <a:pt x="0" y="0"/>
                </a:moveTo>
                <a:lnTo>
                  <a:pt x="0" y="10980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3226" y="2367004"/>
            <a:ext cx="0" cy="729615"/>
          </a:xfrm>
          <a:custGeom>
            <a:avLst/>
            <a:gdLst/>
            <a:ahLst/>
            <a:cxnLst/>
            <a:rect l="l" t="t" r="r" b="b"/>
            <a:pathLst>
              <a:path h="729614">
                <a:moveTo>
                  <a:pt x="0" y="0"/>
                </a:moveTo>
                <a:lnTo>
                  <a:pt x="0" y="72899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01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65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48650" y="2857505"/>
            <a:ext cx="182880" cy="256540"/>
          </a:xfrm>
          <a:custGeom>
            <a:avLst/>
            <a:gdLst/>
            <a:ahLst/>
            <a:cxnLst/>
            <a:rect l="l" t="t" r="r" b="b"/>
            <a:pathLst>
              <a:path w="182879" h="256539">
                <a:moveTo>
                  <a:pt x="182575" y="0"/>
                </a:moveTo>
                <a:lnTo>
                  <a:pt x="0" y="25650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50451" y="2367004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4">
                <a:moveTo>
                  <a:pt x="0" y="0"/>
                </a:moveTo>
                <a:lnTo>
                  <a:pt x="0" y="7721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24799" y="2367004"/>
            <a:ext cx="306070" cy="333375"/>
          </a:xfrm>
          <a:custGeom>
            <a:avLst/>
            <a:gdLst/>
            <a:ahLst/>
            <a:cxnLst/>
            <a:rect l="l" t="t" r="r" b="b"/>
            <a:pathLst>
              <a:path w="306070" h="333375">
                <a:moveTo>
                  <a:pt x="0" y="0"/>
                </a:moveTo>
                <a:lnTo>
                  <a:pt x="305993" y="333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10928" y="1628289"/>
            <a:ext cx="0" cy="586105"/>
          </a:xfrm>
          <a:custGeom>
            <a:avLst/>
            <a:gdLst/>
            <a:ahLst/>
            <a:cxnLst/>
            <a:rect l="l" t="t" r="r" b="b"/>
            <a:pathLst>
              <a:path h="586105">
                <a:moveTo>
                  <a:pt x="0" y="0"/>
                </a:moveTo>
                <a:lnTo>
                  <a:pt x="0" y="5857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421224" y="1628289"/>
            <a:ext cx="0" cy="618490"/>
          </a:xfrm>
          <a:custGeom>
            <a:avLst/>
            <a:gdLst/>
            <a:ahLst/>
            <a:cxnLst/>
            <a:rect l="l" t="t" r="r" b="b"/>
            <a:pathLst>
              <a:path h="618489">
                <a:moveTo>
                  <a:pt x="0" y="0"/>
                </a:moveTo>
                <a:lnTo>
                  <a:pt x="0" y="6181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55224" y="3438001"/>
            <a:ext cx="1692275" cy="360045"/>
          </a:xfrm>
          <a:custGeom>
            <a:avLst/>
            <a:gdLst/>
            <a:ahLst/>
            <a:cxnLst/>
            <a:rect l="l" t="t" r="r" b="b"/>
            <a:pathLst>
              <a:path w="1692275" h="360045">
                <a:moveTo>
                  <a:pt x="1637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637995" y="360006"/>
                </a:lnTo>
                <a:lnTo>
                  <a:pt x="1669214" y="359163"/>
                </a:lnTo>
                <a:lnTo>
                  <a:pt x="1685245" y="353256"/>
                </a:lnTo>
                <a:lnTo>
                  <a:pt x="1691151" y="337225"/>
                </a:lnTo>
                <a:lnTo>
                  <a:pt x="1691995" y="306006"/>
                </a:lnTo>
                <a:lnTo>
                  <a:pt x="1691995" y="54000"/>
                </a:lnTo>
                <a:lnTo>
                  <a:pt x="1691151" y="22781"/>
                </a:lnTo>
                <a:lnTo>
                  <a:pt x="1685245" y="6750"/>
                </a:lnTo>
                <a:lnTo>
                  <a:pt x="1669214" y="843"/>
                </a:lnTo>
                <a:lnTo>
                  <a:pt x="1637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709225" y="3438001"/>
            <a:ext cx="1512570" cy="360045"/>
          </a:xfrm>
          <a:custGeom>
            <a:avLst/>
            <a:gdLst/>
            <a:ahLst/>
            <a:cxnLst/>
            <a:rect l="l" t="t" r="r" b="b"/>
            <a:pathLst>
              <a:path w="1512570" h="36004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457998" y="360006"/>
                </a:lnTo>
                <a:lnTo>
                  <a:pt x="1489217" y="359163"/>
                </a:lnTo>
                <a:lnTo>
                  <a:pt x="1505248" y="353256"/>
                </a:lnTo>
                <a:lnTo>
                  <a:pt x="1511154" y="337225"/>
                </a:lnTo>
                <a:lnTo>
                  <a:pt x="1511998" y="3060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7999" y="2556003"/>
            <a:ext cx="1836420" cy="360045"/>
          </a:xfrm>
          <a:custGeom>
            <a:avLst/>
            <a:gdLst/>
            <a:ahLst/>
            <a:cxnLst/>
            <a:rect l="l" t="t" r="r" b="b"/>
            <a:pathLst>
              <a:path w="1836420" h="36004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782000" y="360006"/>
                </a:lnTo>
                <a:lnTo>
                  <a:pt x="1813219" y="359163"/>
                </a:lnTo>
                <a:lnTo>
                  <a:pt x="1829250" y="353256"/>
                </a:lnTo>
                <a:lnTo>
                  <a:pt x="1835157" y="337225"/>
                </a:lnTo>
                <a:lnTo>
                  <a:pt x="1836000" y="306006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42814" y="2576725"/>
            <a:ext cx="163448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déséquilibres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17812" y="2716425"/>
            <a:ext cx="1085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(inflation,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chômage)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663999" y="2556003"/>
            <a:ext cx="758825" cy="360045"/>
          </a:xfrm>
          <a:custGeom>
            <a:avLst/>
            <a:gdLst/>
            <a:ahLst/>
            <a:cxnLst/>
            <a:rect l="l" t="t" r="r" b="b"/>
            <a:pathLst>
              <a:path w="758825" h="360044">
                <a:moveTo>
                  <a:pt x="70445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704456" y="360006"/>
                </a:lnTo>
                <a:lnTo>
                  <a:pt x="735675" y="359163"/>
                </a:lnTo>
                <a:lnTo>
                  <a:pt x="751706" y="353256"/>
                </a:lnTo>
                <a:lnTo>
                  <a:pt x="757612" y="337225"/>
                </a:lnTo>
                <a:lnTo>
                  <a:pt x="758456" y="306006"/>
                </a:lnTo>
                <a:lnTo>
                  <a:pt x="758456" y="54000"/>
                </a:lnTo>
                <a:lnTo>
                  <a:pt x="757612" y="22781"/>
                </a:lnTo>
                <a:lnTo>
                  <a:pt x="751706" y="6750"/>
                </a:lnTo>
                <a:lnTo>
                  <a:pt x="735675" y="843"/>
                </a:lnTo>
                <a:lnTo>
                  <a:pt x="7044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765334" y="2576725"/>
            <a:ext cx="5556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683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Fluidifier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602451" y="2556003"/>
            <a:ext cx="1296035" cy="360045"/>
          </a:xfrm>
          <a:custGeom>
            <a:avLst/>
            <a:gdLst/>
            <a:ahLst/>
            <a:cxnLst/>
            <a:rect l="l" t="t" r="r" b="b"/>
            <a:pathLst>
              <a:path w="1296035" h="360044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241996" y="360006"/>
                </a:lnTo>
                <a:lnTo>
                  <a:pt x="1273215" y="359163"/>
                </a:lnTo>
                <a:lnTo>
                  <a:pt x="1289246" y="353256"/>
                </a:lnTo>
                <a:lnTo>
                  <a:pt x="1295153" y="337225"/>
                </a:lnTo>
                <a:lnTo>
                  <a:pt x="1295996" y="306006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698818" y="2576725"/>
            <a:ext cx="109855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224154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Corriger les  dysfonctionnements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078452" y="2556003"/>
            <a:ext cx="1368425" cy="360045"/>
          </a:xfrm>
          <a:custGeom>
            <a:avLst/>
            <a:gdLst/>
            <a:ahLst/>
            <a:cxnLst/>
            <a:rect l="l" t="t" r="r" b="b"/>
            <a:pathLst>
              <a:path w="1368425" h="360044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14005" y="360006"/>
                </a:lnTo>
                <a:lnTo>
                  <a:pt x="1345224" y="359163"/>
                </a:lnTo>
                <a:lnTo>
                  <a:pt x="1361255" y="353256"/>
                </a:lnTo>
                <a:lnTo>
                  <a:pt x="1367162" y="337225"/>
                </a:lnTo>
                <a:lnTo>
                  <a:pt x="1368005" y="306006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189472" y="2576725"/>
            <a:ext cx="11449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63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Réguler le niveau de  l’activité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153224" y="1835998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19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274260" y="1845570"/>
            <a:ext cx="11258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d’allocation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701225" y="1835998"/>
            <a:ext cx="1440180" cy="198120"/>
          </a:xfrm>
          <a:custGeom>
            <a:avLst/>
            <a:gdLst/>
            <a:ahLst/>
            <a:cxnLst/>
            <a:rect l="l" t="t" r="r" b="b"/>
            <a:pathLst>
              <a:path w="1440179" h="1981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86001" y="198005"/>
                </a:lnTo>
                <a:lnTo>
                  <a:pt x="1417220" y="197161"/>
                </a:lnTo>
                <a:lnTo>
                  <a:pt x="1433252" y="191255"/>
                </a:lnTo>
                <a:lnTo>
                  <a:pt x="1439158" y="175224"/>
                </a:lnTo>
                <a:lnTo>
                  <a:pt x="1440002" y="14400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807028" y="1845570"/>
            <a:ext cx="12198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régulation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321225" y="1835998"/>
            <a:ext cx="1620520" cy="198120"/>
          </a:xfrm>
          <a:custGeom>
            <a:avLst/>
            <a:gdLst/>
            <a:ahLst/>
            <a:cxnLst/>
            <a:rect l="l" t="t" r="r" b="b"/>
            <a:pathLst>
              <a:path w="1620520" h="198119">
                <a:moveTo>
                  <a:pt x="1565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565998" y="198005"/>
                </a:lnTo>
                <a:lnTo>
                  <a:pt x="1597217" y="197161"/>
                </a:lnTo>
                <a:lnTo>
                  <a:pt x="1613249" y="191255"/>
                </a:lnTo>
                <a:lnTo>
                  <a:pt x="1619155" y="175224"/>
                </a:lnTo>
                <a:lnTo>
                  <a:pt x="1619999" y="144005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435515" y="1845570"/>
            <a:ext cx="13804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redistribution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107225" y="145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769141" y="1473455"/>
            <a:ext cx="15557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L’État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a plusieurs</a:t>
            </a:r>
            <a:r>
              <a:rPr sz="11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rôles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348528" y="2205573"/>
            <a:ext cx="3879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afin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107225" y="3060004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94974" y="3075460"/>
            <a:ext cx="5102225" cy="12227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1394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grâce à des politiques</a:t>
            </a:r>
            <a:r>
              <a:rPr sz="11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économiques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048385" algn="ctr">
              <a:lnSpc>
                <a:spcPts val="1120"/>
              </a:lnSpc>
              <a:tabLst>
                <a:tab pos="283337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court terme	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long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950" dirty="0">
              <a:latin typeface="Arial"/>
              <a:cs typeface="Arial"/>
            </a:endParaRPr>
          </a:p>
          <a:p>
            <a:pPr marL="990600" algn="ctr">
              <a:lnSpc>
                <a:spcPts val="1120"/>
              </a:lnSpc>
              <a:tabLst>
                <a:tab pos="283273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conjoncturelles	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structurelles</a:t>
            </a:r>
            <a:endParaRPr sz="9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spc="-15" baseline="2136" dirty="0">
                <a:solidFill>
                  <a:srgbClr val="00AEEF"/>
                </a:solidFill>
                <a:latin typeface="Arial"/>
                <a:cs typeface="Arial"/>
              </a:rPr>
              <a:t>L’action 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de l’État dans les différentes politiques</a:t>
            </a:r>
            <a:r>
              <a:rPr sz="1950" b="1" spc="-120" baseline="2136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950" b="1" spc="-7" baseline="2136" dirty="0" smtClean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49" name="object 8"/>
          <p:cNvSpPr/>
          <p:nvPr/>
        </p:nvSpPr>
        <p:spPr>
          <a:xfrm>
            <a:off x="2917225" y="4583892"/>
            <a:ext cx="0" cy="648335"/>
          </a:xfrm>
          <a:custGeom>
            <a:avLst/>
            <a:gdLst/>
            <a:ahLst/>
            <a:cxnLst/>
            <a:rect l="l" t="t" r="r" b="b"/>
            <a:pathLst>
              <a:path h="648335">
                <a:moveTo>
                  <a:pt x="0" y="0"/>
                </a:moveTo>
                <a:lnTo>
                  <a:pt x="0" y="64829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20"/>
          <p:cNvSpPr/>
          <p:nvPr/>
        </p:nvSpPr>
        <p:spPr>
          <a:xfrm>
            <a:off x="2341225" y="5133601"/>
            <a:ext cx="1152525" cy="504190"/>
          </a:xfrm>
          <a:custGeom>
            <a:avLst/>
            <a:gdLst/>
            <a:ahLst/>
            <a:cxnLst/>
            <a:rect l="l" t="t" r="r" b="b"/>
            <a:pathLst>
              <a:path w="1152525" h="504189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098003" y="503999"/>
                </a:lnTo>
                <a:lnTo>
                  <a:pt x="1129222" y="503155"/>
                </a:lnTo>
                <a:lnTo>
                  <a:pt x="1145254" y="497249"/>
                </a:lnTo>
                <a:lnTo>
                  <a:pt x="1151160" y="481218"/>
                </a:lnTo>
                <a:lnTo>
                  <a:pt x="1152004" y="449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21"/>
          <p:cNvSpPr txBox="1"/>
          <p:nvPr/>
        </p:nvSpPr>
        <p:spPr>
          <a:xfrm>
            <a:off x="2515439" y="5156473"/>
            <a:ext cx="796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Réduction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endParaRPr sz="950">
              <a:latin typeface="Arial"/>
              <a:cs typeface="Arial"/>
            </a:endParaRPr>
          </a:p>
        </p:txBody>
      </p:sp>
      <p:sp>
        <p:nvSpPr>
          <p:cNvPr id="52" name="object 22"/>
          <p:cNvSpPr txBox="1"/>
          <p:nvPr/>
        </p:nvSpPr>
        <p:spPr>
          <a:xfrm>
            <a:off x="2401476" y="5296173"/>
            <a:ext cx="102425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014" marR="5080" indent="-1079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prélèvements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pour  les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53" name="object 23"/>
          <p:cNvSpPr/>
          <p:nvPr/>
        </p:nvSpPr>
        <p:spPr>
          <a:xfrm>
            <a:off x="2341225" y="5133601"/>
            <a:ext cx="1152525" cy="504190"/>
          </a:xfrm>
          <a:custGeom>
            <a:avLst/>
            <a:gdLst/>
            <a:ahLst/>
            <a:cxnLst/>
            <a:rect l="l" t="t" r="r" b="b"/>
            <a:pathLst>
              <a:path w="115252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098003" y="503999"/>
                </a:lnTo>
                <a:lnTo>
                  <a:pt x="1129222" y="503155"/>
                </a:lnTo>
                <a:lnTo>
                  <a:pt x="1145254" y="497249"/>
                </a:lnTo>
                <a:lnTo>
                  <a:pt x="1151160" y="481218"/>
                </a:lnTo>
                <a:lnTo>
                  <a:pt x="1152004" y="449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38"/>
          <p:cNvSpPr/>
          <p:nvPr/>
        </p:nvSpPr>
        <p:spPr>
          <a:xfrm>
            <a:off x="2341225" y="4791600"/>
            <a:ext cx="1152525" cy="198120"/>
          </a:xfrm>
          <a:custGeom>
            <a:avLst/>
            <a:gdLst/>
            <a:ahLst/>
            <a:cxnLst/>
            <a:rect l="l" t="t" r="r" b="b"/>
            <a:pathLst>
              <a:path w="1152525" h="198120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098003" y="198005"/>
                </a:lnTo>
                <a:lnTo>
                  <a:pt x="1129222" y="197161"/>
                </a:lnTo>
                <a:lnTo>
                  <a:pt x="1145254" y="191255"/>
                </a:lnTo>
                <a:lnTo>
                  <a:pt x="1151160" y="175224"/>
                </a:lnTo>
                <a:lnTo>
                  <a:pt x="1152004" y="144005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7"/>
          <p:cNvSpPr/>
          <p:nvPr/>
        </p:nvSpPr>
        <p:spPr>
          <a:xfrm>
            <a:off x="2051999" y="4413601"/>
            <a:ext cx="3060065" cy="234315"/>
          </a:xfrm>
          <a:custGeom>
            <a:avLst/>
            <a:gdLst/>
            <a:ahLst/>
            <a:cxnLst/>
            <a:rect l="l" t="t" r="r" b="b"/>
            <a:pathLst>
              <a:path w="3060065" h="234314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3006001" y="233997"/>
                </a:lnTo>
                <a:lnTo>
                  <a:pt x="3037220" y="233153"/>
                </a:lnTo>
                <a:lnTo>
                  <a:pt x="3053251" y="227247"/>
                </a:lnTo>
                <a:lnTo>
                  <a:pt x="3059157" y="211216"/>
                </a:lnTo>
                <a:lnTo>
                  <a:pt x="3060001" y="179997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58"/>
          <p:cNvSpPr txBox="1"/>
          <p:nvPr/>
        </p:nvSpPr>
        <p:spPr>
          <a:xfrm>
            <a:off x="2251791" y="4429059"/>
            <a:ext cx="2851150" cy="542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différentes politiques</a:t>
            </a:r>
            <a:r>
              <a:rPr sz="11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  <a:tabLst>
                <a:tab pos="154368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l’offre	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bject 6"/>
          <p:cNvSpPr/>
          <p:nvPr/>
        </p:nvSpPr>
        <p:spPr>
          <a:xfrm>
            <a:off x="432003" y="40500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661299" y="248690"/>
            <a:ext cx="5212715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4.1.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économique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court</a:t>
            </a:r>
            <a:r>
              <a:rPr sz="1500" i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299" y="1095837"/>
            <a:ext cx="5256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rôle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l’État dans 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mise en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œuvre de politiques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2003" y="1087531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4974" y="107967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73650" y="1628289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73650" y="1998003"/>
            <a:ext cx="0" cy="1098550"/>
          </a:xfrm>
          <a:custGeom>
            <a:avLst/>
            <a:gdLst/>
            <a:ahLst/>
            <a:cxnLst/>
            <a:rect l="l" t="t" r="r" b="b"/>
            <a:pathLst>
              <a:path h="1098550">
                <a:moveTo>
                  <a:pt x="0" y="0"/>
                </a:moveTo>
                <a:lnTo>
                  <a:pt x="0" y="10980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43226" y="2367004"/>
            <a:ext cx="0" cy="729615"/>
          </a:xfrm>
          <a:custGeom>
            <a:avLst/>
            <a:gdLst/>
            <a:ahLst/>
            <a:cxnLst/>
            <a:rect l="l" t="t" r="r" b="b"/>
            <a:pathLst>
              <a:path h="729614">
                <a:moveTo>
                  <a:pt x="0" y="0"/>
                </a:moveTo>
                <a:lnTo>
                  <a:pt x="0" y="72899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01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65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948650" y="2857505"/>
            <a:ext cx="182880" cy="256540"/>
          </a:xfrm>
          <a:custGeom>
            <a:avLst/>
            <a:gdLst/>
            <a:ahLst/>
            <a:cxnLst/>
            <a:rect l="l" t="t" r="r" b="b"/>
            <a:pathLst>
              <a:path w="182879" h="256539">
                <a:moveTo>
                  <a:pt x="182575" y="0"/>
                </a:moveTo>
                <a:lnTo>
                  <a:pt x="0" y="25650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50451" y="2367004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4">
                <a:moveTo>
                  <a:pt x="0" y="0"/>
                </a:moveTo>
                <a:lnTo>
                  <a:pt x="0" y="7721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24799" y="2367004"/>
            <a:ext cx="306070" cy="333375"/>
          </a:xfrm>
          <a:custGeom>
            <a:avLst/>
            <a:gdLst/>
            <a:ahLst/>
            <a:cxnLst/>
            <a:rect l="l" t="t" r="r" b="b"/>
            <a:pathLst>
              <a:path w="306070" h="333375">
                <a:moveTo>
                  <a:pt x="0" y="0"/>
                </a:moveTo>
                <a:lnTo>
                  <a:pt x="305993" y="333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810928" y="1628289"/>
            <a:ext cx="0" cy="586105"/>
          </a:xfrm>
          <a:custGeom>
            <a:avLst/>
            <a:gdLst/>
            <a:ahLst/>
            <a:cxnLst/>
            <a:rect l="l" t="t" r="r" b="b"/>
            <a:pathLst>
              <a:path h="586105">
                <a:moveTo>
                  <a:pt x="0" y="0"/>
                </a:moveTo>
                <a:lnTo>
                  <a:pt x="0" y="5857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21224" y="1628289"/>
            <a:ext cx="0" cy="618490"/>
          </a:xfrm>
          <a:custGeom>
            <a:avLst/>
            <a:gdLst/>
            <a:ahLst/>
            <a:cxnLst/>
            <a:rect l="l" t="t" r="r" b="b"/>
            <a:pathLst>
              <a:path h="618489">
                <a:moveTo>
                  <a:pt x="0" y="0"/>
                </a:moveTo>
                <a:lnTo>
                  <a:pt x="0" y="6181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55224" y="3438001"/>
            <a:ext cx="1692275" cy="360045"/>
          </a:xfrm>
          <a:custGeom>
            <a:avLst/>
            <a:gdLst/>
            <a:ahLst/>
            <a:cxnLst/>
            <a:rect l="l" t="t" r="r" b="b"/>
            <a:pathLst>
              <a:path w="1692275" h="360045">
                <a:moveTo>
                  <a:pt x="1637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637995" y="360006"/>
                </a:lnTo>
                <a:lnTo>
                  <a:pt x="1669214" y="359163"/>
                </a:lnTo>
                <a:lnTo>
                  <a:pt x="1685245" y="353256"/>
                </a:lnTo>
                <a:lnTo>
                  <a:pt x="1691151" y="337225"/>
                </a:lnTo>
                <a:lnTo>
                  <a:pt x="1691995" y="306006"/>
                </a:lnTo>
                <a:lnTo>
                  <a:pt x="1691995" y="54000"/>
                </a:lnTo>
                <a:lnTo>
                  <a:pt x="1691151" y="22781"/>
                </a:lnTo>
                <a:lnTo>
                  <a:pt x="1685245" y="6750"/>
                </a:lnTo>
                <a:lnTo>
                  <a:pt x="1669214" y="843"/>
                </a:lnTo>
                <a:lnTo>
                  <a:pt x="1637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709225" y="3438001"/>
            <a:ext cx="1512570" cy="360045"/>
          </a:xfrm>
          <a:custGeom>
            <a:avLst/>
            <a:gdLst/>
            <a:ahLst/>
            <a:cxnLst/>
            <a:rect l="l" t="t" r="r" b="b"/>
            <a:pathLst>
              <a:path w="1512570" h="36004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457998" y="360006"/>
                </a:lnTo>
                <a:lnTo>
                  <a:pt x="1489217" y="359163"/>
                </a:lnTo>
                <a:lnTo>
                  <a:pt x="1505248" y="353256"/>
                </a:lnTo>
                <a:lnTo>
                  <a:pt x="1511154" y="337225"/>
                </a:lnTo>
                <a:lnTo>
                  <a:pt x="1511998" y="3060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47999" y="2556003"/>
            <a:ext cx="1836420" cy="360045"/>
          </a:xfrm>
          <a:custGeom>
            <a:avLst/>
            <a:gdLst/>
            <a:ahLst/>
            <a:cxnLst/>
            <a:rect l="l" t="t" r="r" b="b"/>
            <a:pathLst>
              <a:path w="1836420" h="36004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782000" y="360006"/>
                </a:lnTo>
                <a:lnTo>
                  <a:pt x="1813219" y="359163"/>
                </a:lnTo>
                <a:lnTo>
                  <a:pt x="1829250" y="353256"/>
                </a:lnTo>
                <a:lnTo>
                  <a:pt x="1835157" y="337225"/>
                </a:lnTo>
                <a:lnTo>
                  <a:pt x="1836000" y="306006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42814" y="2576725"/>
            <a:ext cx="163448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déséquilibres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17812" y="2716425"/>
            <a:ext cx="1085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(inflation,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chômage)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663999" y="2556003"/>
            <a:ext cx="758825" cy="360045"/>
          </a:xfrm>
          <a:custGeom>
            <a:avLst/>
            <a:gdLst/>
            <a:ahLst/>
            <a:cxnLst/>
            <a:rect l="l" t="t" r="r" b="b"/>
            <a:pathLst>
              <a:path w="758825" h="360044">
                <a:moveTo>
                  <a:pt x="70445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704456" y="360006"/>
                </a:lnTo>
                <a:lnTo>
                  <a:pt x="735675" y="359163"/>
                </a:lnTo>
                <a:lnTo>
                  <a:pt x="751706" y="353256"/>
                </a:lnTo>
                <a:lnTo>
                  <a:pt x="757612" y="337225"/>
                </a:lnTo>
                <a:lnTo>
                  <a:pt x="758456" y="306006"/>
                </a:lnTo>
                <a:lnTo>
                  <a:pt x="758456" y="54000"/>
                </a:lnTo>
                <a:lnTo>
                  <a:pt x="757612" y="22781"/>
                </a:lnTo>
                <a:lnTo>
                  <a:pt x="751706" y="6750"/>
                </a:lnTo>
                <a:lnTo>
                  <a:pt x="735675" y="843"/>
                </a:lnTo>
                <a:lnTo>
                  <a:pt x="7044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765334" y="2576725"/>
            <a:ext cx="5556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683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Fluidifier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602451" y="2556003"/>
            <a:ext cx="1296035" cy="360045"/>
          </a:xfrm>
          <a:custGeom>
            <a:avLst/>
            <a:gdLst/>
            <a:ahLst/>
            <a:cxnLst/>
            <a:rect l="l" t="t" r="r" b="b"/>
            <a:pathLst>
              <a:path w="1296035" h="360044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241996" y="360006"/>
                </a:lnTo>
                <a:lnTo>
                  <a:pt x="1273215" y="359163"/>
                </a:lnTo>
                <a:lnTo>
                  <a:pt x="1289246" y="353256"/>
                </a:lnTo>
                <a:lnTo>
                  <a:pt x="1295153" y="337225"/>
                </a:lnTo>
                <a:lnTo>
                  <a:pt x="1295996" y="306006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698818" y="2576725"/>
            <a:ext cx="109855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224154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Corriger les  dysfonctionnements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078452" y="2556003"/>
            <a:ext cx="1368425" cy="360045"/>
          </a:xfrm>
          <a:custGeom>
            <a:avLst/>
            <a:gdLst/>
            <a:ahLst/>
            <a:cxnLst/>
            <a:rect l="l" t="t" r="r" b="b"/>
            <a:pathLst>
              <a:path w="1368425" h="360044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14005" y="360006"/>
                </a:lnTo>
                <a:lnTo>
                  <a:pt x="1345224" y="359163"/>
                </a:lnTo>
                <a:lnTo>
                  <a:pt x="1361255" y="353256"/>
                </a:lnTo>
                <a:lnTo>
                  <a:pt x="1367162" y="337225"/>
                </a:lnTo>
                <a:lnTo>
                  <a:pt x="1368005" y="306006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189472" y="2576725"/>
            <a:ext cx="11449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63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Réguler le niveau de  l’activité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153224" y="1835998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19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274260" y="1845570"/>
            <a:ext cx="11258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d’allocation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701225" y="1835998"/>
            <a:ext cx="1440180" cy="198120"/>
          </a:xfrm>
          <a:custGeom>
            <a:avLst/>
            <a:gdLst/>
            <a:ahLst/>
            <a:cxnLst/>
            <a:rect l="l" t="t" r="r" b="b"/>
            <a:pathLst>
              <a:path w="1440179" h="1981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86001" y="198005"/>
                </a:lnTo>
                <a:lnTo>
                  <a:pt x="1417220" y="197161"/>
                </a:lnTo>
                <a:lnTo>
                  <a:pt x="1433252" y="191255"/>
                </a:lnTo>
                <a:lnTo>
                  <a:pt x="1439158" y="175224"/>
                </a:lnTo>
                <a:lnTo>
                  <a:pt x="1440002" y="14400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807028" y="1845570"/>
            <a:ext cx="12198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régulation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321225" y="1835998"/>
            <a:ext cx="1620520" cy="198120"/>
          </a:xfrm>
          <a:custGeom>
            <a:avLst/>
            <a:gdLst/>
            <a:ahLst/>
            <a:cxnLst/>
            <a:rect l="l" t="t" r="r" b="b"/>
            <a:pathLst>
              <a:path w="1620520" h="198119">
                <a:moveTo>
                  <a:pt x="1565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565998" y="198005"/>
                </a:lnTo>
                <a:lnTo>
                  <a:pt x="1597217" y="197161"/>
                </a:lnTo>
                <a:lnTo>
                  <a:pt x="1613249" y="191255"/>
                </a:lnTo>
                <a:lnTo>
                  <a:pt x="1619155" y="175224"/>
                </a:lnTo>
                <a:lnTo>
                  <a:pt x="1619999" y="144005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435515" y="1845570"/>
            <a:ext cx="13804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redistribution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107225" y="145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769141" y="1473455"/>
            <a:ext cx="15557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L’État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a plusieurs</a:t>
            </a:r>
            <a:r>
              <a:rPr sz="11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rôles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3348528" y="2205573"/>
            <a:ext cx="3879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afin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endParaRPr sz="9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107225" y="3060004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494974" y="3075460"/>
            <a:ext cx="5102225" cy="12227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1394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grâce à des politiques</a:t>
            </a:r>
            <a:r>
              <a:rPr sz="11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économiques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048385" algn="ctr">
              <a:lnSpc>
                <a:spcPts val="1120"/>
              </a:lnSpc>
              <a:tabLst>
                <a:tab pos="283337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court terme	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long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950" dirty="0">
              <a:latin typeface="Arial"/>
              <a:cs typeface="Arial"/>
            </a:endParaRPr>
          </a:p>
          <a:p>
            <a:pPr marL="990600" algn="ctr">
              <a:lnSpc>
                <a:spcPts val="1120"/>
              </a:lnSpc>
              <a:tabLst>
                <a:tab pos="283273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conjoncturelles	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structurelles</a:t>
            </a:r>
            <a:endParaRPr sz="9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spc="-15" baseline="2136" dirty="0">
                <a:solidFill>
                  <a:srgbClr val="00AEEF"/>
                </a:solidFill>
                <a:latin typeface="Arial"/>
                <a:cs typeface="Arial"/>
              </a:rPr>
              <a:t>L’action 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de l’État dans les différentes politiques</a:t>
            </a:r>
            <a:r>
              <a:rPr sz="1950" b="1" spc="-120" baseline="2136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950" b="1" spc="-7" baseline="2136" dirty="0" smtClean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3" name="object 5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55" name="object 7"/>
          <p:cNvSpPr/>
          <p:nvPr/>
        </p:nvSpPr>
        <p:spPr>
          <a:xfrm>
            <a:off x="4446613" y="4583892"/>
            <a:ext cx="0" cy="946150"/>
          </a:xfrm>
          <a:custGeom>
            <a:avLst/>
            <a:gdLst/>
            <a:ahLst/>
            <a:cxnLst/>
            <a:rect l="l" t="t" r="r" b="b"/>
            <a:pathLst>
              <a:path h="946150">
                <a:moveTo>
                  <a:pt x="0" y="0"/>
                </a:moveTo>
                <a:lnTo>
                  <a:pt x="0" y="9457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8"/>
          <p:cNvSpPr/>
          <p:nvPr/>
        </p:nvSpPr>
        <p:spPr>
          <a:xfrm>
            <a:off x="2917225" y="4583892"/>
            <a:ext cx="0" cy="648335"/>
          </a:xfrm>
          <a:custGeom>
            <a:avLst/>
            <a:gdLst/>
            <a:ahLst/>
            <a:cxnLst/>
            <a:rect l="l" t="t" r="r" b="b"/>
            <a:pathLst>
              <a:path h="648335">
                <a:moveTo>
                  <a:pt x="0" y="0"/>
                </a:moveTo>
                <a:lnTo>
                  <a:pt x="0" y="64829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20"/>
          <p:cNvSpPr/>
          <p:nvPr/>
        </p:nvSpPr>
        <p:spPr>
          <a:xfrm>
            <a:off x="2341225" y="5133601"/>
            <a:ext cx="1152525" cy="504190"/>
          </a:xfrm>
          <a:custGeom>
            <a:avLst/>
            <a:gdLst/>
            <a:ahLst/>
            <a:cxnLst/>
            <a:rect l="l" t="t" r="r" b="b"/>
            <a:pathLst>
              <a:path w="1152525" h="504189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098003" y="503999"/>
                </a:lnTo>
                <a:lnTo>
                  <a:pt x="1129222" y="503155"/>
                </a:lnTo>
                <a:lnTo>
                  <a:pt x="1145254" y="497249"/>
                </a:lnTo>
                <a:lnTo>
                  <a:pt x="1151160" y="481218"/>
                </a:lnTo>
                <a:lnTo>
                  <a:pt x="1152004" y="449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21"/>
          <p:cNvSpPr txBox="1"/>
          <p:nvPr/>
        </p:nvSpPr>
        <p:spPr>
          <a:xfrm>
            <a:off x="2515439" y="5156473"/>
            <a:ext cx="796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Réduction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endParaRPr sz="950">
              <a:latin typeface="Arial"/>
              <a:cs typeface="Arial"/>
            </a:endParaRPr>
          </a:p>
        </p:txBody>
      </p:sp>
      <p:sp>
        <p:nvSpPr>
          <p:cNvPr id="60" name="object 22"/>
          <p:cNvSpPr txBox="1"/>
          <p:nvPr/>
        </p:nvSpPr>
        <p:spPr>
          <a:xfrm>
            <a:off x="2401476" y="5296173"/>
            <a:ext cx="102425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014" marR="5080" indent="-1079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prélèvements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pour  les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23"/>
          <p:cNvSpPr/>
          <p:nvPr/>
        </p:nvSpPr>
        <p:spPr>
          <a:xfrm>
            <a:off x="2341225" y="5133601"/>
            <a:ext cx="1152525" cy="504190"/>
          </a:xfrm>
          <a:custGeom>
            <a:avLst/>
            <a:gdLst/>
            <a:ahLst/>
            <a:cxnLst/>
            <a:rect l="l" t="t" r="r" b="b"/>
            <a:pathLst>
              <a:path w="115252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098003" y="503999"/>
                </a:lnTo>
                <a:lnTo>
                  <a:pt x="1129222" y="503155"/>
                </a:lnTo>
                <a:lnTo>
                  <a:pt x="1145254" y="497249"/>
                </a:lnTo>
                <a:lnTo>
                  <a:pt x="1151160" y="481218"/>
                </a:lnTo>
                <a:lnTo>
                  <a:pt x="1152004" y="449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24"/>
          <p:cNvSpPr/>
          <p:nvPr/>
        </p:nvSpPr>
        <p:spPr>
          <a:xfrm>
            <a:off x="3852612" y="5133601"/>
            <a:ext cx="1188085" cy="504190"/>
          </a:xfrm>
          <a:custGeom>
            <a:avLst/>
            <a:gdLst/>
            <a:ahLst/>
            <a:cxnLst/>
            <a:rect l="l" t="t" r="r" b="b"/>
            <a:pathLst>
              <a:path w="1188085" h="504189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133995" y="503999"/>
                </a:lnTo>
                <a:lnTo>
                  <a:pt x="1165214" y="503155"/>
                </a:lnTo>
                <a:lnTo>
                  <a:pt x="1181246" y="497249"/>
                </a:lnTo>
                <a:lnTo>
                  <a:pt x="1187152" y="481218"/>
                </a:lnTo>
                <a:lnTo>
                  <a:pt x="1187996" y="449999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25"/>
          <p:cNvSpPr txBox="1"/>
          <p:nvPr/>
        </p:nvSpPr>
        <p:spPr>
          <a:xfrm>
            <a:off x="3921898" y="5156473"/>
            <a:ext cx="104457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Relance de la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consommation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l’investissement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64" name="object 26"/>
          <p:cNvSpPr/>
          <p:nvPr/>
        </p:nvSpPr>
        <p:spPr>
          <a:xfrm>
            <a:off x="3852612" y="5133601"/>
            <a:ext cx="1188085" cy="504190"/>
          </a:xfrm>
          <a:custGeom>
            <a:avLst/>
            <a:gdLst/>
            <a:ahLst/>
            <a:cxnLst/>
            <a:rect l="l" t="t" r="r" b="b"/>
            <a:pathLst>
              <a:path w="118808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133995" y="503999"/>
                </a:lnTo>
                <a:lnTo>
                  <a:pt x="1165214" y="503155"/>
                </a:lnTo>
                <a:lnTo>
                  <a:pt x="1181246" y="497249"/>
                </a:lnTo>
                <a:lnTo>
                  <a:pt x="1187152" y="481218"/>
                </a:lnTo>
                <a:lnTo>
                  <a:pt x="1187996" y="449999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38"/>
          <p:cNvSpPr/>
          <p:nvPr/>
        </p:nvSpPr>
        <p:spPr>
          <a:xfrm>
            <a:off x="2341225" y="4791600"/>
            <a:ext cx="1152525" cy="198120"/>
          </a:xfrm>
          <a:custGeom>
            <a:avLst/>
            <a:gdLst/>
            <a:ahLst/>
            <a:cxnLst/>
            <a:rect l="l" t="t" r="r" b="b"/>
            <a:pathLst>
              <a:path w="1152525" h="198120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098003" y="198005"/>
                </a:lnTo>
                <a:lnTo>
                  <a:pt x="1129222" y="197161"/>
                </a:lnTo>
                <a:lnTo>
                  <a:pt x="1145254" y="191255"/>
                </a:lnTo>
                <a:lnTo>
                  <a:pt x="1151160" y="175224"/>
                </a:lnTo>
                <a:lnTo>
                  <a:pt x="1152004" y="144005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39"/>
          <p:cNvSpPr/>
          <p:nvPr/>
        </p:nvSpPr>
        <p:spPr>
          <a:xfrm>
            <a:off x="3708612" y="4791600"/>
            <a:ext cx="1476375" cy="198120"/>
          </a:xfrm>
          <a:custGeom>
            <a:avLst/>
            <a:gdLst/>
            <a:ahLst/>
            <a:cxnLst/>
            <a:rect l="l" t="t" r="r" b="b"/>
            <a:pathLst>
              <a:path w="1476375" h="198120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422006" y="198005"/>
                </a:lnTo>
                <a:lnTo>
                  <a:pt x="1453225" y="197161"/>
                </a:lnTo>
                <a:lnTo>
                  <a:pt x="1469256" y="191255"/>
                </a:lnTo>
                <a:lnTo>
                  <a:pt x="1475162" y="175224"/>
                </a:lnTo>
                <a:lnTo>
                  <a:pt x="1476006" y="144005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57"/>
          <p:cNvSpPr/>
          <p:nvPr/>
        </p:nvSpPr>
        <p:spPr>
          <a:xfrm>
            <a:off x="2051999" y="4413601"/>
            <a:ext cx="3060065" cy="234315"/>
          </a:xfrm>
          <a:custGeom>
            <a:avLst/>
            <a:gdLst/>
            <a:ahLst/>
            <a:cxnLst/>
            <a:rect l="l" t="t" r="r" b="b"/>
            <a:pathLst>
              <a:path w="3060065" h="234314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3006001" y="233997"/>
                </a:lnTo>
                <a:lnTo>
                  <a:pt x="3037220" y="233153"/>
                </a:lnTo>
                <a:lnTo>
                  <a:pt x="3053251" y="227247"/>
                </a:lnTo>
                <a:lnTo>
                  <a:pt x="3059157" y="211216"/>
                </a:lnTo>
                <a:lnTo>
                  <a:pt x="3060001" y="179997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58"/>
          <p:cNvSpPr txBox="1"/>
          <p:nvPr/>
        </p:nvSpPr>
        <p:spPr>
          <a:xfrm>
            <a:off x="2251791" y="4429059"/>
            <a:ext cx="2851150" cy="542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différentes politiques</a:t>
            </a:r>
            <a:r>
              <a:rPr sz="11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  <a:tabLst>
                <a:tab pos="154368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l’offre	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object 6"/>
          <p:cNvSpPr/>
          <p:nvPr/>
        </p:nvSpPr>
        <p:spPr>
          <a:xfrm>
            <a:off x="432003" y="40500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661299" y="248690"/>
            <a:ext cx="5212715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4.1.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économique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court</a:t>
            </a:r>
            <a:r>
              <a:rPr sz="1500" i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299" y="1095837"/>
            <a:ext cx="5256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rôle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l’État dans 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mise en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œuvre de politiques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2003" y="1087531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4974" y="107967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46613" y="4583892"/>
            <a:ext cx="0" cy="946150"/>
          </a:xfrm>
          <a:custGeom>
            <a:avLst/>
            <a:gdLst/>
            <a:ahLst/>
            <a:cxnLst/>
            <a:rect l="l" t="t" r="r" b="b"/>
            <a:pathLst>
              <a:path h="946150">
                <a:moveTo>
                  <a:pt x="0" y="0"/>
                </a:moveTo>
                <a:lnTo>
                  <a:pt x="0" y="9457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17225" y="4583892"/>
            <a:ext cx="0" cy="648335"/>
          </a:xfrm>
          <a:custGeom>
            <a:avLst/>
            <a:gdLst/>
            <a:ahLst/>
            <a:cxnLst/>
            <a:rect l="l" t="t" r="r" b="b"/>
            <a:pathLst>
              <a:path h="648335">
                <a:moveTo>
                  <a:pt x="0" y="0"/>
                </a:moveTo>
                <a:lnTo>
                  <a:pt x="0" y="64829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45999" y="4611602"/>
            <a:ext cx="454025" cy="216535"/>
          </a:xfrm>
          <a:custGeom>
            <a:avLst/>
            <a:gdLst/>
            <a:ahLst/>
            <a:cxnLst/>
            <a:rect l="l" t="t" r="r" b="b"/>
            <a:pathLst>
              <a:path w="454025" h="216535">
                <a:moveTo>
                  <a:pt x="0" y="216001"/>
                </a:moveTo>
                <a:lnTo>
                  <a:pt x="4536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73650" y="1628289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73650" y="1998003"/>
            <a:ext cx="0" cy="1098550"/>
          </a:xfrm>
          <a:custGeom>
            <a:avLst/>
            <a:gdLst/>
            <a:ahLst/>
            <a:cxnLst/>
            <a:rect l="l" t="t" r="r" b="b"/>
            <a:pathLst>
              <a:path h="1098550">
                <a:moveTo>
                  <a:pt x="0" y="0"/>
                </a:moveTo>
                <a:lnTo>
                  <a:pt x="0" y="10980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43226" y="2367004"/>
            <a:ext cx="0" cy="729615"/>
          </a:xfrm>
          <a:custGeom>
            <a:avLst/>
            <a:gdLst/>
            <a:ahLst/>
            <a:cxnLst/>
            <a:rect l="l" t="t" r="r" b="b"/>
            <a:pathLst>
              <a:path h="729614">
                <a:moveTo>
                  <a:pt x="0" y="0"/>
                </a:moveTo>
                <a:lnTo>
                  <a:pt x="0" y="72899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01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65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48650" y="2857505"/>
            <a:ext cx="182880" cy="256540"/>
          </a:xfrm>
          <a:custGeom>
            <a:avLst/>
            <a:gdLst/>
            <a:ahLst/>
            <a:cxnLst/>
            <a:rect l="l" t="t" r="r" b="b"/>
            <a:pathLst>
              <a:path w="182879" h="256539">
                <a:moveTo>
                  <a:pt x="182575" y="0"/>
                </a:moveTo>
                <a:lnTo>
                  <a:pt x="0" y="25650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50451" y="2367004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4">
                <a:moveTo>
                  <a:pt x="0" y="0"/>
                </a:moveTo>
                <a:lnTo>
                  <a:pt x="0" y="7721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24799" y="2367004"/>
            <a:ext cx="306070" cy="333375"/>
          </a:xfrm>
          <a:custGeom>
            <a:avLst/>
            <a:gdLst/>
            <a:ahLst/>
            <a:cxnLst/>
            <a:rect l="l" t="t" r="r" b="b"/>
            <a:pathLst>
              <a:path w="306070" h="333375">
                <a:moveTo>
                  <a:pt x="0" y="0"/>
                </a:moveTo>
                <a:lnTo>
                  <a:pt x="305993" y="333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10928" y="1628289"/>
            <a:ext cx="0" cy="586105"/>
          </a:xfrm>
          <a:custGeom>
            <a:avLst/>
            <a:gdLst/>
            <a:ahLst/>
            <a:cxnLst/>
            <a:rect l="l" t="t" r="r" b="b"/>
            <a:pathLst>
              <a:path h="586105">
                <a:moveTo>
                  <a:pt x="0" y="0"/>
                </a:moveTo>
                <a:lnTo>
                  <a:pt x="0" y="5857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21224" y="1628289"/>
            <a:ext cx="0" cy="618490"/>
          </a:xfrm>
          <a:custGeom>
            <a:avLst/>
            <a:gdLst/>
            <a:ahLst/>
            <a:cxnLst/>
            <a:rect l="l" t="t" r="r" b="b"/>
            <a:pathLst>
              <a:path h="618489">
                <a:moveTo>
                  <a:pt x="0" y="0"/>
                </a:moveTo>
                <a:lnTo>
                  <a:pt x="0" y="6181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41225" y="5133601"/>
            <a:ext cx="1152525" cy="504190"/>
          </a:xfrm>
          <a:custGeom>
            <a:avLst/>
            <a:gdLst/>
            <a:ahLst/>
            <a:cxnLst/>
            <a:rect l="l" t="t" r="r" b="b"/>
            <a:pathLst>
              <a:path w="1152525" h="504189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098003" y="503999"/>
                </a:lnTo>
                <a:lnTo>
                  <a:pt x="1129222" y="503155"/>
                </a:lnTo>
                <a:lnTo>
                  <a:pt x="1145254" y="497249"/>
                </a:lnTo>
                <a:lnTo>
                  <a:pt x="1151160" y="481218"/>
                </a:lnTo>
                <a:lnTo>
                  <a:pt x="1152004" y="449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515439" y="5156473"/>
            <a:ext cx="796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Réduction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01476" y="5296173"/>
            <a:ext cx="102425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014" marR="5080" indent="-1079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prélèvements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pour  les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41225" y="5133601"/>
            <a:ext cx="1152525" cy="504190"/>
          </a:xfrm>
          <a:custGeom>
            <a:avLst/>
            <a:gdLst/>
            <a:ahLst/>
            <a:cxnLst/>
            <a:rect l="l" t="t" r="r" b="b"/>
            <a:pathLst>
              <a:path w="115252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098003" y="503999"/>
                </a:lnTo>
                <a:lnTo>
                  <a:pt x="1129222" y="503155"/>
                </a:lnTo>
                <a:lnTo>
                  <a:pt x="1145254" y="497249"/>
                </a:lnTo>
                <a:lnTo>
                  <a:pt x="1151160" y="481218"/>
                </a:lnTo>
                <a:lnTo>
                  <a:pt x="1152004" y="449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52612" y="5133601"/>
            <a:ext cx="1188085" cy="504190"/>
          </a:xfrm>
          <a:custGeom>
            <a:avLst/>
            <a:gdLst/>
            <a:ahLst/>
            <a:cxnLst/>
            <a:rect l="l" t="t" r="r" b="b"/>
            <a:pathLst>
              <a:path w="1188085" h="504189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133995" y="503999"/>
                </a:lnTo>
                <a:lnTo>
                  <a:pt x="1165214" y="503155"/>
                </a:lnTo>
                <a:lnTo>
                  <a:pt x="1181246" y="497249"/>
                </a:lnTo>
                <a:lnTo>
                  <a:pt x="1187152" y="481218"/>
                </a:lnTo>
                <a:lnTo>
                  <a:pt x="1187996" y="449999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921898" y="5156473"/>
            <a:ext cx="104457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Relance de la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consommation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l’investissement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52612" y="5133601"/>
            <a:ext cx="1188085" cy="504190"/>
          </a:xfrm>
          <a:custGeom>
            <a:avLst/>
            <a:gdLst/>
            <a:ahLst/>
            <a:cxnLst/>
            <a:rect l="l" t="t" r="r" b="b"/>
            <a:pathLst>
              <a:path w="118808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133995" y="503999"/>
                </a:lnTo>
                <a:lnTo>
                  <a:pt x="1165214" y="503155"/>
                </a:lnTo>
                <a:lnTo>
                  <a:pt x="1181246" y="497249"/>
                </a:lnTo>
                <a:lnTo>
                  <a:pt x="1187152" y="481218"/>
                </a:lnTo>
                <a:lnTo>
                  <a:pt x="1187996" y="449999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855224" y="3438001"/>
            <a:ext cx="1692275" cy="360045"/>
          </a:xfrm>
          <a:custGeom>
            <a:avLst/>
            <a:gdLst/>
            <a:ahLst/>
            <a:cxnLst/>
            <a:rect l="l" t="t" r="r" b="b"/>
            <a:pathLst>
              <a:path w="1692275" h="360045">
                <a:moveTo>
                  <a:pt x="1637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637995" y="360006"/>
                </a:lnTo>
                <a:lnTo>
                  <a:pt x="1669214" y="359163"/>
                </a:lnTo>
                <a:lnTo>
                  <a:pt x="1685245" y="353256"/>
                </a:lnTo>
                <a:lnTo>
                  <a:pt x="1691151" y="337225"/>
                </a:lnTo>
                <a:lnTo>
                  <a:pt x="1691995" y="306006"/>
                </a:lnTo>
                <a:lnTo>
                  <a:pt x="1691995" y="54000"/>
                </a:lnTo>
                <a:lnTo>
                  <a:pt x="1691151" y="22781"/>
                </a:lnTo>
                <a:lnTo>
                  <a:pt x="1685245" y="6750"/>
                </a:lnTo>
                <a:lnTo>
                  <a:pt x="1669214" y="843"/>
                </a:lnTo>
                <a:lnTo>
                  <a:pt x="1637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709225" y="3438001"/>
            <a:ext cx="1512570" cy="360045"/>
          </a:xfrm>
          <a:custGeom>
            <a:avLst/>
            <a:gdLst/>
            <a:ahLst/>
            <a:cxnLst/>
            <a:rect l="l" t="t" r="r" b="b"/>
            <a:pathLst>
              <a:path w="1512570" h="36004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457998" y="360006"/>
                </a:lnTo>
                <a:lnTo>
                  <a:pt x="1489217" y="359163"/>
                </a:lnTo>
                <a:lnTo>
                  <a:pt x="1505248" y="353256"/>
                </a:lnTo>
                <a:lnTo>
                  <a:pt x="1511154" y="337225"/>
                </a:lnTo>
                <a:lnTo>
                  <a:pt x="1511998" y="3060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47999" y="2556003"/>
            <a:ext cx="1836420" cy="360045"/>
          </a:xfrm>
          <a:custGeom>
            <a:avLst/>
            <a:gdLst/>
            <a:ahLst/>
            <a:cxnLst/>
            <a:rect l="l" t="t" r="r" b="b"/>
            <a:pathLst>
              <a:path w="1836420" h="36004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782000" y="360006"/>
                </a:lnTo>
                <a:lnTo>
                  <a:pt x="1813219" y="359163"/>
                </a:lnTo>
                <a:lnTo>
                  <a:pt x="1829250" y="353256"/>
                </a:lnTo>
                <a:lnTo>
                  <a:pt x="1835157" y="337225"/>
                </a:lnTo>
                <a:lnTo>
                  <a:pt x="1836000" y="306006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742814" y="2576725"/>
            <a:ext cx="163448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déséquilibres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17812" y="2716425"/>
            <a:ext cx="1085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(inflation,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chômage)</a:t>
            </a:r>
            <a:endParaRPr sz="9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663999" y="2556003"/>
            <a:ext cx="758825" cy="360045"/>
          </a:xfrm>
          <a:custGeom>
            <a:avLst/>
            <a:gdLst/>
            <a:ahLst/>
            <a:cxnLst/>
            <a:rect l="l" t="t" r="r" b="b"/>
            <a:pathLst>
              <a:path w="758825" h="360044">
                <a:moveTo>
                  <a:pt x="70445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704456" y="360006"/>
                </a:lnTo>
                <a:lnTo>
                  <a:pt x="735675" y="359163"/>
                </a:lnTo>
                <a:lnTo>
                  <a:pt x="751706" y="353256"/>
                </a:lnTo>
                <a:lnTo>
                  <a:pt x="757612" y="337225"/>
                </a:lnTo>
                <a:lnTo>
                  <a:pt x="758456" y="306006"/>
                </a:lnTo>
                <a:lnTo>
                  <a:pt x="758456" y="54000"/>
                </a:lnTo>
                <a:lnTo>
                  <a:pt x="757612" y="22781"/>
                </a:lnTo>
                <a:lnTo>
                  <a:pt x="751706" y="6750"/>
                </a:lnTo>
                <a:lnTo>
                  <a:pt x="735675" y="843"/>
                </a:lnTo>
                <a:lnTo>
                  <a:pt x="7044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765334" y="2576725"/>
            <a:ext cx="5556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683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Fluidifier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602451" y="2556003"/>
            <a:ext cx="1296035" cy="360045"/>
          </a:xfrm>
          <a:custGeom>
            <a:avLst/>
            <a:gdLst/>
            <a:ahLst/>
            <a:cxnLst/>
            <a:rect l="l" t="t" r="r" b="b"/>
            <a:pathLst>
              <a:path w="1296035" h="360044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241996" y="360006"/>
                </a:lnTo>
                <a:lnTo>
                  <a:pt x="1273215" y="359163"/>
                </a:lnTo>
                <a:lnTo>
                  <a:pt x="1289246" y="353256"/>
                </a:lnTo>
                <a:lnTo>
                  <a:pt x="1295153" y="337225"/>
                </a:lnTo>
                <a:lnTo>
                  <a:pt x="1295996" y="306006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698818" y="2576725"/>
            <a:ext cx="109855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224154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Corriger les  dysfonctionnements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078452" y="2556003"/>
            <a:ext cx="1368425" cy="360045"/>
          </a:xfrm>
          <a:custGeom>
            <a:avLst/>
            <a:gdLst/>
            <a:ahLst/>
            <a:cxnLst/>
            <a:rect l="l" t="t" r="r" b="b"/>
            <a:pathLst>
              <a:path w="1368425" h="360044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14005" y="360006"/>
                </a:lnTo>
                <a:lnTo>
                  <a:pt x="1345224" y="359163"/>
                </a:lnTo>
                <a:lnTo>
                  <a:pt x="1361255" y="353256"/>
                </a:lnTo>
                <a:lnTo>
                  <a:pt x="1367162" y="337225"/>
                </a:lnTo>
                <a:lnTo>
                  <a:pt x="1368005" y="306006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189472" y="2576725"/>
            <a:ext cx="11449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63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Réguler le niveau de  l’activité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341225" y="4791600"/>
            <a:ext cx="1152525" cy="198120"/>
          </a:xfrm>
          <a:custGeom>
            <a:avLst/>
            <a:gdLst/>
            <a:ahLst/>
            <a:cxnLst/>
            <a:rect l="l" t="t" r="r" b="b"/>
            <a:pathLst>
              <a:path w="1152525" h="198120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098003" y="198005"/>
                </a:lnTo>
                <a:lnTo>
                  <a:pt x="1129222" y="197161"/>
                </a:lnTo>
                <a:lnTo>
                  <a:pt x="1145254" y="191255"/>
                </a:lnTo>
                <a:lnTo>
                  <a:pt x="1151160" y="175224"/>
                </a:lnTo>
                <a:lnTo>
                  <a:pt x="1152004" y="144005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08612" y="4791600"/>
            <a:ext cx="1476375" cy="198120"/>
          </a:xfrm>
          <a:custGeom>
            <a:avLst/>
            <a:gdLst/>
            <a:ahLst/>
            <a:cxnLst/>
            <a:rect l="l" t="t" r="r" b="b"/>
            <a:pathLst>
              <a:path w="1476375" h="198120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422006" y="198005"/>
                </a:lnTo>
                <a:lnTo>
                  <a:pt x="1453225" y="197161"/>
                </a:lnTo>
                <a:lnTo>
                  <a:pt x="1469256" y="191255"/>
                </a:lnTo>
                <a:lnTo>
                  <a:pt x="1475162" y="175224"/>
                </a:lnTo>
                <a:lnTo>
                  <a:pt x="1476006" y="144005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47000" y="4890602"/>
            <a:ext cx="0" cy="1323340"/>
          </a:xfrm>
          <a:custGeom>
            <a:avLst/>
            <a:gdLst/>
            <a:ahLst/>
            <a:cxnLst/>
            <a:rect l="l" t="t" r="r" b="b"/>
            <a:pathLst>
              <a:path h="1323339">
                <a:moveTo>
                  <a:pt x="0" y="0"/>
                </a:moveTo>
                <a:lnTo>
                  <a:pt x="0" y="1322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566000" y="4890602"/>
            <a:ext cx="0" cy="537845"/>
          </a:xfrm>
          <a:custGeom>
            <a:avLst/>
            <a:gdLst/>
            <a:ahLst/>
            <a:cxnLst/>
            <a:rect l="l" t="t" r="r" b="b"/>
            <a:pathLst>
              <a:path h="537845">
                <a:moveTo>
                  <a:pt x="0" y="0"/>
                </a:moveTo>
                <a:lnTo>
                  <a:pt x="0" y="5376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91999" y="5385599"/>
            <a:ext cx="421005" cy="572770"/>
          </a:xfrm>
          <a:custGeom>
            <a:avLst/>
            <a:gdLst/>
            <a:ahLst/>
            <a:cxnLst/>
            <a:rect l="l" t="t" r="r" b="b"/>
            <a:pathLst>
              <a:path w="421005" h="572770">
                <a:moveTo>
                  <a:pt x="0" y="0"/>
                </a:moveTo>
                <a:lnTo>
                  <a:pt x="420471" y="5724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31999" y="5286602"/>
            <a:ext cx="630555" cy="198120"/>
          </a:xfrm>
          <a:custGeom>
            <a:avLst/>
            <a:gdLst/>
            <a:ahLst/>
            <a:cxnLst/>
            <a:rect l="l" t="t" r="r" b="b"/>
            <a:pathLst>
              <a:path w="630555" h="198120">
                <a:moveTo>
                  <a:pt x="57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575995" y="198005"/>
                </a:lnTo>
                <a:lnTo>
                  <a:pt x="607214" y="197161"/>
                </a:lnTo>
                <a:lnTo>
                  <a:pt x="623246" y="191255"/>
                </a:lnTo>
                <a:lnTo>
                  <a:pt x="629152" y="175224"/>
                </a:lnTo>
                <a:lnTo>
                  <a:pt x="629996" y="144005"/>
                </a:lnTo>
                <a:lnTo>
                  <a:pt x="629996" y="54000"/>
                </a:lnTo>
                <a:lnTo>
                  <a:pt x="629152" y="22781"/>
                </a:lnTo>
                <a:lnTo>
                  <a:pt x="623246" y="6750"/>
                </a:lnTo>
                <a:lnTo>
                  <a:pt x="607214" y="843"/>
                </a:lnTo>
                <a:lnTo>
                  <a:pt x="575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93676" y="5296175"/>
            <a:ext cx="4953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133999" y="5286602"/>
            <a:ext cx="864235" cy="198120"/>
          </a:xfrm>
          <a:custGeom>
            <a:avLst/>
            <a:gdLst/>
            <a:ahLst/>
            <a:cxnLst/>
            <a:rect l="l" t="t" r="r" b="b"/>
            <a:pathLst>
              <a:path w="864235" h="198120">
                <a:moveTo>
                  <a:pt x="810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810005" y="198005"/>
                </a:lnTo>
                <a:lnTo>
                  <a:pt x="841224" y="197161"/>
                </a:lnTo>
                <a:lnTo>
                  <a:pt x="857256" y="191255"/>
                </a:lnTo>
                <a:lnTo>
                  <a:pt x="863162" y="175224"/>
                </a:lnTo>
                <a:lnTo>
                  <a:pt x="864006" y="144005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235854" y="5296175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Instruments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31999" y="4791600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20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569735" y="4801172"/>
            <a:ext cx="10922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budgétaire</a:t>
            </a:r>
            <a:endParaRPr sz="9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153224" y="1835998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19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274260" y="1845570"/>
            <a:ext cx="11258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d’allocation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701225" y="1835998"/>
            <a:ext cx="1440180" cy="198120"/>
          </a:xfrm>
          <a:custGeom>
            <a:avLst/>
            <a:gdLst/>
            <a:ahLst/>
            <a:cxnLst/>
            <a:rect l="l" t="t" r="r" b="b"/>
            <a:pathLst>
              <a:path w="1440179" h="1981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86001" y="198005"/>
                </a:lnTo>
                <a:lnTo>
                  <a:pt x="1417220" y="197161"/>
                </a:lnTo>
                <a:lnTo>
                  <a:pt x="1433252" y="191255"/>
                </a:lnTo>
                <a:lnTo>
                  <a:pt x="1439158" y="175224"/>
                </a:lnTo>
                <a:lnTo>
                  <a:pt x="1440002" y="14400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807028" y="1845570"/>
            <a:ext cx="12198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régulation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321225" y="1835998"/>
            <a:ext cx="1620520" cy="198120"/>
          </a:xfrm>
          <a:custGeom>
            <a:avLst/>
            <a:gdLst/>
            <a:ahLst/>
            <a:cxnLst/>
            <a:rect l="l" t="t" r="r" b="b"/>
            <a:pathLst>
              <a:path w="1620520" h="198119">
                <a:moveTo>
                  <a:pt x="1565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565998" y="198005"/>
                </a:lnTo>
                <a:lnTo>
                  <a:pt x="1597217" y="197161"/>
                </a:lnTo>
                <a:lnTo>
                  <a:pt x="1613249" y="191255"/>
                </a:lnTo>
                <a:lnTo>
                  <a:pt x="1619155" y="175224"/>
                </a:lnTo>
                <a:lnTo>
                  <a:pt x="1619999" y="144005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4435515" y="1845570"/>
            <a:ext cx="13804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redistribution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107225" y="145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2769141" y="1473455"/>
            <a:ext cx="15557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L’État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a plusieurs</a:t>
            </a:r>
            <a:r>
              <a:rPr sz="11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rôles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2051999" y="4413601"/>
            <a:ext cx="3060065" cy="234315"/>
          </a:xfrm>
          <a:custGeom>
            <a:avLst/>
            <a:gdLst/>
            <a:ahLst/>
            <a:cxnLst/>
            <a:rect l="l" t="t" r="r" b="b"/>
            <a:pathLst>
              <a:path w="3060065" h="234314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3006001" y="233997"/>
                </a:lnTo>
                <a:lnTo>
                  <a:pt x="3037220" y="233153"/>
                </a:lnTo>
                <a:lnTo>
                  <a:pt x="3053251" y="227247"/>
                </a:lnTo>
                <a:lnTo>
                  <a:pt x="3059157" y="211216"/>
                </a:lnTo>
                <a:lnTo>
                  <a:pt x="3060001" y="179997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2251791" y="4429059"/>
            <a:ext cx="2851150" cy="542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différentes politiques</a:t>
            </a:r>
            <a:r>
              <a:rPr sz="11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  <a:tabLst>
                <a:tab pos="154368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l’offre	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3348528" y="2205573"/>
            <a:ext cx="3879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afin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107225" y="3060004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494974" y="3075460"/>
            <a:ext cx="5102225" cy="1202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1394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grâce à des politiques</a:t>
            </a:r>
            <a:r>
              <a:rPr sz="11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économiques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048385" algn="ctr">
              <a:lnSpc>
                <a:spcPts val="1120"/>
              </a:lnSpc>
              <a:tabLst>
                <a:tab pos="283337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court terme	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long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950" dirty="0">
              <a:latin typeface="Arial"/>
              <a:cs typeface="Arial"/>
            </a:endParaRPr>
          </a:p>
          <a:p>
            <a:pPr marL="990600" algn="ctr">
              <a:lnSpc>
                <a:spcPts val="1120"/>
              </a:lnSpc>
              <a:tabLst>
                <a:tab pos="283273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conjoncturelles	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structurelles</a:t>
            </a:r>
            <a:endParaRPr sz="9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spc="-15" baseline="2136" dirty="0">
                <a:solidFill>
                  <a:srgbClr val="00AEEF"/>
                </a:solidFill>
                <a:latin typeface="Arial"/>
                <a:cs typeface="Arial"/>
              </a:rPr>
              <a:t>L’action 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de l’État dans les différentes politiques</a:t>
            </a:r>
            <a:r>
              <a:rPr sz="1950" b="1" spc="-120" baseline="2136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950" baseline="2136" dirty="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31999" y="5781599"/>
            <a:ext cx="1476375" cy="1047115"/>
          </a:xfrm>
          <a:custGeom>
            <a:avLst/>
            <a:gdLst/>
            <a:ahLst/>
            <a:cxnLst/>
            <a:rect l="l" t="t" r="r" b="b"/>
            <a:pathLst>
              <a:path w="1476375" h="1047115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992733"/>
                </a:lnTo>
                <a:lnTo>
                  <a:pt x="843" y="1023952"/>
                </a:lnTo>
                <a:lnTo>
                  <a:pt x="6750" y="1039983"/>
                </a:lnTo>
                <a:lnTo>
                  <a:pt x="22781" y="1045890"/>
                </a:lnTo>
                <a:lnTo>
                  <a:pt x="54000" y="1046734"/>
                </a:lnTo>
                <a:lnTo>
                  <a:pt x="1422006" y="1046734"/>
                </a:lnTo>
                <a:lnTo>
                  <a:pt x="1453217" y="1045890"/>
                </a:lnTo>
                <a:lnTo>
                  <a:pt x="1469245" y="1039983"/>
                </a:lnTo>
                <a:lnTo>
                  <a:pt x="1475150" y="1023952"/>
                </a:lnTo>
                <a:lnTo>
                  <a:pt x="1475994" y="992733"/>
                </a:lnTo>
                <a:lnTo>
                  <a:pt x="1475994" y="54000"/>
                </a:lnTo>
                <a:lnTo>
                  <a:pt x="1475150" y="22781"/>
                </a:lnTo>
                <a:lnTo>
                  <a:pt x="1469245" y="6750"/>
                </a:lnTo>
                <a:lnTo>
                  <a:pt x="1453217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458475" y="5796440"/>
            <a:ext cx="132207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consommation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ménages et  d’investissement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endParaRPr sz="9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58475" y="6215540"/>
            <a:ext cx="138176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>
              <a:lnSpc>
                <a:spcPts val="112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  <a:p>
            <a:pPr marL="88265" marR="5080" indent="-75565" algn="just">
              <a:lnSpc>
                <a:spcPts val="1100"/>
              </a:lnSpc>
              <a:spcBef>
                <a:spcPts val="5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limiter 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croissance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afin de ralentir l’inflation  et limiter le déficit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endParaRPr sz="95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31999" y="5781599"/>
            <a:ext cx="1476375" cy="1047115"/>
          </a:xfrm>
          <a:custGeom>
            <a:avLst/>
            <a:gdLst/>
            <a:ahLst/>
            <a:cxnLst/>
            <a:rect l="l" t="t" r="r" b="b"/>
            <a:pathLst>
              <a:path w="1476375" h="10471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992733"/>
                </a:lnTo>
                <a:lnTo>
                  <a:pt x="843" y="1023952"/>
                </a:lnTo>
                <a:lnTo>
                  <a:pt x="6750" y="1039983"/>
                </a:lnTo>
                <a:lnTo>
                  <a:pt x="22781" y="1045890"/>
                </a:lnTo>
                <a:lnTo>
                  <a:pt x="54000" y="1046734"/>
                </a:lnTo>
                <a:lnTo>
                  <a:pt x="1422006" y="1046734"/>
                </a:lnTo>
                <a:lnTo>
                  <a:pt x="1453217" y="1045890"/>
                </a:lnTo>
                <a:lnTo>
                  <a:pt x="1469245" y="1039983"/>
                </a:lnTo>
                <a:lnTo>
                  <a:pt x="1475150" y="1023952"/>
                </a:lnTo>
                <a:lnTo>
                  <a:pt x="1475994" y="992733"/>
                </a:lnTo>
                <a:lnTo>
                  <a:pt x="1475994" y="54000"/>
                </a:lnTo>
                <a:lnTo>
                  <a:pt x="1475150" y="22781"/>
                </a:lnTo>
                <a:lnTo>
                  <a:pt x="1469245" y="6750"/>
                </a:lnTo>
                <a:lnTo>
                  <a:pt x="1453217" y="843"/>
                </a:lnTo>
                <a:lnTo>
                  <a:pt x="1422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979999" y="5781599"/>
            <a:ext cx="1069975" cy="621665"/>
          </a:xfrm>
          <a:custGeom>
            <a:avLst/>
            <a:gdLst/>
            <a:ahLst/>
            <a:cxnLst/>
            <a:rect l="l" t="t" r="r" b="b"/>
            <a:pathLst>
              <a:path w="1069975" h="621664">
                <a:moveTo>
                  <a:pt x="101558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7664"/>
                </a:lnTo>
                <a:lnTo>
                  <a:pt x="843" y="598883"/>
                </a:lnTo>
                <a:lnTo>
                  <a:pt x="6750" y="614914"/>
                </a:lnTo>
                <a:lnTo>
                  <a:pt x="22781" y="620821"/>
                </a:lnTo>
                <a:lnTo>
                  <a:pt x="54000" y="621665"/>
                </a:lnTo>
                <a:lnTo>
                  <a:pt x="1015580" y="621665"/>
                </a:lnTo>
                <a:lnTo>
                  <a:pt x="1046799" y="620821"/>
                </a:lnTo>
                <a:lnTo>
                  <a:pt x="1062831" y="614914"/>
                </a:lnTo>
                <a:lnTo>
                  <a:pt x="1068737" y="598883"/>
                </a:lnTo>
                <a:lnTo>
                  <a:pt x="1069581" y="567664"/>
                </a:lnTo>
                <a:lnTo>
                  <a:pt x="1069581" y="54000"/>
                </a:lnTo>
                <a:lnTo>
                  <a:pt x="1068737" y="22781"/>
                </a:lnTo>
                <a:lnTo>
                  <a:pt x="1062831" y="6750"/>
                </a:lnTo>
                <a:lnTo>
                  <a:pt x="1046799" y="843"/>
                </a:lnTo>
                <a:lnTo>
                  <a:pt x="10155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1983174" y="5793450"/>
            <a:ext cx="1063625" cy="5892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11760" marR="192405" indent="-76200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dépenses  publiques</a:t>
            </a:r>
            <a:endParaRPr sz="950">
              <a:latin typeface="Arial"/>
              <a:cs typeface="Arial"/>
            </a:endParaRPr>
          </a:p>
          <a:p>
            <a:pPr marL="111760" indent="-76200">
              <a:lnSpc>
                <a:spcPts val="1050"/>
              </a:lnSpc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fiscalité</a:t>
            </a:r>
            <a:endParaRPr sz="950">
              <a:latin typeface="Arial"/>
              <a:cs typeface="Arial"/>
            </a:endParaRPr>
          </a:p>
          <a:p>
            <a:pPr marL="111760" indent="-76200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déficit</a:t>
            </a: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endParaRPr sz="95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979999" y="5781599"/>
            <a:ext cx="1069975" cy="621665"/>
          </a:xfrm>
          <a:custGeom>
            <a:avLst/>
            <a:gdLst/>
            <a:ahLst/>
            <a:cxnLst/>
            <a:rect l="l" t="t" r="r" b="b"/>
            <a:pathLst>
              <a:path w="1069975" h="621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7664"/>
                </a:lnTo>
                <a:lnTo>
                  <a:pt x="843" y="598883"/>
                </a:lnTo>
                <a:lnTo>
                  <a:pt x="6750" y="614914"/>
                </a:lnTo>
                <a:lnTo>
                  <a:pt x="22781" y="620821"/>
                </a:lnTo>
                <a:lnTo>
                  <a:pt x="54000" y="621665"/>
                </a:lnTo>
                <a:lnTo>
                  <a:pt x="1015580" y="621665"/>
                </a:lnTo>
                <a:lnTo>
                  <a:pt x="1046799" y="620821"/>
                </a:lnTo>
                <a:lnTo>
                  <a:pt x="1062831" y="614914"/>
                </a:lnTo>
                <a:lnTo>
                  <a:pt x="1068737" y="598883"/>
                </a:lnTo>
                <a:lnTo>
                  <a:pt x="1069581" y="567664"/>
                </a:lnTo>
                <a:lnTo>
                  <a:pt x="1069581" y="54000"/>
                </a:lnTo>
                <a:lnTo>
                  <a:pt x="1068737" y="22781"/>
                </a:lnTo>
                <a:lnTo>
                  <a:pt x="1062831" y="6750"/>
                </a:lnTo>
                <a:lnTo>
                  <a:pt x="1046799" y="843"/>
                </a:lnTo>
                <a:lnTo>
                  <a:pt x="101558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object 6"/>
          <p:cNvSpPr/>
          <p:nvPr/>
        </p:nvSpPr>
        <p:spPr>
          <a:xfrm>
            <a:off x="432003" y="4050000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661299" y="248690"/>
            <a:ext cx="5212715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500" b="1" dirty="0" smtClean="0">
                <a:solidFill>
                  <a:srgbClr val="005AAA"/>
                </a:solidFill>
                <a:latin typeface="Arial"/>
                <a:cs typeface="Arial"/>
              </a:rPr>
              <a:t>4.1. </a:t>
            </a:r>
            <a:r>
              <a:rPr sz="1500" b="1" dirty="0" smtClean="0">
                <a:solidFill>
                  <a:srgbClr val="005AAA"/>
                </a:solidFill>
                <a:latin typeface="Arial"/>
                <a:cs typeface="Arial"/>
              </a:rPr>
              <a:t>Quel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est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rôle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de l’État dans la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régulation économique</a:t>
            </a:r>
            <a:r>
              <a:rPr sz="1500" b="1" spc="-8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i="1" spc="-5" dirty="0">
                <a:solidFill>
                  <a:srgbClr val="005AAA"/>
                </a:solidFill>
                <a:latin typeface="Arial"/>
                <a:cs typeface="Arial"/>
              </a:rPr>
              <a:t>Les politiques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à court</a:t>
            </a:r>
            <a:r>
              <a:rPr sz="1500" i="1" spc="-1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i="1" dirty="0">
                <a:solidFill>
                  <a:srgbClr val="005AAA"/>
                </a:solidFill>
                <a:latin typeface="Arial"/>
                <a:cs typeface="Arial"/>
              </a:rPr>
              <a:t>terme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299" y="1095837"/>
            <a:ext cx="52565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Le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rôle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de l’État dans la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mise en </a:t>
            </a:r>
            <a:r>
              <a:rPr sz="1300" b="1" dirty="0">
                <a:solidFill>
                  <a:srgbClr val="00AEEF"/>
                </a:solidFill>
                <a:latin typeface="Arial"/>
                <a:cs typeface="Arial"/>
              </a:rPr>
              <a:t>œuvre de politiques</a:t>
            </a:r>
            <a:r>
              <a:rPr sz="1300" b="1" spc="-85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2003" y="1087531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4974" y="1079679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46613" y="4583892"/>
            <a:ext cx="0" cy="946150"/>
          </a:xfrm>
          <a:custGeom>
            <a:avLst/>
            <a:gdLst/>
            <a:ahLst/>
            <a:cxnLst/>
            <a:rect l="l" t="t" r="r" b="b"/>
            <a:pathLst>
              <a:path h="946150">
                <a:moveTo>
                  <a:pt x="0" y="0"/>
                </a:moveTo>
                <a:lnTo>
                  <a:pt x="0" y="9457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17225" y="4583892"/>
            <a:ext cx="0" cy="648335"/>
          </a:xfrm>
          <a:custGeom>
            <a:avLst/>
            <a:gdLst/>
            <a:ahLst/>
            <a:cxnLst/>
            <a:rect l="l" t="t" r="r" b="b"/>
            <a:pathLst>
              <a:path h="648335">
                <a:moveTo>
                  <a:pt x="0" y="0"/>
                </a:moveTo>
                <a:lnTo>
                  <a:pt x="0" y="64829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62999" y="5428200"/>
            <a:ext cx="0" cy="411480"/>
          </a:xfrm>
          <a:custGeom>
            <a:avLst/>
            <a:gdLst/>
            <a:ahLst/>
            <a:cxnLst/>
            <a:rect l="l" t="t" r="r" b="b"/>
            <a:pathLst>
              <a:path h="411479">
                <a:moveTo>
                  <a:pt x="0" y="0"/>
                </a:moveTo>
                <a:lnTo>
                  <a:pt x="0" y="410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81225" y="6188104"/>
            <a:ext cx="0" cy="411480"/>
          </a:xfrm>
          <a:custGeom>
            <a:avLst/>
            <a:gdLst/>
            <a:ahLst/>
            <a:cxnLst/>
            <a:rect l="l" t="t" r="r" b="b"/>
            <a:pathLst>
              <a:path h="411479">
                <a:moveTo>
                  <a:pt x="0" y="0"/>
                </a:moveTo>
                <a:lnTo>
                  <a:pt x="0" y="410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51225" y="4611604"/>
            <a:ext cx="528320" cy="234315"/>
          </a:xfrm>
          <a:custGeom>
            <a:avLst/>
            <a:gdLst/>
            <a:ahLst/>
            <a:cxnLst/>
            <a:rect l="l" t="t" r="r" b="b"/>
            <a:pathLst>
              <a:path w="528320" h="234314">
                <a:moveTo>
                  <a:pt x="0" y="0"/>
                </a:moveTo>
                <a:lnTo>
                  <a:pt x="527977" y="233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45999" y="4611602"/>
            <a:ext cx="454025" cy="216535"/>
          </a:xfrm>
          <a:custGeom>
            <a:avLst/>
            <a:gdLst/>
            <a:ahLst/>
            <a:cxnLst/>
            <a:rect l="l" t="t" r="r" b="b"/>
            <a:pathLst>
              <a:path w="454025" h="216535">
                <a:moveTo>
                  <a:pt x="0" y="216001"/>
                </a:moveTo>
                <a:lnTo>
                  <a:pt x="4536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03354" y="4915910"/>
            <a:ext cx="461009" cy="407034"/>
          </a:xfrm>
          <a:custGeom>
            <a:avLst/>
            <a:gdLst/>
            <a:ahLst/>
            <a:cxnLst/>
            <a:rect l="l" t="t" r="r" b="b"/>
            <a:pathLst>
              <a:path w="461010" h="407035">
                <a:moveTo>
                  <a:pt x="460438" y="0"/>
                </a:moveTo>
                <a:lnTo>
                  <a:pt x="0" y="40669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18688" y="4953606"/>
            <a:ext cx="302895" cy="369570"/>
          </a:xfrm>
          <a:custGeom>
            <a:avLst/>
            <a:gdLst/>
            <a:ahLst/>
            <a:cxnLst/>
            <a:rect l="l" t="t" r="r" b="b"/>
            <a:pathLst>
              <a:path w="302895" h="369570">
                <a:moveTo>
                  <a:pt x="0" y="0"/>
                </a:moveTo>
                <a:lnTo>
                  <a:pt x="302399" y="3689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73051" y="5431047"/>
            <a:ext cx="221615" cy="441959"/>
          </a:xfrm>
          <a:custGeom>
            <a:avLst/>
            <a:gdLst/>
            <a:ahLst/>
            <a:cxnLst/>
            <a:rect l="l" t="t" r="r" b="b"/>
            <a:pathLst>
              <a:path w="221614" h="441960">
                <a:moveTo>
                  <a:pt x="221348" y="0"/>
                </a:moveTo>
                <a:lnTo>
                  <a:pt x="0" y="44192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49126" y="6136646"/>
            <a:ext cx="221615" cy="441959"/>
          </a:xfrm>
          <a:custGeom>
            <a:avLst/>
            <a:gdLst/>
            <a:ahLst/>
            <a:cxnLst/>
            <a:rect l="l" t="t" r="r" b="b"/>
            <a:pathLst>
              <a:path w="221614" h="441959">
                <a:moveTo>
                  <a:pt x="221348" y="0"/>
                </a:moveTo>
                <a:lnTo>
                  <a:pt x="0" y="44192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73650" y="1628289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4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73650" y="1998003"/>
            <a:ext cx="0" cy="1098550"/>
          </a:xfrm>
          <a:custGeom>
            <a:avLst/>
            <a:gdLst/>
            <a:ahLst/>
            <a:cxnLst/>
            <a:rect l="l" t="t" r="r" b="b"/>
            <a:pathLst>
              <a:path h="1098550">
                <a:moveTo>
                  <a:pt x="0" y="0"/>
                </a:moveTo>
                <a:lnTo>
                  <a:pt x="0" y="10980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43226" y="2367004"/>
            <a:ext cx="0" cy="729615"/>
          </a:xfrm>
          <a:custGeom>
            <a:avLst/>
            <a:gdLst/>
            <a:ahLst/>
            <a:cxnLst/>
            <a:rect l="l" t="t" r="r" b="b"/>
            <a:pathLst>
              <a:path h="729614">
                <a:moveTo>
                  <a:pt x="0" y="0"/>
                </a:moveTo>
                <a:lnTo>
                  <a:pt x="0" y="72899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01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65225" y="3202258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60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948650" y="2857505"/>
            <a:ext cx="182880" cy="256540"/>
          </a:xfrm>
          <a:custGeom>
            <a:avLst/>
            <a:gdLst/>
            <a:ahLst/>
            <a:cxnLst/>
            <a:rect l="l" t="t" r="r" b="b"/>
            <a:pathLst>
              <a:path w="182879" h="256539">
                <a:moveTo>
                  <a:pt x="182575" y="0"/>
                </a:moveTo>
                <a:lnTo>
                  <a:pt x="0" y="256501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50451" y="2367004"/>
            <a:ext cx="0" cy="772795"/>
          </a:xfrm>
          <a:custGeom>
            <a:avLst/>
            <a:gdLst/>
            <a:ahLst/>
            <a:cxnLst/>
            <a:rect l="l" t="t" r="r" b="b"/>
            <a:pathLst>
              <a:path h="772794">
                <a:moveTo>
                  <a:pt x="0" y="0"/>
                </a:moveTo>
                <a:lnTo>
                  <a:pt x="0" y="7721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924799" y="2367004"/>
            <a:ext cx="306070" cy="333375"/>
          </a:xfrm>
          <a:custGeom>
            <a:avLst/>
            <a:gdLst/>
            <a:ahLst/>
            <a:cxnLst/>
            <a:rect l="l" t="t" r="r" b="b"/>
            <a:pathLst>
              <a:path w="306070" h="333375">
                <a:moveTo>
                  <a:pt x="0" y="0"/>
                </a:moveTo>
                <a:lnTo>
                  <a:pt x="305993" y="333006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810928" y="1628289"/>
            <a:ext cx="0" cy="586105"/>
          </a:xfrm>
          <a:custGeom>
            <a:avLst/>
            <a:gdLst/>
            <a:ahLst/>
            <a:cxnLst/>
            <a:rect l="l" t="t" r="r" b="b"/>
            <a:pathLst>
              <a:path h="586105">
                <a:moveTo>
                  <a:pt x="0" y="0"/>
                </a:moveTo>
                <a:lnTo>
                  <a:pt x="0" y="58571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421224" y="1628289"/>
            <a:ext cx="0" cy="618490"/>
          </a:xfrm>
          <a:custGeom>
            <a:avLst/>
            <a:gdLst/>
            <a:ahLst/>
            <a:cxnLst/>
            <a:rect l="l" t="t" r="r" b="b"/>
            <a:pathLst>
              <a:path h="618489">
                <a:moveTo>
                  <a:pt x="0" y="0"/>
                </a:moveTo>
                <a:lnTo>
                  <a:pt x="0" y="6181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41225" y="5133601"/>
            <a:ext cx="1152525" cy="504190"/>
          </a:xfrm>
          <a:custGeom>
            <a:avLst/>
            <a:gdLst/>
            <a:ahLst/>
            <a:cxnLst/>
            <a:rect l="l" t="t" r="r" b="b"/>
            <a:pathLst>
              <a:path w="1152525" h="504189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098003" y="503999"/>
                </a:lnTo>
                <a:lnTo>
                  <a:pt x="1129222" y="503155"/>
                </a:lnTo>
                <a:lnTo>
                  <a:pt x="1145254" y="497249"/>
                </a:lnTo>
                <a:lnTo>
                  <a:pt x="1151160" y="481218"/>
                </a:lnTo>
                <a:lnTo>
                  <a:pt x="1152004" y="449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515439" y="5156473"/>
            <a:ext cx="7962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Réduction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01476" y="5296173"/>
            <a:ext cx="102425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0014" marR="5080" indent="-1079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prélèvements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pour  les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341225" y="5133601"/>
            <a:ext cx="1152525" cy="504190"/>
          </a:xfrm>
          <a:custGeom>
            <a:avLst/>
            <a:gdLst/>
            <a:ahLst/>
            <a:cxnLst/>
            <a:rect l="l" t="t" r="r" b="b"/>
            <a:pathLst>
              <a:path w="115252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098003" y="503999"/>
                </a:lnTo>
                <a:lnTo>
                  <a:pt x="1129222" y="503155"/>
                </a:lnTo>
                <a:lnTo>
                  <a:pt x="1145254" y="497249"/>
                </a:lnTo>
                <a:lnTo>
                  <a:pt x="1151160" y="481218"/>
                </a:lnTo>
                <a:lnTo>
                  <a:pt x="1152004" y="449999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55998" y="5286602"/>
            <a:ext cx="630555" cy="198120"/>
          </a:xfrm>
          <a:custGeom>
            <a:avLst/>
            <a:gdLst/>
            <a:ahLst/>
            <a:cxnLst/>
            <a:rect l="l" t="t" r="r" b="b"/>
            <a:pathLst>
              <a:path w="630554" h="198120">
                <a:moveTo>
                  <a:pt x="57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575995" y="198005"/>
                </a:lnTo>
                <a:lnTo>
                  <a:pt x="607214" y="197161"/>
                </a:lnTo>
                <a:lnTo>
                  <a:pt x="623246" y="191255"/>
                </a:lnTo>
                <a:lnTo>
                  <a:pt x="629152" y="175224"/>
                </a:lnTo>
                <a:lnTo>
                  <a:pt x="629996" y="144005"/>
                </a:lnTo>
                <a:lnTo>
                  <a:pt x="629996" y="54000"/>
                </a:lnTo>
                <a:lnTo>
                  <a:pt x="629152" y="22781"/>
                </a:lnTo>
                <a:lnTo>
                  <a:pt x="623246" y="6750"/>
                </a:lnTo>
                <a:lnTo>
                  <a:pt x="607214" y="843"/>
                </a:lnTo>
                <a:lnTo>
                  <a:pt x="575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317676" y="5296175"/>
            <a:ext cx="4953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957999" y="5286602"/>
            <a:ext cx="810260" cy="198120"/>
          </a:xfrm>
          <a:custGeom>
            <a:avLst/>
            <a:gdLst/>
            <a:ahLst/>
            <a:cxnLst/>
            <a:rect l="l" t="t" r="r" b="b"/>
            <a:pathLst>
              <a:path w="810259" h="198120">
                <a:moveTo>
                  <a:pt x="756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756005" y="198005"/>
                </a:lnTo>
                <a:lnTo>
                  <a:pt x="787224" y="197161"/>
                </a:lnTo>
                <a:lnTo>
                  <a:pt x="803255" y="191255"/>
                </a:lnTo>
                <a:lnTo>
                  <a:pt x="809162" y="175224"/>
                </a:lnTo>
                <a:lnTo>
                  <a:pt x="810006" y="144005"/>
                </a:lnTo>
                <a:lnTo>
                  <a:pt x="810006" y="54000"/>
                </a:lnTo>
                <a:lnTo>
                  <a:pt x="809162" y="22781"/>
                </a:lnTo>
                <a:lnTo>
                  <a:pt x="803255" y="6750"/>
                </a:lnTo>
                <a:lnTo>
                  <a:pt x="787224" y="843"/>
                </a:lnTo>
                <a:lnTo>
                  <a:pt x="75600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6034454" y="5296175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Instruments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852612" y="5133601"/>
            <a:ext cx="1188085" cy="504190"/>
          </a:xfrm>
          <a:custGeom>
            <a:avLst/>
            <a:gdLst/>
            <a:ahLst/>
            <a:cxnLst/>
            <a:rect l="l" t="t" r="r" b="b"/>
            <a:pathLst>
              <a:path w="1188085" h="504189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133995" y="503999"/>
                </a:lnTo>
                <a:lnTo>
                  <a:pt x="1165214" y="503155"/>
                </a:lnTo>
                <a:lnTo>
                  <a:pt x="1181246" y="497249"/>
                </a:lnTo>
                <a:lnTo>
                  <a:pt x="1187152" y="481218"/>
                </a:lnTo>
                <a:lnTo>
                  <a:pt x="1187996" y="449999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921898" y="5156473"/>
            <a:ext cx="104457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-635" algn="ctr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Relance de la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consommation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l’investissement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852612" y="5133601"/>
            <a:ext cx="1188085" cy="504190"/>
          </a:xfrm>
          <a:custGeom>
            <a:avLst/>
            <a:gdLst/>
            <a:ahLst/>
            <a:cxnLst/>
            <a:rect l="l" t="t" r="r" b="b"/>
            <a:pathLst>
              <a:path w="1188085" h="50418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49999"/>
                </a:lnTo>
                <a:lnTo>
                  <a:pt x="843" y="481218"/>
                </a:lnTo>
                <a:lnTo>
                  <a:pt x="6750" y="497249"/>
                </a:lnTo>
                <a:lnTo>
                  <a:pt x="22781" y="503155"/>
                </a:lnTo>
                <a:lnTo>
                  <a:pt x="54000" y="503999"/>
                </a:lnTo>
                <a:lnTo>
                  <a:pt x="1133995" y="503999"/>
                </a:lnTo>
                <a:lnTo>
                  <a:pt x="1165214" y="503155"/>
                </a:lnTo>
                <a:lnTo>
                  <a:pt x="1181246" y="497249"/>
                </a:lnTo>
                <a:lnTo>
                  <a:pt x="1187152" y="481218"/>
                </a:lnTo>
                <a:lnTo>
                  <a:pt x="1187996" y="449999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19801" y="5781599"/>
            <a:ext cx="1332230" cy="615315"/>
          </a:xfrm>
          <a:custGeom>
            <a:avLst/>
            <a:gdLst/>
            <a:ahLst/>
            <a:cxnLst/>
            <a:rect l="l" t="t" r="r" b="b"/>
            <a:pathLst>
              <a:path w="1332229" h="615314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0933"/>
                </a:lnTo>
                <a:lnTo>
                  <a:pt x="843" y="592152"/>
                </a:lnTo>
                <a:lnTo>
                  <a:pt x="6750" y="608183"/>
                </a:lnTo>
                <a:lnTo>
                  <a:pt x="22781" y="614090"/>
                </a:lnTo>
                <a:lnTo>
                  <a:pt x="54000" y="614934"/>
                </a:lnTo>
                <a:lnTo>
                  <a:pt x="1278001" y="614934"/>
                </a:lnTo>
                <a:lnTo>
                  <a:pt x="1309219" y="614090"/>
                </a:lnTo>
                <a:lnTo>
                  <a:pt x="1325251" y="608183"/>
                </a:lnTo>
                <a:lnTo>
                  <a:pt x="1331157" y="592152"/>
                </a:lnTo>
                <a:lnTo>
                  <a:pt x="1332001" y="560933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322976" y="5790090"/>
            <a:ext cx="132588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760" indent="-76200">
              <a:lnSpc>
                <a:spcPts val="1120"/>
              </a:lnSpc>
              <a:spcBef>
                <a:spcPts val="10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stabilité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prix,</a:t>
            </a:r>
            <a:endParaRPr sz="950">
              <a:latin typeface="Arial"/>
              <a:cs typeface="Arial"/>
            </a:endParaRPr>
          </a:p>
          <a:p>
            <a:pPr marL="111760" marR="93345" indent="-76200">
              <a:lnSpc>
                <a:spcPts val="1100"/>
              </a:lnSpc>
              <a:spcBef>
                <a:spcPts val="5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suivi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d’une  gamme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d’indicateurs  (PIB,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chômage…)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319801" y="5781599"/>
            <a:ext cx="1332230" cy="615315"/>
          </a:xfrm>
          <a:custGeom>
            <a:avLst/>
            <a:gdLst/>
            <a:ahLst/>
            <a:cxnLst/>
            <a:rect l="l" t="t" r="r" b="b"/>
            <a:pathLst>
              <a:path w="1332229" h="615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0933"/>
                </a:lnTo>
                <a:lnTo>
                  <a:pt x="843" y="592152"/>
                </a:lnTo>
                <a:lnTo>
                  <a:pt x="6750" y="608183"/>
                </a:lnTo>
                <a:lnTo>
                  <a:pt x="22781" y="614090"/>
                </a:lnTo>
                <a:lnTo>
                  <a:pt x="54000" y="614934"/>
                </a:lnTo>
                <a:lnTo>
                  <a:pt x="1278001" y="614934"/>
                </a:lnTo>
                <a:lnTo>
                  <a:pt x="1309219" y="614090"/>
                </a:lnTo>
                <a:lnTo>
                  <a:pt x="1325251" y="608183"/>
                </a:lnTo>
                <a:lnTo>
                  <a:pt x="1331157" y="592152"/>
                </a:lnTo>
                <a:lnTo>
                  <a:pt x="1332001" y="560933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723801" y="5781599"/>
            <a:ext cx="1044575" cy="468630"/>
          </a:xfrm>
          <a:custGeom>
            <a:avLst/>
            <a:gdLst/>
            <a:ahLst/>
            <a:cxnLst/>
            <a:rect l="l" t="t" r="r" b="b"/>
            <a:pathLst>
              <a:path w="1044575" h="468629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14007"/>
                </a:lnTo>
                <a:lnTo>
                  <a:pt x="843" y="445226"/>
                </a:lnTo>
                <a:lnTo>
                  <a:pt x="6750" y="461257"/>
                </a:lnTo>
                <a:lnTo>
                  <a:pt x="22781" y="467163"/>
                </a:lnTo>
                <a:lnTo>
                  <a:pt x="54000" y="468007"/>
                </a:lnTo>
                <a:lnTo>
                  <a:pt x="990003" y="468007"/>
                </a:lnTo>
                <a:lnTo>
                  <a:pt x="1021222" y="467163"/>
                </a:lnTo>
                <a:lnTo>
                  <a:pt x="1037253" y="461257"/>
                </a:lnTo>
                <a:lnTo>
                  <a:pt x="1043159" y="445226"/>
                </a:lnTo>
                <a:lnTo>
                  <a:pt x="1044003" y="414007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750276" y="5786470"/>
            <a:ext cx="97980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actions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taux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d’intérêt  directeurs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723801" y="5781599"/>
            <a:ext cx="1044575" cy="468630"/>
          </a:xfrm>
          <a:custGeom>
            <a:avLst/>
            <a:gdLst/>
            <a:ahLst/>
            <a:cxnLst/>
            <a:rect l="l" t="t" r="r" b="b"/>
            <a:pathLst>
              <a:path w="1044575" h="468629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414007"/>
                </a:lnTo>
                <a:lnTo>
                  <a:pt x="843" y="445226"/>
                </a:lnTo>
                <a:lnTo>
                  <a:pt x="6750" y="461257"/>
                </a:lnTo>
                <a:lnTo>
                  <a:pt x="22781" y="467163"/>
                </a:lnTo>
                <a:lnTo>
                  <a:pt x="54000" y="468007"/>
                </a:lnTo>
                <a:lnTo>
                  <a:pt x="990003" y="468007"/>
                </a:lnTo>
                <a:lnTo>
                  <a:pt x="1021222" y="467163"/>
                </a:lnTo>
                <a:lnTo>
                  <a:pt x="1037253" y="461257"/>
                </a:lnTo>
                <a:lnTo>
                  <a:pt x="1043159" y="445226"/>
                </a:lnTo>
                <a:lnTo>
                  <a:pt x="1044003" y="414007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866151" y="6501598"/>
            <a:ext cx="930275" cy="342265"/>
          </a:xfrm>
          <a:custGeom>
            <a:avLst/>
            <a:gdLst/>
            <a:ahLst/>
            <a:cxnLst/>
            <a:rect l="l" t="t" r="r" b="b"/>
            <a:pathLst>
              <a:path w="930275" h="342265">
                <a:moveTo>
                  <a:pt x="87565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75652" y="341998"/>
                </a:lnTo>
                <a:lnTo>
                  <a:pt x="906871" y="341154"/>
                </a:lnTo>
                <a:lnTo>
                  <a:pt x="922902" y="335248"/>
                </a:lnTo>
                <a:lnTo>
                  <a:pt x="928808" y="319216"/>
                </a:lnTo>
                <a:lnTo>
                  <a:pt x="929652" y="287997"/>
                </a:lnTo>
                <a:lnTo>
                  <a:pt x="929652" y="54000"/>
                </a:lnTo>
                <a:lnTo>
                  <a:pt x="928808" y="22781"/>
                </a:lnTo>
                <a:lnTo>
                  <a:pt x="922902" y="6750"/>
                </a:lnTo>
                <a:lnTo>
                  <a:pt x="906871" y="843"/>
                </a:lnTo>
                <a:lnTo>
                  <a:pt x="8756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869326" y="6513321"/>
            <a:ext cx="9239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35560" marR="61594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 hausse  Moins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</a:t>
            </a:r>
            <a:endParaRPr sz="9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866151" y="6501598"/>
            <a:ext cx="930275" cy="342265"/>
          </a:xfrm>
          <a:custGeom>
            <a:avLst/>
            <a:gdLst/>
            <a:ahLst/>
            <a:cxnLst/>
            <a:rect l="l" t="t" r="r" b="b"/>
            <a:pathLst>
              <a:path w="930275" h="34226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75652" y="341998"/>
                </a:lnTo>
                <a:lnTo>
                  <a:pt x="906871" y="341154"/>
                </a:lnTo>
                <a:lnTo>
                  <a:pt x="922902" y="335248"/>
                </a:lnTo>
                <a:lnTo>
                  <a:pt x="928808" y="319216"/>
                </a:lnTo>
                <a:lnTo>
                  <a:pt x="929652" y="287997"/>
                </a:lnTo>
                <a:lnTo>
                  <a:pt x="929652" y="54000"/>
                </a:lnTo>
                <a:lnTo>
                  <a:pt x="928808" y="22781"/>
                </a:lnTo>
                <a:lnTo>
                  <a:pt x="922902" y="6750"/>
                </a:lnTo>
                <a:lnTo>
                  <a:pt x="906871" y="843"/>
                </a:lnTo>
                <a:lnTo>
                  <a:pt x="875652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867801" y="6501598"/>
            <a:ext cx="900430" cy="342265"/>
          </a:xfrm>
          <a:custGeom>
            <a:avLst/>
            <a:gdLst/>
            <a:ahLst/>
            <a:cxnLst/>
            <a:rect l="l" t="t" r="r" b="b"/>
            <a:pathLst>
              <a:path w="900429" h="342265">
                <a:moveTo>
                  <a:pt x="845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45997" y="341998"/>
                </a:lnTo>
                <a:lnTo>
                  <a:pt x="877216" y="341154"/>
                </a:lnTo>
                <a:lnTo>
                  <a:pt x="893248" y="335248"/>
                </a:lnTo>
                <a:lnTo>
                  <a:pt x="899154" y="319216"/>
                </a:lnTo>
                <a:lnTo>
                  <a:pt x="899998" y="287997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5894277" y="6513321"/>
            <a:ext cx="61595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À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baisse</a:t>
            </a:r>
            <a:endParaRPr sz="9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894277" y="6653021"/>
            <a:ext cx="75692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crédit</a:t>
            </a:r>
            <a:endParaRPr sz="9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867801" y="6501598"/>
            <a:ext cx="900430" cy="342265"/>
          </a:xfrm>
          <a:custGeom>
            <a:avLst/>
            <a:gdLst/>
            <a:ahLst/>
            <a:cxnLst/>
            <a:rect l="l" t="t" r="r" b="b"/>
            <a:pathLst>
              <a:path w="900429" h="34226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287997"/>
                </a:lnTo>
                <a:lnTo>
                  <a:pt x="843" y="319216"/>
                </a:lnTo>
                <a:lnTo>
                  <a:pt x="6750" y="335248"/>
                </a:lnTo>
                <a:lnTo>
                  <a:pt x="22781" y="341154"/>
                </a:lnTo>
                <a:lnTo>
                  <a:pt x="54000" y="341998"/>
                </a:lnTo>
                <a:lnTo>
                  <a:pt x="845997" y="341998"/>
                </a:lnTo>
                <a:lnTo>
                  <a:pt x="877216" y="341154"/>
                </a:lnTo>
                <a:lnTo>
                  <a:pt x="893248" y="335248"/>
                </a:lnTo>
                <a:lnTo>
                  <a:pt x="899154" y="319216"/>
                </a:lnTo>
                <a:lnTo>
                  <a:pt x="899998" y="287997"/>
                </a:lnTo>
                <a:lnTo>
                  <a:pt x="899998" y="54000"/>
                </a:lnTo>
                <a:lnTo>
                  <a:pt x="899154" y="22781"/>
                </a:lnTo>
                <a:lnTo>
                  <a:pt x="893248" y="6750"/>
                </a:lnTo>
                <a:lnTo>
                  <a:pt x="877216" y="843"/>
                </a:lnTo>
                <a:lnTo>
                  <a:pt x="845997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855224" y="3438001"/>
            <a:ext cx="1692275" cy="360045"/>
          </a:xfrm>
          <a:custGeom>
            <a:avLst/>
            <a:gdLst/>
            <a:ahLst/>
            <a:cxnLst/>
            <a:rect l="l" t="t" r="r" b="b"/>
            <a:pathLst>
              <a:path w="1692275" h="360045">
                <a:moveTo>
                  <a:pt x="1637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637995" y="360006"/>
                </a:lnTo>
                <a:lnTo>
                  <a:pt x="1669214" y="359163"/>
                </a:lnTo>
                <a:lnTo>
                  <a:pt x="1685245" y="353256"/>
                </a:lnTo>
                <a:lnTo>
                  <a:pt x="1691151" y="337225"/>
                </a:lnTo>
                <a:lnTo>
                  <a:pt x="1691995" y="306006"/>
                </a:lnTo>
                <a:lnTo>
                  <a:pt x="1691995" y="54000"/>
                </a:lnTo>
                <a:lnTo>
                  <a:pt x="1691151" y="22781"/>
                </a:lnTo>
                <a:lnTo>
                  <a:pt x="1685245" y="6750"/>
                </a:lnTo>
                <a:lnTo>
                  <a:pt x="1669214" y="843"/>
                </a:lnTo>
                <a:lnTo>
                  <a:pt x="1637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709225" y="3438001"/>
            <a:ext cx="1512570" cy="360045"/>
          </a:xfrm>
          <a:custGeom>
            <a:avLst/>
            <a:gdLst/>
            <a:ahLst/>
            <a:cxnLst/>
            <a:rect l="l" t="t" r="r" b="b"/>
            <a:pathLst>
              <a:path w="1512570" h="36004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457998" y="360006"/>
                </a:lnTo>
                <a:lnTo>
                  <a:pt x="1489217" y="359163"/>
                </a:lnTo>
                <a:lnTo>
                  <a:pt x="1505248" y="353256"/>
                </a:lnTo>
                <a:lnTo>
                  <a:pt x="1511154" y="337225"/>
                </a:lnTo>
                <a:lnTo>
                  <a:pt x="1511998" y="3060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47999" y="2556003"/>
            <a:ext cx="1836420" cy="360045"/>
          </a:xfrm>
          <a:custGeom>
            <a:avLst/>
            <a:gdLst/>
            <a:ahLst/>
            <a:cxnLst/>
            <a:rect l="l" t="t" r="r" b="b"/>
            <a:pathLst>
              <a:path w="1836420" h="360044">
                <a:moveTo>
                  <a:pt x="1782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782000" y="360006"/>
                </a:lnTo>
                <a:lnTo>
                  <a:pt x="1813219" y="359163"/>
                </a:lnTo>
                <a:lnTo>
                  <a:pt x="1829250" y="353256"/>
                </a:lnTo>
                <a:lnTo>
                  <a:pt x="1835157" y="337225"/>
                </a:lnTo>
                <a:lnTo>
                  <a:pt x="1836000" y="306006"/>
                </a:lnTo>
                <a:lnTo>
                  <a:pt x="1836000" y="54000"/>
                </a:lnTo>
                <a:lnTo>
                  <a:pt x="1835157" y="22781"/>
                </a:lnTo>
                <a:lnTo>
                  <a:pt x="1829250" y="6750"/>
                </a:lnTo>
                <a:lnTo>
                  <a:pt x="1813219" y="843"/>
                </a:lnTo>
                <a:lnTo>
                  <a:pt x="178200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742814" y="2576725"/>
            <a:ext cx="1634489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Lutter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déséquilibres</a:t>
            </a:r>
            <a:endParaRPr sz="9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17812" y="2716425"/>
            <a:ext cx="108521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(inflation,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chômage)</a:t>
            </a:r>
            <a:endParaRPr sz="95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663999" y="2556003"/>
            <a:ext cx="758825" cy="360045"/>
          </a:xfrm>
          <a:custGeom>
            <a:avLst/>
            <a:gdLst/>
            <a:ahLst/>
            <a:cxnLst/>
            <a:rect l="l" t="t" r="r" b="b"/>
            <a:pathLst>
              <a:path w="758825" h="360044">
                <a:moveTo>
                  <a:pt x="70445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704456" y="360006"/>
                </a:lnTo>
                <a:lnTo>
                  <a:pt x="735675" y="359163"/>
                </a:lnTo>
                <a:lnTo>
                  <a:pt x="751706" y="353256"/>
                </a:lnTo>
                <a:lnTo>
                  <a:pt x="757612" y="337225"/>
                </a:lnTo>
                <a:lnTo>
                  <a:pt x="758456" y="306006"/>
                </a:lnTo>
                <a:lnTo>
                  <a:pt x="758456" y="54000"/>
                </a:lnTo>
                <a:lnTo>
                  <a:pt x="757612" y="22781"/>
                </a:lnTo>
                <a:lnTo>
                  <a:pt x="751706" y="6750"/>
                </a:lnTo>
                <a:lnTo>
                  <a:pt x="735675" y="843"/>
                </a:lnTo>
                <a:lnTo>
                  <a:pt x="70445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2765334" y="2576725"/>
            <a:ext cx="55562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3683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Fluidifier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5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602451" y="2556003"/>
            <a:ext cx="1296035" cy="360045"/>
          </a:xfrm>
          <a:custGeom>
            <a:avLst/>
            <a:gdLst/>
            <a:ahLst/>
            <a:cxnLst/>
            <a:rect l="l" t="t" r="r" b="b"/>
            <a:pathLst>
              <a:path w="1296035" h="360044">
                <a:moveTo>
                  <a:pt x="1241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241996" y="360006"/>
                </a:lnTo>
                <a:lnTo>
                  <a:pt x="1273215" y="359163"/>
                </a:lnTo>
                <a:lnTo>
                  <a:pt x="1289246" y="353256"/>
                </a:lnTo>
                <a:lnTo>
                  <a:pt x="1295153" y="337225"/>
                </a:lnTo>
                <a:lnTo>
                  <a:pt x="1295996" y="306006"/>
                </a:lnTo>
                <a:lnTo>
                  <a:pt x="1295996" y="54000"/>
                </a:lnTo>
                <a:lnTo>
                  <a:pt x="1295153" y="22781"/>
                </a:lnTo>
                <a:lnTo>
                  <a:pt x="1289246" y="6750"/>
                </a:lnTo>
                <a:lnTo>
                  <a:pt x="1273215" y="843"/>
                </a:lnTo>
                <a:lnTo>
                  <a:pt x="1241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3698818" y="2576725"/>
            <a:ext cx="109855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224154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Corriger les  dysfonctionnements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78452" y="2556003"/>
            <a:ext cx="1368425" cy="360045"/>
          </a:xfrm>
          <a:custGeom>
            <a:avLst/>
            <a:gdLst/>
            <a:ahLst/>
            <a:cxnLst/>
            <a:rect l="l" t="t" r="r" b="b"/>
            <a:pathLst>
              <a:path w="1368425" h="360044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06006"/>
                </a:lnTo>
                <a:lnTo>
                  <a:pt x="843" y="337225"/>
                </a:lnTo>
                <a:lnTo>
                  <a:pt x="6750" y="353256"/>
                </a:lnTo>
                <a:lnTo>
                  <a:pt x="22781" y="359163"/>
                </a:lnTo>
                <a:lnTo>
                  <a:pt x="54000" y="360006"/>
                </a:lnTo>
                <a:lnTo>
                  <a:pt x="1314005" y="360006"/>
                </a:lnTo>
                <a:lnTo>
                  <a:pt x="1345224" y="359163"/>
                </a:lnTo>
                <a:lnTo>
                  <a:pt x="1361255" y="353256"/>
                </a:lnTo>
                <a:lnTo>
                  <a:pt x="1367162" y="337225"/>
                </a:lnTo>
                <a:lnTo>
                  <a:pt x="1368005" y="306006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5189472" y="2576725"/>
            <a:ext cx="114490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635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Réguler le niveau de  l’activité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économique</a:t>
            </a:r>
            <a:endParaRPr sz="95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341225" y="4791600"/>
            <a:ext cx="1152525" cy="198120"/>
          </a:xfrm>
          <a:custGeom>
            <a:avLst/>
            <a:gdLst/>
            <a:ahLst/>
            <a:cxnLst/>
            <a:rect l="l" t="t" r="r" b="b"/>
            <a:pathLst>
              <a:path w="1152525" h="198120">
                <a:moveTo>
                  <a:pt x="1098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098003" y="198005"/>
                </a:lnTo>
                <a:lnTo>
                  <a:pt x="1129222" y="197161"/>
                </a:lnTo>
                <a:lnTo>
                  <a:pt x="1145254" y="191255"/>
                </a:lnTo>
                <a:lnTo>
                  <a:pt x="1151160" y="175224"/>
                </a:lnTo>
                <a:lnTo>
                  <a:pt x="1152004" y="144005"/>
                </a:lnTo>
                <a:lnTo>
                  <a:pt x="1152004" y="54000"/>
                </a:lnTo>
                <a:lnTo>
                  <a:pt x="1151160" y="22781"/>
                </a:lnTo>
                <a:lnTo>
                  <a:pt x="1145254" y="6750"/>
                </a:lnTo>
                <a:lnTo>
                  <a:pt x="1129222" y="843"/>
                </a:lnTo>
                <a:lnTo>
                  <a:pt x="109800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708612" y="4791600"/>
            <a:ext cx="1476375" cy="198120"/>
          </a:xfrm>
          <a:custGeom>
            <a:avLst/>
            <a:gdLst/>
            <a:ahLst/>
            <a:cxnLst/>
            <a:rect l="l" t="t" r="r" b="b"/>
            <a:pathLst>
              <a:path w="1476375" h="198120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422006" y="198005"/>
                </a:lnTo>
                <a:lnTo>
                  <a:pt x="1453225" y="197161"/>
                </a:lnTo>
                <a:lnTo>
                  <a:pt x="1469256" y="191255"/>
                </a:lnTo>
                <a:lnTo>
                  <a:pt x="1475162" y="175224"/>
                </a:lnTo>
                <a:lnTo>
                  <a:pt x="1476006" y="144005"/>
                </a:lnTo>
                <a:lnTo>
                  <a:pt x="1476006" y="54000"/>
                </a:lnTo>
                <a:lnTo>
                  <a:pt x="1475162" y="22781"/>
                </a:lnTo>
                <a:lnTo>
                  <a:pt x="1469256" y="6750"/>
                </a:lnTo>
                <a:lnTo>
                  <a:pt x="1453225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47000" y="4890602"/>
            <a:ext cx="0" cy="1323340"/>
          </a:xfrm>
          <a:custGeom>
            <a:avLst/>
            <a:gdLst/>
            <a:ahLst/>
            <a:cxnLst/>
            <a:rect l="l" t="t" r="r" b="b"/>
            <a:pathLst>
              <a:path h="1323339">
                <a:moveTo>
                  <a:pt x="0" y="0"/>
                </a:moveTo>
                <a:lnTo>
                  <a:pt x="0" y="1322997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566000" y="4890602"/>
            <a:ext cx="0" cy="537845"/>
          </a:xfrm>
          <a:custGeom>
            <a:avLst/>
            <a:gdLst/>
            <a:ahLst/>
            <a:cxnLst/>
            <a:rect l="l" t="t" r="r" b="b"/>
            <a:pathLst>
              <a:path h="537845">
                <a:moveTo>
                  <a:pt x="0" y="0"/>
                </a:moveTo>
                <a:lnTo>
                  <a:pt x="0" y="53760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691999" y="5385599"/>
            <a:ext cx="421005" cy="572770"/>
          </a:xfrm>
          <a:custGeom>
            <a:avLst/>
            <a:gdLst/>
            <a:ahLst/>
            <a:cxnLst/>
            <a:rect l="l" t="t" r="r" b="b"/>
            <a:pathLst>
              <a:path w="421005" h="572770">
                <a:moveTo>
                  <a:pt x="0" y="0"/>
                </a:moveTo>
                <a:lnTo>
                  <a:pt x="420471" y="57240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31999" y="5286602"/>
            <a:ext cx="630555" cy="198120"/>
          </a:xfrm>
          <a:custGeom>
            <a:avLst/>
            <a:gdLst/>
            <a:ahLst/>
            <a:cxnLst/>
            <a:rect l="l" t="t" r="r" b="b"/>
            <a:pathLst>
              <a:path w="630555" h="198120">
                <a:moveTo>
                  <a:pt x="575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575995" y="198005"/>
                </a:lnTo>
                <a:lnTo>
                  <a:pt x="607214" y="197161"/>
                </a:lnTo>
                <a:lnTo>
                  <a:pt x="623246" y="191255"/>
                </a:lnTo>
                <a:lnTo>
                  <a:pt x="629152" y="175224"/>
                </a:lnTo>
                <a:lnTo>
                  <a:pt x="629996" y="144005"/>
                </a:lnTo>
                <a:lnTo>
                  <a:pt x="629996" y="54000"/>
                </a:lnTo>
                <a:lnTo>
                  <a:pt x="629152" y="22781"/>
                </a:lnTo>
                <a:lnTo>
                  <a:pt x="623246" y="6750"/>
                </a:lnTo>
                <a:lnTo>
                  <a:pt x="607214" y="843"/>
                </a:lnTo>
                <a:lnTo>
                  <a:pt x="575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493676" y="5296175"/>
            <a:ext cx="4953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Objectifs</a:t>
            </a:r>
            <a:endParaRPr sz="95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133999" y="5286602"/>
            <a:ext cx="864235" cy="198120"/>
          </a:xfrm>
          <a:custGeom>
            <a:avLst/>
            <a:gdLst/>
            <a:ahLst/>
            <a:cxnLst/>
            <a:rect l="l" t="t" r="r" b="b"/>
            <a:pathLst>
              <a:path w="864235" h="198120">
                <a:moveTo>
                  <a:pt x="810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810005" y="198005"/>
                </a:lnTo>
                <a:lnTo>
                  <a:pt x="841224" y="197161"/>
                </a:lnTo>
                <a:lnTo>
                  <a:pt x="857256" y="191255"/>
                </a:lnTo>
                <a:lnTo>
                  <a:pt x="863162" y="175224"/>
                </a:lnTo>
                <a:lnTo>
                  <a:pt x="864006" y="144005"/>
                </a:lnTo>
                <a:lnTo>
                  <a:pt x="864006" y="54000"/>
                </a:lnTo>
                <a:lnTo>
                  <a:pt x="863162" y="22781"/>
                </a:lnTo>
                <a:lnTo>
                  <a:pt x="857256" y="6750"/>
                </a:lnTo>
                <a:lnTo>
                  <a:pt x="841224" y="843"/>
                </a:lnTo>
                <a:lnTo>
                  <a:pt x="81000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1235854" y="5296175"/>
            <a:ext cx="6559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Instruments</a:t>
            </a:r>
            <a:endParaRPr sz="95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31999" y="4791600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20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569735" y="4801172"/>
            <a:ext cx="10922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budgétaire</a:t>
            </a:r>
            <a:endParaRPr sz="95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399999" y="4791600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20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5554584" y="4801172"/>
            <a:ext cx="105854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monétaire</a:t>
            </a:r>
            <a:endParaRPr sz="95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1153224" y="1835998"/>
            <a:ext cx="1368425" cy="198120"/>
          </a:xfrm>
          <a:custGeom>
            <a:avLst/>
            <a:gdLst/>
            <a:ahLst/>
            <a:cxnLst/>
            <a:rect l="l" t="t" r="r" b="b"/>
            <a:pathLst>
              <a:path w="1368425" h="198119">
                <a:moveTo>
                  <a:pt x="1314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14005" y="198005"/>
                </a:lnTo>
                <a:lnTo>
                  <a:pt x="1345224" y="197161"/>
                </a:lnTo>
                <a:lnTo>
                  <a:pt x="1361255" y="191255"/>
                </a:lnTo>
                <a:lnTo>
                  <a:pt x="1367162" y="175224"/>
                </a:lnTo>
                <a:lnTo>
                  <a:pt x="1368005" y="144005"/>
                </a:lnTo>
                <a:lnTo>
                  <a:pt x="1368005" y="54000"/>
                </a:lnTo>
                <a:lnTo>
                  <a:pt x="1367162" y="22781"/>
                </a:lnTo>
                <a:lnTo>
                  <a:pt x="1361255" y="6750"/>
                </a:lnTo>
                <a:lnTo>
                  <a:pt x="1345224" y="843"/>
                </a:lnTo>
                <a:lnTo>
                  <a:pt x="1314005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1274260" y="1845570"/>
            <a:ext cx="112585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d’allocation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2701225" y="1835998"/>
            <a:ext cx="1440180" cy="198120"/>
          </a:xfrm>
          <a:custGeom>
            <a:avLst/>
            <a:gdLst/>
            <a:ahLst/>
            <a:cxnLst/>
            <a:rect l="l" t="t" r="r" b="b"/>
            <a:pathLst>
              <a:path w="1440179" h="198119">
                <a:moveTo>
                  <a:pt x="138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386001" y="198005"/>
                </a:lnTo>
                <a:lnTo>
                  <a:pt x="1417220" y="197161"/>
                </a:lnTo>
                <a:lnTo>
                  <a:pt x="1433252" y="191255"/>
                </a:lnTo>
                <a:lnTo>
                  <a:pt x="1439158" y="175224"/>
                </a:lnTo>
                <a:lnTo>
                  <a:pt x="1440002" y="144005"/>
                </a:lnTo>
                <a:lnTo>
                  <a:pt x="1440002" y="54000"/>
                </a:lnTo>
                <a:lnTo>
                  <a:pt x="1439158" y="22781"/>
                </a:lnTo>
                <a:lnTo>
                  <a:pt x="1433252" y="6750"/>
                </a:lnTo>
                <a:lnTo>
                  <a:pt x="1417220" y="843"/>
                </a:lnTo>
                <a:lnTo>
                  <a:pt x="1386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2807028" y="1845570"/>
            <a:ext cx="121983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régulation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4321225" y="1835998"/>
            <a:ext cx="1620520" cy="198120"/>
          </a:xfrm>
          <a:custGeom>
            <a:avLst/>
            <a:gdLst/>
            <a:ahLst/>
            <a:cxnLst/>
            <a:rect l="l" t="t" r="r" b="b"/>
            <a:pathLst>
              <a:path w="1620520" h="198119">
                <a:moveTo>
                  <a:pt x="1565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44005"/>
                </a:lnTo>
                <a:lnTo>
                  <a:pt x="843" y="175224"/>
                </a:lnTo>
                <a:lnTo>
                  <a:pt x="6750" y="191255"/>
                </a:lnTo>
                <a:lnTo>
                  <a:pt x="22781" y="197161"/>
                </a:lnTo>
                <a:lnTo>
                  <a:pt x="54000" y="198005"/>
                </a:lnTo>
                <a:lnTo>
                  <a:pt x="1565998" y="198005"/>
                </a:lnTo>
                <a:lnTo>
                  <a:pt x="1597217" y="197161"/>
                </a:lnTo>
                <a:lnTo>
                  <a:pt x="1613249" y="191255"/>
                </a:lnTo>
                <a:lnTo>
                  <a:pt x="1619155" y="175224"/>
                </a:lnTo>
                <a:lnTo>
                  <a:pt x="1619999" y="144005"/>
                </a:lnTo>
                <a:lnTo>
                  <a:pt x="1619999" y="54000"/>
                </a:lnTo>
                <a:lnTo>
                  <a:pt x="1619155" y="22781"/>
                </a:lnTo>
                <a:lnTo>
                  <a:pt x="1613249" y="6750"/>
                </a:lnTo>
                <a:lnTo>
                  <a:pt x="1597217" y="843"/>
                </a:lnTo>
                <a:lnTo>
                  <a:pt x="1565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435515" y="1845570"/>
            <a:ext cx="13804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redistribution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2107225" y="145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2769141" y="1473455"/>
            <a:ext cx="15557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L’État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a plusieurs</a:t>
            </a:r>
            <a:r>
              <a:rPr sz="11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rôles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2051999" y="4413601"/>
            <a:ext cx="3060065" cy="234315"/>
          </a:xfrm>
          <a:custGeom>
            <a:avLst/>
            <a:gdLst/>
            <a:ahLst/>
            <a:cxnLst/>
            <a:rect l="l" t="t" r="r" b="b"/>
            <a:pathLst>
              <a:path w="3060065" h="234314">
                <a:moveTo>
                  <a:pt x="3006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3006001" y="233997"/>
                </a:lnTo>
                <a:lnTo>
                  <a:pt x="3037220" y="233153"/>
                </a:lnTo>
                <a:lnTo>
                  <a:pt x="3053251" y="227247"/>
                </a:lnTo>
                <a:lnTo>
                  <a:pt x="3059157" y="211216"/>
                </a:lnTo>
                <a:lnTo>
                  <a:pt x="3060001" y="179997"/>
                </a:lnTo>
                <a:lnTo>
                  <a:pt x="3060001" y="54000"/>
                </a:lnTo>
                <a:lnTo>
                  <a:pt x="3059157" y="22781"/>
                </a:lnTo>
                <a:lnTo>
                  <a:pt x="3053251" y="6750"/>
                </a:lnTo>
                <a:lnTo>
                  <a:pt x="3037220" y="843"/>
                </a:lnTo>
                <a:lnTo>
                  <a:pt x="3006001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2251791" y="4429059"/>
            <a:ext cx="2851150" cy="542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différentes politiques</a:t>
            </a:r>
            <a:r>
              <a:rPr sz="11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  <a:tabLst>
                <a:tab pos="154368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l’offre	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Politique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la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demande</a:t>
            </a:r>
            <a:endParaRPr sz="95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3348528" y="2205573"/>
            <a:ext cx="3879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afin</a:t>
            </a:r>
            <a:r>
              <a:rPr sz="95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endParaRPr sz="95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107225" y="2177999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107225" y="3060004"/>
            <a:ext cx="2880360" cy="234315"/>
          </a:xfrm>
          <a:custGeom>
            <a:avLst/>
            <a:gdLst/>
            <a:ahLst/>
            <a:cxnLst/>
            <a:rect l="l" t="t" r="r" b="b"/>
            <a:pathLst>
              <a:path w="2880360" h="234314">
                <a:moveTo>
                  <a:pt x="282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79997"/>
                </a:lnTo>
                <a:lnTo>
                  <a:pt x="843" y="211216"/>
                </a:lnTo>
                <a:lnTo>
                  <a:pt x="6750" y="227247"/>
                </a:lnTo>
                <a:lnTo>
                  <a:pt x="22781" y="233153"/>
                </a:lnTo>
                <a:lnTo>
                  <a:pt x="54000" y="233997"/>
                </a:lnTo>
                <a:lnTo>
                  <a:pt x="2826004" y="233997"/>
                </a:lnTo>
                <a:lnTo>
                  <a:pt x="2857222" y="233153"/>
                </a:lnTo>
                <a:lnTo>
                  <a:pt x="2873254" y="227247"/>
                </a:lnTo>
                <a:lnTo>
                  <a:pt x="2879160" y="211216"/>
                </a:lnTo>
                <a:lnTo>
                  <a:pt x="2880004" y="179997"/>
                </a:lnTo>
                <a:lnTo>
                  <a:pt x="2880004" y="54000"/>
                </a:lnTo>
                <a:lnTo>
                  <a:pt x="2879160" y="22781"/>
                </a:lnTo>
                <a:lnTo>
                  <a:pt x="2873254" y="6750"/>
                </a:lnTo>
                <a:lnTo>
                  <a:pt x="2857222" y="843"/>
                </a:lnTo>
                <a:lnTo>
                  <a:pt x="282600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494974" y="3075460"/>
            <a:ext cx="5102225" cy="1202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1394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1F20"/>
                </a:solidFill>
                <a:latin typeface="Arial"/>
                <a:cs typeface="Arial"/>
              </a:rPr>
              <a:t>grâce à des politiques</a:t>
            </a:r>
            <a:r>
              <a:rPr sz="11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231F20"/>
                </a:solidFill>
                <a:latin typeface="Arial"/>
                <a:cs typeface="Arial"/>
              </a:rPr>
              <a:t>économiques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marL="1048385" algn="ctr">
              <a:lnSpc>
                <a:spcPts val="1120"/>
              </a:lnSpc>
              <a:tabLst>
                <a:tab pos="283337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court terme	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 long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terme</a:t>
            </a:r>
            <a:endParaRPr sz="950">
              <a:latin typeface="Arial"/>
              <a:cs typeface="Arial"/>
            </a:endParaRPr>
          </a:p>
          <a:p>
            <a:pPr marL="990600" algn="ctr">
              <a:lnSpc>
                <a:spcPts val="1120"/>
              </a:lnSpc>
              <a:tabLst>
                <a:tab pos="283273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conjoncturelles	→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politiques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structurelles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950" b="1" spc="-15" baseline="2136" dirty="0">
                <a:solidFill>
                  <a:srgbClr val="00AEEF"/>
                </a:solidFill>
                <a:latin typeface="Arial"/>
                <a:cs typeface="Arial"/>
              </a:rPr>
              <a:t>L’action </a:t>
            </a:r>
            <a:r>
              <a:rPr sz="1950" b="1" baseline="2136" dirty="0">
                <a:solidFill>
                  <a:srgbClr val="00AEEF"/>
                </a:solidFill>
                <a:latin typeface="Arial"/>
                <a:cs typeface="Arial"/>
              </a:rPr>
              <a:t>de l’État dans les différentes politiques</a:t>
            </a:r>
            <a:r>
              <a:rPr sz="1950" b="1" spc="-120" baseline="2136" dirty="0">
                <a:solidFill>
                  <a:srgbClr val="00AEEF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00AEEF"/>
                </a:solidFill>
                <a:latin typeface="Arial"/>
                <a:cs typeface="Arial"/>
              </a:rPr>
              <a:t>économiques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431999" y="5781599"/>
            <a:ext cx="1476375" cy="1047115"/>
          </a:xfrm>
          <a:custGeom>
            <a:avLst/>
            <a:gdLst/>
            <a:ahLst/>
            <a:cxnLst/>
            <a:rect l="l" t="t" r="r" b="b"/>
            <a:pathLst>
              <a:path w="1476375" h="1047115">
                <a:moveTo>
                  <a:pt x="1422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992733"/>
                </a:lnTo>
                <a:lnTo>
                  <a:pt x="843" y="1023952"/>
                </a:lnTo>
                <a:lnTo>
                  <a:pt x="6750" y="1039983"/>
                </a:lnTo>
                <a:lnTo>
                  <a:pt x="22781" y="1045890"/>
                </a:lnTo>
                <a:lnTo>
                  <a:pt x="54000" y="1046734"/>
                </a:lnTo>
                <a:lnTo>
                  <a:pt x="1422006" y="1046734"/>
                </a:lnTo>
                <a:lnTo>
                  <a:pt x="1453217" y="1045890"/>
                </a:lnTo>
                <a:lnTo>
                  <a:pt x="1469245" y="1039983"/>
                </a:lnTo>
                <a:lnTo>
                  <a:pt x="1475150" y="1023952"/>
                </a:lnTo>
                <a:lnTo>
                  <a:pt x="1475994" y="992733"/>
                </a:lnTo>
                <a:lnTo>
                  <a:pt x="1475994" y="54000"/>
                </a:lnTo>
                <a:lnTo>
                  <a:pt x="1475150" y="22781"/>
                </a:lnTo>
                <a:lnTo>
                  <a:pt x="1469245" y="6750"/>
                </a:lnTo>
                <a:lnTo>
                  <a:pt x="1453217" y="843"/>
                </a:lnTo>
                <a:lnTo>
                  <a:pt x="1422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458475" y="5796440"/>
            <a:ext cx="132207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88265" marR="5080" indent="-75565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Plus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consommation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 ménages et  d’investissement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endParaRPr sz="95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58475" y="6215540"/>
            <a:ext cx="138176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65">
              <a:lnSpc>
                <a:spcPts val="112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entreprises</a:t>
            </a:r>
            <a:endParaRPr sz="950">
              <a:latin typeface="Arial"/>
              <a:cs typeface="Arial"/>
            </a:endParaRPr>
          </a:p>
          <a:p>
            <a:pPr marL="88265" marR="5080" indent="-75565" algn="just">
              <a:lnSpc>
                <a:spcPts val="1100"/>
              </a:lnSpc>
              <a:spcBef>
                <a:spcPts val="50"/>
              </a:spcBef>
              <a:buClr>
                <a:srgbClr val="F5821F"/>
              </a:buClr>
              <a:buFont typeface="Arial"/>
              <a:buChar char="•"/>
              <a:tabLst>
                <a:tab pos="8890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Ou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limiter la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croissance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afin de ralentir l’inflation  et limiter le déficit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endParaRPr sz="95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31999" y="5781599"/>
            <a:ext cx="1476375" cy="1047115"/>
          </a:xfrm>
          <a:custGeom>
            <a:avLst/>
            <a:gdLst/>
            <a:ahLst/>
            <a:cxnLst/>
            <a:rect l="l" t="t" r="r" b="b"/>
            <a:pathLst>
              <a:path w="1476375" h="1047115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992733"/>
                </a:lnTo>
                <a:lnTo>
                  <a:pt x="843" y="1023952"/>
                </a:lnTo>
                <a:lnTo>
                  <a:pt x="6750" y="1039983"/>
                </a:lnTo>
                <a:lnTo>
                  <a:pt x="22781" y="1045890"/>
                </a:lnTo>
                <a:lnTo>
                  <a:pt x="54000" y="1046734"/>
                </a:lnTo>
                <a:lnTo>
                  <a:pt x="1422006" y="1046734"/>
                </a:lnTo>
                <a:lnTo>
                  <a:pt x="1453217" y="1045890"/>
                </a:lnTo>
                <a:lnTo>
                  <a:pt x="1469245" y="1039983"/>
                </a:lnTo>
                <a:lnTo>
                  <a:pt x="1475150" y="1023952"/>
                </a:lnTo>
                <a:lnTo>
                  <a:pt x="1475994" y="992733"/>
                </a:lnTo>
                <a:lnTo>
                  <a:pt x="1475994" y="54000"/>
                </a:lnTo>
                <a:lnTo>
                  <a:pt x="1475150" y="22781"/>
                </a:lnTo>
                <a:lnTo>
                  <a:pt x="1469245" y="6750"/>
                </a:lnTo>
                <a:lnTo>
                  <a:pt x="1453217" y="843"/>
                </a:lnTo>
                <a:lnTo>
                  <a:pt x="1422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979999" y="5781599"/>
            <a:ext cx="1069975" cy="621665"/>
          </a:xfrm>
          <a:custGeom>
            <a:avLst/>
            <a:gdLst/>
            <a:ahLst/>
            <a:cxnLst/>
            <a:rect l="l" t="t" r="r" b="b"/>
            <a:pathLst>
              <a:path w="1069975" h="621664">
                <a:moveTo>
                  <a:pt x="101558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7664"/>
                </a:lnTo>
                <a:lnTo>
                  <a:pt x="843" y="598883"/>
                </a:lnTo>
                <a:lnTo>
                  <a:pt x="6750" y="614914"/>
                </a:lnTo>
                <a:lnTo>
                  <a:pt x="22781" y="620821"/>
                </a:lnTo>
                <a:lnTo>
                  <a:pt x="54000" y="621665"/>
                </a:lnTo>
                <a:lnTo>
                  <a:pt x="1015580" y="621665"/>
                </a:lnTo>
                <a:lnTo>
                  <a:pt x="1046799" y="620821"/>
                </a:lnTo>
                <a:lnTo>
                  <a:pt x="1062831" y="614914"/>
                </a:lnTo>
                <a:lnTo>
                  <a:pt x="1068737" y="598883"/>
                </a:lnTo>
                <a:lnTo>
                  <a:pt x="1069581" y="567664"/>
                </a:lnTo>
                <a:lnTo>
                  <a:pt x="1069581" y="54000"/>
                </a:lnTo>
                <a:lnTo>
                  <a:pt x="1068737" y="22781"/>
                </a:lnTo>
                <a:lnTo>
                  <a:pt x="1062831" y="6750"/>
                </a:lnTo>
                <a:lnTo>
                  <a:pt x="1046799" y="843"/>
                </a:lnTo>
                <a:lnTo>
                  <a:pt x="10155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1983174" y="5793450"/>
            <a:ext cx="1063625" cy="5892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11760" marR="192405" indent="-76200">
              <a:lnSpc>
                <a:spcPts val="1100"/>
              </a:lnSpc>
              <a:spcBef>
                <a:spcPts val="170"/>
              </a:spcBef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dépenses  publiques</a:t>
            </a:r>
            <a:endParaRPr sz="950">
              <a:latin typeface="Arial"/>
              <a:cs typeface="Arial"/>
            </a:endParaRPr>
          </a:p>
          <a:p>
            <a:pPr marL="111760" indent="-76200">
              <a:lnSpc>
                <a:spcPts val="1050"/>
              </a:lnSpc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La</a:t>
            </a:r>
            <a:r>
              <a:rPr sz="9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fiscalité</a:t>
            </a:r>
            <a:endParaRPr sz="950">
              <a:latin typeface="Arial"/>
              <a:cs typeface="Arial"/>
            </a:endParaRPr>
          </a:p>
          <a:p>
            <a:pPr marL="111760" indent="-76200">
              <a:lnSpc>
                <a:spcPts val="1120"/>
              </a:lnSpc>
              <a:buClr>
                <a:srgbClr val="F5821F"/>
              </a:buClr>
              <a:buFont typeface="Arial"/>
              <a:buChar char="•"/>
              <a:tabLst>
                <a:tab pos="111760" algn="l"/>
              </a:tabLst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 déficit</a:t>
            </a: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public</a:t>
            </a:r>
            <a:endParaRPr sz="95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1979999" y="5781599"/>
            <a:ext cx="1069975" cy="621665"/>
          </a:xfrm>
          <a:custGeom>
            <a:avLst/>
            <a:gdLst/>
            <a:ahLst/>
            <a:cxnLst/>
            <a:rect l="l" t="t" r="r" b="b"/>
            <a:pathLst>
              <a:path w="1069975" h="621664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67664"/>
                </a:lnTo>
                <a:lnTo>
                  <a:pt x="843" y="598883"/>
                </a:lnTo>
                <a:lnTo>
                  <a:pt x="6750" y="614914"/>
                </a:lnTo>
                <a:lnTo>
                  <a:pt x="22781" y="620821"/>
                </a:lnTo>
                <a:lnTo>
                  <a:pt x="54000" y="621665"/>
                </a:lnTo>
                <a:lnTo>
                  <a:pt x="1015580" y="621665"/>
                </a:lnTo>
                <a:lnTo>
                  <a:pt x="1046799" y="620821"/>
                </a:lnTo>
                <a:lnTo>
                  <a:pt x="1062831" y="614914"/>
                </a:lnTo>
                <a:lnTo>
                  <a:pt x="1068737" y="598883"/>
                </a:lnTo>
                <a:lnTo>
                  <a:pt x="1069581" y="567664"/>
                </a:lnTo>
                <a:lnTo>
                  <a:pt x="1069581" y="54000"/>
                </a:lnTo>
                <a:lnTo>
                  <a:pt x="1068737" y="22781"/>
                </a:lnTo>
                <a:lnTo>
                  <a:pt x="1062831" y="6750"/>
                </a:lnTo>
                <a:lnTo>
                  <a:pt x="1046799" y="843"/>
                </a:lnTo>
                <a:lnTo>
                  <a:pt x="101558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2463</Words>
  <Application>Microsoft Macintosh PowerPoint</Application>
  <PresentationFormat>Personnalisé</PresentationFormat>
  <Paragraphs>613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christine bossard</cp:lastModifiedBy>
  <cp:revision>3</cp:revision>
  <dcterms:created xsi:type="dcterms:W3CDTF">2018-07-03T20:53:47Z</dcterms:created>
  <dcterms:modified xsi:type="dcterms:W3CDTF">2018-07-05T12:22:21Z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2018-07-03T00:00:00Z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2018-07-03T00:00:00Z</vt:filetime>
  </property>
</Properties>
</file>