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8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JM-Fond-Manage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  <p:sp>
        <p:nvSpPr>
          <p:cNvPr id="16" name="bk object 16"/>
          <p:cNvSpPr/>
          <p:nvPr/>
        </p:nvSpPr>
        <p:spPr>
          <a:xfrm>
            <a:off x="3774338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18670" y="10337294"/>
            <a:ext cx="3240000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8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93" name="object 32"/>
          <p:cNvSpPr txBox="1"/>
          <p:nvPr/>
        </p:nvSpPr>
        <p:spPr>
          <a:xfrm>
            <a:off x="725298" y="6697181"/>
            <a:ext cx="23417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</a:t>
            </a:r>
            <a:r>
              <a:rPr sz="1300" b="1" spc="-8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57" name="object 33"/>
          <p:cNvSpPr/>
          <p:nvPr/>
        </p:nvSpPr>
        <p:spPr>
          <a:xfrm>
            <a:off x="432003" y="668887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34"/>
          <p:cNvSpPr txBox="1"/>
          <p:nvPr/>
        </p:nvSpPr>
        <p:spPr>
          <a:xfrm>
            <a:off x="494974" y="668102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9" name="object 69"/>
          <p:cNvSpPr/>
          <p:nvPr/>
        </p:nvSpPr>
        <p:spPr>
          <a:xfrm>
            <a:off x="1098000" y="8015880"/>
            <a:ext cx="0" cy="1205865"/>
          </a:xfrm>
          <a:custGeom>
            <a:avLst/>
            <a:gdLst/>
            <a:ahLst/>
            <a:cxnLst/>
            <a:rect l="l" t="t" r="r" b="b"/>
            <a:pathLst>
              <a:path h="1205865">
                <a:moveTo>
                  <a:pt x="0" y="0"/>
                </a:moveTo>
                <a:lnTo>
                  <a:pt x="0" y="120542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70"/>
          <p:cNvSpPr/>
          <p:nvPr/>
        </p:nvSpPr>
        <p:spPr>
          <a:xfrm>
            <a:off x="435709" y="9008732"/>
            <a:ext cx="1332230" cy="349200"/>
          </a:xfrm>
          <a:custGeom>
            <a:avLst/>
            <a:gdLst/>
            <a:ahLst/>
            <a:cxnLst/>
            <a:rect l="l" t="t" r="r" b="b"/>
            <a:pathLst>
              <a:path w="1332230" h="502920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78001" y="502526"/>
                </a:lnTo>
                <a:lnTo>
                  <a:pt x="1309219" y="501682"/>
                </a:lnTo>
                <a:lnTo>
                  <a:pt x="1325251" y="495776"/>
                </a:lnTo>
                <a:lnTo>
                  <a:pt x="1331157" y="479744"/>
                </a:lnTo>
                <a:lnTo>
                  <a:pt x="1332001" y="44852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71"/>
          <p:cNvSpPr txBox="1"/>
          <p:nvPr/>
        </p:nvSpPr>
        <p:spPr>
          <a:xfrm>
            <a:off x="454124" y="9018000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2" name="object 73"/>
          <p:cNvSpPr/>
          <p:nvPr/>
        </p:nvSpPr>
        <p:spPr>
          <a:xfrm>
            <a:off x="557998" y="7881235"/>
            <a:ext cx="1080135" cy="434975"/>
          </a:xfrm>
          <a:custGeom>
            <a:avLst/>
            <a:gdLst/>
            <a:ahLst/>
            <a:cxnLst/>
            <a:rect l="l" t="t" r="r" b="b"/>
            <a:pathLst>
              <a:path w="1080135" h="4349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025994" y="434390"/>
                </a:lnTo>
                <a:lnTo>
                  <a:pt x="1057213" y="433547"/>
                </a:lnTo>
                <a:lnTo>
                  <a:pt x="1073245" y="427640"/>
                </a:lnTo>
                <a:lnTo>
                  <a:pt x="1079151" y="411609"/>
                </a:lnTo>
                <a:lnTo>
                  <a:pt x="1079995" y="3803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74"/>
          <p:cNvSpPr txBox="1"/>
          <p:nvPr/>
        </p:nvSpPr>
        <p:spPr>
          <a:xfrm>
            <a:off x="552450" y="7914337"/>
            <a:ext cx="10668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/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  globale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69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2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74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177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79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181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85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7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189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2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4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6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97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9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1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3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7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9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1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24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26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27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228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30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80" name="object 32"/>
          <p:cNvSpPr txBox="1"/>
          <p:nvPr/>
        </p:nvSpPr>
        <p:spPr>
          <a:xfrm>
            <a:off x="725298" y="6697181"/>
            <a:ext cx="23417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</a:t>
            </a:r>
            <a:r>
              <a:rPr sz="1300" b="1" spc="-8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1" name="object 33"/>
          <p:cNvSpPr/>
          <p:nvPr/>
        </p:nvSpPr>
        <p:spPr>
          <a:xfrm>
            <a:off x="432003" y="668887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34"/>
          <p:cNvSpPr txBox="1"/>
          <p:nvPr/>
        </p:nvSpPr>
        <p:spPr>
          <a:xfrm>
            <a:off x="494974" y="668102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98" name="object 69"/>
          <p:cNvSpPr/>
          <p:nvPr/>
        </p:nvSpPr>
        <p:spPr>
          <a:xfrm>
            <a:off x="1098000" y="8015880"/>
            <a:ext cx="0" cy="1205865"/>
          </a:xfrm>
          <a:custGeom>
            <a:avLst/>
            <a:gdLst/>
            <a:ahLst/>
            <a:cxnLst/>
            <a:rect l="l" t="t" r="r" b="b"/>
            <a:pathLst>
              <a:path h="1205865">
                <a:moveTo>
                  <a:pt x="0" y="0"/>
                </a:moveTo>
                <a:lnTo>
                  <a:pt x="0" y="120542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70"/>
          <p:cNvSpPr/>
          <p:nvPr/>
        </p:nvSpPr>
        <p:spPr>
          <a:xfrm>
            <a:off x="435709" y="9008732"/>
            <a:ext cx="1332230" cy="349200"/>
          </a:xfrm>
          <a:custGeom>
            <a:avLst/>
            <a:gdLst/>
            <a:ahLst/>
            <a:cxnLst/>
            <a:rect l="l" t="t" r="r" b="b"/>
            <a:pathLst>
              <a:path w="1332230" h="502920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78001" y="502526"/>
                </a:lnTo>
                <a:lnTo>
                  <a:pt x="1309219" y="501682"/>
                </a:lnTo>
                <a:lnTo>
                  <a:pt x="1325251" y="495776"/>
                </a:lnTo>
                <a:lnTo>
                  <a:pt x="1331157" y="479744"/>
                </a:lnTo>
                <a:lnTo>
                  <a:pt x="1332001" y="44852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71"/>
          <p:cNvSpPr txBox="1"/>
          <p:nvPr/>
        </p:nvSpPr>
        <p:spPr>
          <a:xfrm>
            <a:off x="454124" y="9018000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4" name="object 73"/>
          <p:cNvSpPr/>
          <p:nvPr/>
        </p:nvSpPr>
        <p:spPr>
          <a:xfrm>
            <a:off x="557998" y="7881235"/>
            <a:ext cx="1080135" cy="434975"/>
          </a:xfrm>
          <a:custGeom>
            <a:avLst/>
            <a:gdLst/>
            <a:ahLst/>
            <a:cxnLst/>
            <a:rect l="l" t="t" r="r" b="b"/>
            <a:pathLst>
              <a:path w="1080135" h="4349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025994" y="434390"/>
                </a:lnTo>
                <a:lnTo>
                  <a:pt x="1057213" y="433547"/>
                </a:lnTo>
                <a:lnTo>
                  <a:pt x="1073245" y="427640"/>
                </a:lnTo>
                <a:lnTo>
                  <a:pt x="1079151" y="411609"/>
                </a:lnTo>
                <a:lnTo>
                  <a:pt x="1079995" y="3803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74"/>
          <p:cNvSpPr txBox="1"/>
          <p:nvPr/>
        </p:nvSpPr>
        <p:spPr>
          <a:xfrm>
            <a:off x="552450" y="7914337"/>
            <a:ext cx="10668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/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  globale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77" name="object 94"/>
          <p:cNvSpPr/>
          <p:nvPr/>
        </p:nvSpPr>
        <p:spPr>
          <a:xfrm>
            <a:off x="2801291" y="805152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95"/>
          <p:cNvSpPr/>
          <p:nvPr/>
        </p:nvSpPr>
        <p:spPr>
          <a:xfrm>
            <a:off x="2251765" y="9008732"/>
            <a:ext cx="1080135" cy="350520"/>
          </a:xfrm>
          <a:custGeom>
            <a:avLst/>
            <a:gdLst/>
            <a:ahLst/>
            <a:cxnLst/>
            <a:rect l="l" t="t" r="r" b="b"/>
            <a:pathLst>
              <a:path w="1080135" h="350520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025994" y="350126"/>
                </a:lnTo>
                <a:lnTo>
                  <a:pt x="1057213" y="349282"/>
                </a:lnTo>
                <a:lnTo>
                  <a:pt x="1073245" y="343376"/>
                </a:lnTo>
                <a:lnTo>
                  <a:pt x="1079151" y="327344"/>
                </a:lnTo>
                <a:lnTo>
                  <a:pt x="1079995" y="296125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96"/>
          <p:cNvSpPr txBox="1"/>
          <p:nvPr/>
        </p:nvSpPr>
        <p:spPr>
          <a:xfrm>
            <a:off x="2305050" y="9043200"/>
            <a:ext cx="9906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Atteinte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80" name="object 97"/>
          <p:cNvSpPr/>
          <p:nvPr/>
        </p:nvSpPr>
        <p:spPr>
          <a:xfrm>
            <a:off x="2251765" y="7881235"/>
            <a:ext cx="1080135" cy="269875"/>
          </a:xfrm>
          <a:custGeom>
            <a:avLst/>
            <a:gdLst/>
            <a:ahLst/>
            <a:cxnLst/>
            <a:rect l="l" t="t" r="r" b="b"/>
            <a:pathLst>
              <a:path w="1080135" h="2698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025994" y="269290"/>
                </a:lnTo>
                <a:lnTo>
                  <a:pt x="1057213" y="268447"/>
                </a:lnTo>
                <a:lnTo>
                  <a:pt x="1073245" y="262540"/>
                </a:lnTo>
                <a:lnTo>
                  <a:pt x="1079151" y="246509"/>
                </a:lnTo>
                <a:lnTo>
                  <a:pt x="1079995" y="2152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98"/>
          <p:cNvSpPr txBox="1"/>
          <p:nvPr/>
        </p:nvSpPr>
        <p:spPr>
          <a:xfrm>
            <a:off x="2305050" y="7914337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2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85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7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190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2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194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8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0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202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5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7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9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10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2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4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6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0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2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4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37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39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0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241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43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00" name="object 32"/>
          <p:cNvSpPr txBox="1"/>
          <p:nvPr/>
        </p:nvSpPr>
        <p:spPr>
          <a:xfrm>
            <a:off x="725298" y="6697181"/>
            <a:ext cx="23417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</a:t>
            </a:r>
            <a:r>
              <a:rPr sz="1300" b="1" spc="-8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1" name="object 33"/>
          <p:cNvSpPr/>
          <p:nvPr/>
        </p:nvSpPr>
        <p:spPr>
          <a:xfrm>
            <a:off x="432003" y="668887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34"/>
          <p:cNvSpPr txBox="1"/>
          <p:nvPr/>
        </p:nvSpPr>
        <p:spPr>
          <a:xfrm>
            <a:off x="494974" y="668102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6" name="object 64"/>
          <p:cNvSpPr/>
          <p:nvPr/>
        </p:nvSpPr>
        <p:spPr>
          <a:xfrm>
            <a:off x="3531541" y="7105553"/>
            <a:ext cx="207010" cy="2236470"/>
          </a:xfrm>
          <a:custGeom>
            <a:avLst/>
            <a:gdLst/>
            <a:ahLst/>
            <a:cxnLst/>
            <a:rect l="l" t="t" r="r" b="b"/>
            <a:pathLst>
              <a:path w="207010" h="2236470">
                <a:moveTo>
                  <a:pt x="206451" y="0"/>
                </a:moveTo>
                <a:lnTo>
                  <a:pt x="0" y="0"/>
                </a:lnTo>
                <a:lnTo>
                  <a:pt x="0" y="2236368"/>
                </a:lnTo>
                <a:lnTo>
                  <a:pt x="206451" y="22363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65"/>
          <p:cNvSpPr/>
          <p:nvPr/>
        </p:nvSpPr>
        <p:spPr>
          <a:xfrm>
            <a:off x="3732091" y="7055960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66"/>
          <p:cNvSpPr/>
          <p:nvPr/>
        </p:nvSpPr>
        <p:spPr>
          <a:xfrm>
            <a:off x="3732091" y="9292321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67"/>
          <p:cNvSpPr/>
          <p:nvPr/>
        </p:nvSpPr>
        <p:spPr>
          <a:xfrm>
            <a:off x="3158999" y="800640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8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68"/>
          <p:cNvSpPr/>
          <p:nvPr/>
        </p:nvSpPr>
        <p:spPr>
          <a:xfrm>
            <a:off x="3732060" y="7956819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61"/>
                </a:lnTo>
                <a:lnTo>
                  <a:pt x="53339" y="495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69"/>
          <p:cNvSpPr/>
          <p:nvPr/>
        </p:nvSpPr>
        <p:spPr>
          <a:xfrm>
            <a:off x="1098000" y="8015880"/>
            <a:ext cx="0" cy="1205865"/>
          </a:xfrm>
          <a:custGeom>
            <a:avLst/>
            <a:gdLst/>
            <a:ahLst/>
            <a:cxnLst/>
            <a:rect l="l" t="t" r="r" b="b"/>
            <a:pathLst>
              <a:path h="1205865">
                <a:moveTo>
                  <a:pt x="0" y="0"/>
                </a:moveTo>
                <a:lnTo>
                  <a:pt x="0" y="120542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70"/>
          <p:cNvSpPr/>
          <p:nvPr/>
        </p:nvSpPr>
        <p:spPr>
          <a:xfrm>
            <a:off x="435709" y="9008732"/>
            <a:ext cx="1332230" cy="349200"/>
          </a:xfrm>
          <a:custGeom>
            <a:avLst/>
            <a:gdLst/>
            <a:ahLst/>
            <a:cxnLst/>
            <a:rect l="l" t="t" r="r" b="b"/>
            <a:pathLst>
              <a:path w="1332230" h="502920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78001" y="502526"/>
                </a:lnTo>
                <a:lnTo>
                  <a:pt x="1309219" y="501682"/>
                </a:lnTo>
                <a:lnTo>
                  <a:pt x="1325251" y="495776"/>
                </a:lnTo>
                <a:lnTo>
                  <a:pt x="1331157" y="479744"/>
                </a:lnTo>
                <a:lnTo>
                  <a:pt x="1332001" y="44852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71"/>
          <p:cNvSpPr txBox="1"/>
          <p:nvPr/>
        </p:nvSpPr>
        <p:spPr>
          <a:xfrm>
            <a:off x="454124" y="9018000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85" name="object 73"/>
          <p:cNvSpPr/>
          <p:nvPr/>
        </p:nvSpPr>
        <p:spPr>
          <a:xfrm>
            <a:off x="557998" y="7881235"/>
            <a:ext cx="1080135" cy="434975"/>
          </a:xfrm>
          <a:custGeom>
            <a:avLst/>
            <a:gdLst/>
            <a:ahLst/>
            <a:cxnLst/>
            <a:rect l="l" t="t" r="r" b="b"/>
            <a:pathLst>
              <a:path w="1080135" h="4349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025994" y="434390"/>
                </a:lnTo>
                <a:lnTo>
                  <a:pt x="1057213" y="433547"/>
                </a:lnTo>
                <a:lnTo>
                  <a:pt x="1073245" y="427640"/>
                </a:lnTo>
                <a:lnTo>
                  <a:pt x="1079151" y="411609"/>
                </a:lnTo>
                <a:lnTo>
                  <a:pt x="1079995" y="3803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74"/>
          <p:cNvSpPr txBox="1"/>
          <p:nvPr/>
        </p:nvSpPr>
        <p:spPr>
          <a:xfrm>
            <a:off x="552450" y="7914337"/>
            <a:ext cx="10668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/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  globale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7" name="object 80"/>
          <p:cNvSpPr/>
          <p:nvPr/>
        </p:nvSpPr>
        <p:spPr>
          <a:xfrm>
            <a:off x="3789883" y="6976626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81"/>
          <p:cNvSpPr txBox="1"/>
          <p:nvPr/>
        </p:nvSpPr>
        <p:spPr>
          <a:xfrm>
            <a:off x="3842271" y="701041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Efficacité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0" name="object 83"/>
          <p:cNvSpPr/>
          <p:nvPr/>
        </p:nvSpPr>
        <p:spPr>
          <a:xfrm>
            <a:off x="3789883" y="7881235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87"/>
          <p:cNvSpPr/>
          <p:nvPr/>
        </p:nvSpPr>
        <p:spPr>
          <a:xfrm>
            <a:off x="3789883" y="9230343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94"/>
          <p:cNvSpPr/>
          <p:nvPr/>
        </p:nvSpPr>
        <p:spPr>
          <a:xfrm>
            <a:off x="2801291" y="805152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95"/>
          <p:cNvSpPr/>
          <p:nvPr/>
        </p:nvSpPr>
        <p:spPr>
          <a:xfrm>
            <a:off x="2251765" y="9008732"/>
            <a:ext cx="1080135" cy="350520"/>
          </a:xfrm>
          <a:custGeom>
            <a:avLst/>
            <a:gdLst/>
            <a:ahLst/>
            <a:cxnLst/>
            <a:rect l="l" t="t" r="r" b="b"/>
            <a:pathLst>
              <a:path w="1080135" h="350520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025994" y="350126"/>
                </a:lnTo>
                <a:lnTo>
                  <a:pt x="1057213" y="349282"/>
                </a:lnTo>
                <a:lnTo>
                  <a:pt x="1073245" y="343376"/>
                </a:lnTo>
                <a:lnTo>
                  <a:pt x="1079151" y="327344"/>
                </a:lnTo>
                <a:lnTo>
                  <a:pt x="1079995" y="296125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96"/>
          <p:cNvSpPr txBox="1"/>
          <p:nvPr/>
        </p:nvSpPr>
        <p:spPr>
          <a:xfrm>
            <a:off x="2305050" y="9043200"/>
            <a:ext cx="9906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Atteinte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1" name="object 97"/>
          <p:cNvSpPr/>
          <p:nvPr/>
        </p:nvSpPr>
        <p:spPr>
          <a:xfrm>
            <a:off x="2251765" y="7881235"/>
            <a:ext cx="1080135" cy="269875"/>
          </a:xfrm>
          <a:custGeom>
            <a:avLst/>
            <a:gdLst/>
            <a:ahLst/>
            <a:cxnLst/>
            <a:rect l="l" t="t" r="r" b="b"/>
            <a:pathLst>
              <a:path w="1080135" h="2698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025994" y="269290"/>
                </a:lnTo>
                <a:lnTo>
                  <a:pt x="1057213" y="268447"/>
                </a:lnTo>
                <a:lnTo>
                  <a:pt x="1073245" y="262540"/>
                </a:lnTo>
                <a:lnTo>
                  <a:pt x="1079151" y="246509"/>
                </a:lnTo>
                <a:lnTo>
                  <a:pt x="1079995" y="2152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98"/>
          <p:cNvSpPr txBox="1"/>
          <p:nvPr/>
        </p:nvSpPr>
        <p:spPr>
          <a:xfrm>
            <a:off x="2305050" y="7914337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4" name="object 81"/>
          <p:cNvSpPr txBox="1"/>
          <p:nvPr/>
        </p:nvSpPr>
        <p:spPr>
          <a:xfrm>
            <a:off x="3842271" y="793116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Efficience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06" name="object 81"/>
          <p:cNvSpPr txBox="1"/>
          <p:nvPr/>
        </p:nvSpPr>
        <p:spPr>
          <a:xfrm>
            <a:off x="3842271" y="9270000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Pertinence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07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0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2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215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7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219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3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5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227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0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2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4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35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7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9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1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55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7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9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62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64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65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266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68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08" name="object 32"/>
          <p:cNvSpPr txBox="1"/>
          <p:nvPr/>
        </p:nvSpPr>
        <p:spPr>
          <a:xfrm>
            <a:off x="725298" y="6697181"/>
            <a:ext cx="23417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</a:t>
            </a:r>
            <a:r>
              <a:rPr sz="1300" b="1" spc="-8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9" name="object 33"/>
          <p:cNvSpPr/>
          <p:nvPr/>
        </p:nvSpPr>
        <p:spPr>
          <a:xfrm>
            <a:off x="432003" y="668887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34"/>
          <p:cNvSpPr txBox="1"/>
          <p:nvPr/>
        </p:nvSpPr>
        <p:spPr>
          <a:xfrm>
            <a:off x="494974" y="668102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4" name="object 64"/>
          <p:cNvSpPr/>
          <p:nvPr/>
        </p:nvSpPr>
        <p:spPr>
          <a:xfrm>
            <a:off x="3531541" y="7105553"/>
            <a:ext cx="207010" cy="2236470"/>
          </a:xfrm>
          <a:custGeom>
            <a:avLst/>
            <a:gdLst/>
            <a:ahLst/>
            <a:cxnLst/>
            <a:rect l="l" t="t" r="r" b="b"/>
            <a:pathLst>
              <a:path w="207010" h="2236470">
                <a:moveTo>
                  <a:pt x="206451" y="0"/>
                </a:moveTo>
                <a:lnTo>
                  <a:pt x="0" y="0"/>
                </a:lnTo>
                <a:lnTo>
                  <a:pt x="0" y="2236368"/>
                </a:lnTo>
                <a:lnTo>
                  <a:pt x="206451" y="22363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65"/>
          <p:cNvSpPr/>
          <p:nvPr/>
        </p:nvSpPr>
        <p:spPr>
          <a:xfrm>
            <a:off x="3732091" y="7055960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66"/>
          <p:cNvSpPr/>
          <p:nvPr/>
        </p:nvSpPr>
        <p:spPr>
          <a:xfrm>
            <a:off x="3732091" y="9292321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67"/>
          <p:cNvSpPr/>
          <p:nvPr/>
        </p:nvSpPr>
        <p:spPr>
          <a:xfrm>
            <a:off x="3158999" y="800640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8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68"/>
          <p:cNvSpPr/>
          <p:nvPr/>
        </p:nvSpPr>
        <p:spPr>
          <a:xfrm>
            <a:off x="3732060" y="7956819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61"/>
                </a:lnTo>
                <a:lnTo>
                  <a:pt x="53339" y="495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69"/>
          <p:cNvSpPr/>
          <p:nvPr/>
        </p:nvSpPr>
        <p:spPr>
          <a:xfrm>
            <a:off x="1098000" y="8015880"/>
            <a:ext cx="0" cy="1205865"/>
          </a:xfrm>
          <a:custGeom>
            <a:avLst/>
            <a:gdLst/>
            <a:ahLst/>
            <a:cxnLst/>
            <a:rect l="l" t="t" r="r" b="b"/>
            <a:pathLst>
              <a:path h="1205865">
                <a:moveTo>
                  <a:pt x="0" y="0"/>
                </a:moveTo>
                <a:lnTo>
                  <a:pt x="0" y="120542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70"/>
          <p:cNvSpPr/>
          <p:nvPr/>
        </p:nvSpPr>
        <p:spPr>
          <a:xfrm>
            <a:off x="435709" y="9008732"/>
            <a:ext cx="1332230" cy="349200"/>
          </a:xfrm>
          <a:custGeom>
            <a:avLst/>
            <a:gdLst/>
            <a:ahLst/>
            <a:cxnLst/>
            <a:rect l="l" t="t" r="r" b="b"/>
            <a:pathLst>
              <a:path w="1332230" h="502920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78001" y="502526"/>
                </a:lnTo>
                <a:lnTo>
                  <a:pt x="1309219" y="501682"/>
                </a:lnTo>
                <a:lnTo>
                  <a:pt x="1325251" y="495776"/>
                </a:lnTo>
                <a:lnTo>
                  <a:pt x="1331157" y="479744"/>
                </a:lnTo>
                <a:lnTo>
                  <a:pt x="1332001" y="44852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71"/>
          <p:cNvSpPr txBox="1"/>
          <p:nvPr/>
        </p:nvSpPr>
        <p:spPr>
          <a:xfrm>
            <a:off x="454124" y="9018000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2" name="object 73"/>
          <p:cNvSpPr/>
          <p:nvPr/>
        </p:nvSpPr>
        <p:spPr>
          <a:xfrm>
            <a:off x="557998" y="7881235"/>
            <a:ext cx="1080135" cy="434975"/>
          </a:xfrm>
          <a:custGeom>
            <a:avLst/>
            <a:gdLst/>
            <a:ahLst/>
            <a:cxnLst/>
            <a:rect l="l" t="t" r="r" b="b"/>
            <a:pathLst>
              <a:path w="1080135" h="4349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025994" y="434390"/>
                </a:lnTo>
                <a:lnTo>
                  <a:pt x="1057213" y="433547"/>
                </a:lnTo>
                <a:lnTo>
                  <a:pt x="1073245" y="427640"/>
                </a:lnTo>
                <a:lnTo>
                  <a:pt x="1079151" y="411609"/>
                </a:lnTo>
                <a:lnTo>
                  <a:pt x="1079995" y="3803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74"/>
          <p:cNvSpPr txBox="1"/>
          <p:nvPr/>
        </p:nvSpPr>
        <p:spPr>
          <a:xfrm>
            <a:off x="552450" y="7914337"/>
            <a:ext cx="10668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/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  globale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6" name="object 80"/>
          <p:cNvSpPr/>
          <p:nvPr/>
        </p:nvSpPr>
        <p:spPr>
          <a:xfrm>
            <a:off x="3789883" y="6976626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81"/>
          <p:cNvSpPr txBox="1"/>
          <p:nvPr/>
        </p:nvSpPr>
        <p:spPr>
          <a:xfrm>
            <a:off x="3842271" y="701041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Efficacité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08" name="object 82"/>
          <p:cNvSpPr/>
          <p:nvPr/>
        </p:nvSpPr>
        <p:spPr>
          <a:xfrm>
            <a:off x="3789883" y="7352734"/>
            <a:ext cx="1476375" cy="399415"/>
          </a:xfrm>
          <a:custGeom>
            <a:avLst/>
            <a:gdLst/>
            <a:ahLst/>
            <a:cxnLst/>
            <a:rect l="l" t="t" r="r" b="b"/>
            <a:pathLst>
              <a:path w="1476375" h="3994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44830"/>
                </a:lnTo>
                <a:lnTo>
                  <a:pt x="843" y="376049"/>
                </a:lnTo>
                <a:lnTo>
                  <a:pt x="6750" y="392080"/>
                </a:lnTo>
                <a:lnTo>
                  <a:pt x="22781" y="397987"/>
                </a:lnTo>
                <a:lnTo>
                  <a:pt x="54000" y="398830"/>
                </a:lnTo>
                <a:lnTo>
                  <a:pt x="1422006" y="398830"/>
                </a:lnTo>
                <a:lnTo>
                  <a:pt x="1453225" y="397987"/>
                </a:lnTo>
                <a:lnTo>
                  <a:pt x="1469256" y="392080"/>
                </a:lnTo>
                <a:lnTo>
                  <a:pt x="1475162" y="376049"/>
                </a:lnTo>
                <a:lnTo>
                  <a:pt x="1476006" y="3448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83"/>
          <p:cNvSpPr/>
          <p:nvPr/>
        </p:nvSpPr>
        <p:spPr>
          <a:xfrm>
            <a:off x="3789883" y="7881235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86"/>
          <p:cNvSpPr/>
          <p:nvPr/>
        </p:nvSpPr>
        <p:spPr>
          <a:xfrm>
            <a:off x="3789883" y="8257334"/>
            <a:ext cx="1476375" cy="702000"/>
          </a:xfrm>
          <a:custGeom>
            <a:avLst/>
            <a:gdLst/>
            <a:ahLst/>
            <a:cxnLst/>
            <a:rect l="l" t="t" r="r" b="b"/>
            <a:pathLst>
              <a:path w="1476375" h="8566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802030"/>
                </a:lnTo>
                <a:lnTo>
                  <a:pt x="843" y="833249"/>
                </a:lnTo>
                <a:lnTo>
                  <a:pt x="6750" y="849280"/>
                </a:lnTo>
                <a:lnTo>
                  <a:pt x="22781" y="855187"/>
                </a:lnTo>
                <a:lnTo>
                  <a:pt x="54000" y="856030"/>
                </a:lnTo>
                <a:lnTo>
                  <a:pt x="1422006" y="856030"/>
                </a:lnTo>
                <a:lnTo>
                  <a:pt x="1453225" y="855187"/>
                </a:lnTo>
                <a:lnTo>
                  <a:pt x="1469256" y="849280"/>
                </a:lnTo>
                <a:lnTo>
                  <a:pt x="1475162" y="833249"/>
                </a:lnTo>
                <a:lnTo>
                  <a:pt x="1476006" y="8020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87"/>
          <p:cNvSpPr/>
          <p:nvPr/>
        </p:nvSpPr>
        <p:spPr>
          <a:xfrm>
            <a:off x="3789883" y="9230343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89"/>
          <p:cNvSpPr txBox="1"/>
          <p:nvPr/>
        </p:nvSpPr>
        <p:spPr>
          <a:xfrm>
            <a:off x="3987056" y="9659959"/>
            <a:ext cx="1055587" cy="460382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Adéquation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  <a:p>
            <a:pPr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les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moyens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3" name="object 90"/>
          <p:cNvSpPr/>
          <p:nvPr/>
        </p:nvSpPr>
        <p:spPr>
          <a:xfrm>
            <a:off x="3789883" y="9613470"/>
            <a:ext cx="1476375" cy="551815"/>
          </a:xfrm>
          <a:custGeom>
            <a:avLst/>
            <a:gdLst/>
            <a:ahLst/>
            <a:cxnLst/>
            <a:rect l="l" t="t" r="r" b="b"/>
            <a:pathLst>
              <a:path w="1476375" h="5518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422006" y="551230"/>
                </a:lnTo>
                <a:lnTo>
                  <a:pt x="1453225" y="550387"/>
                </a:lnTo>
                <a:lnTo>
                  <a:pt x="1469256" y="544480"/>
                </a:lnTo>
                <a:lnTo>
                  <a:pt x="1475162" y="528449"/>
                </a:lnTo>
                <a:lnTo>
                  <a:pt x="1476006" y="4972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91"/>
          <p:cNvSpPr/>
          <p:nvPr/>
        </p:nvSpPr>
        <p:spPr>
          <a:xfrm>
            <a:off x="4527896" y="7223060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92"/>
          <p:cNvSpPr/>
          <p:nvPr/>
        </p:nvSpPr>
        <p:spPr>
          <a:xfrm>
            <a:off x="4527896" y="8127665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93"/>
          <p:cNvSpPr/>
          <p:nvPr/>
        </p:nvSpPr>
        <p:spPr>
          <a:xfrm>
            <a:off x="4527896" y="9476771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94"/>
          <p:cNvSpPr/>
          <p:nvPr/>
        </p:nvSpPr>
        <p:spPr>
          <a:xfrm>
            <a:off x="2801291" y="805152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95"/>
          <p:cNvSpPr/>
          <p:nvPr/>
        </p:nvSpPr>
        <p:spPr>
          <a:xfrm>
            <a:off x="2251765" y="9008732"/>
            <a:ext cx="1080135" cy="350520"/>
          </a:xfrm>
          <a:custGeom>
            <a:avLst/>
            <a:gdLst/>
            <a:ahLst/>
            <a:cxnLst/>
            <a:rect l="l" t="t" r="r" b="b"/>
            <a:pathLst>
              <a:path w="1080135" h="350520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025994" y="350126"/>
                </a:lnTo>
                <a:lnTo>
                  <a:pt x="1057213" y="349282"/>
                </a:lnTo>
                <a:lnTo>
                  <a:pt x="1073245" y="343376"/>
                </a:lnTo>
                <a:lnTo>
                  <a:pt x="1079151" y="327344"/>
                </a:lnTo>
                <a:lnTo>
                  <a:pt x="1079995" y="296125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96"/>
          <p:cNvSpPr txBox="1"/>
          <p:nvPr/>
        </p:nvSpPr>
        <p:spPr>
          <a:xfrm>
            <a:off x="2305050" y="9043200"/>
            <a:ext cx="9906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Atteinte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0" name="object 97"/>
          <p:cNvSpPr/>
          <p:nvPr/>
        </p:nvSpPr>
        <p:spPr>
          <a:xfrm>
            <a:off x="2251765" y="7881235"/>
            <a:ext cx="1080135" cy="269875"/>
          </a:xfrm>
          <a:custGeom>
            <a:avLst/>
            <a:gdLst/>
            <a:ahLst/>
            <a:cxnLst/>
            <a:rect l="l" t="t" r="r" b="b"/>
            <a:pathLst>
              <a:path w="1080135" h="2698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025994" y="269290"/>
                </a:lnTo>
                <a:lnTo>
                  <a:pt x="1057213" y="268447"/>
                </a:lnTo>
                <a:lnTo>
                  <a:pt x="1073245" y="262540"/>
                </a:lnTo>
                <a:lnTo>
                  <a:pt x="1079151" y="246509"/>
                </a:lnTo>
                <a:lnTo>
                  <a:pt x="1079995" y="2152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98"/>
          <p:cNvSpPr txBox="1"/>
          <p:nvPr/>
        </p:nvSpPr>
        <p:spPr>
          <a:xfrm>
            <a:off x="2305050" y="7914337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2" name="object 81"/>
          <p:cNvSpPr txBox="1"/>
          <p:nvPr/>
        </p:nvSpPr>
        <p:spPr>
          <a:xfrm>
            <a:off x="3842271" y="7391415"/>
            <a:ext cx="1371599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Réalisation 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</a:t>
            </a:r>
            <a:r>
              <a:rPr lang="fr-FR" sz="950" spc="-8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visés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23" name="object 81"/>
          <p:cNvSpPr txBox="1"/>
          <p:nvPr/>
        </p:nvSpPr>
        <p:spPr>
          <a:xfrm>
            <a:off x="3842271" y="793116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Efficience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24" name="object 81"/>
          <p:cNvSpPr txBox="1"/>
          <p:nvPr/>
        </p:nvSpPr>
        <p:spPr>
          <a:xfrm>
            <a:off x="3842271" y="8299465"/>
            <a:ext cx="1371599" cy="628635"/>
          </a:xfrm>
          <a:prstGeom prst="rect">
            <a:avLst/>
          </a:prstGeom>
        </p:spPr>
        <p:txBody>
          <a:bodyPr vert="horz" wrap="none" lIns="0" tIns="12700" rIns="0" bIns="0" rtlCol="0">
            <a:normAutofit/>
          </a:bodyPr>
          <a:lstStyle/>
          <a:p>
            <a:pPr marR="292735" algn="ctr"/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apacité à maximiser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les résultats</a:t>
            </a:r>
            <a:r>
              <a:rPr lang="fr-FR" sz="950" dirty="0">
                <a:latin typeface="Arial"/>
                <a:cs typeface="Arial"/>
              </a:rPr>
              <a:t> </a:t>
            </a: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à partir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des ressources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25" name="object 81"/>
          <p:cNvSpPr txBox="1"/>
          <p:nvPr/>
        </p:nvSpPr>
        <p:spPr>
          <a:xfrm>
            <a:off x="3842271" y="9270000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Pertinence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26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9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1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234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6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238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2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44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246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9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1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3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54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6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8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0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74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6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8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81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83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84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285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87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10" name="object 32"/>
          <p:cNvSpPr txBox="1"/>
          <p:nvPr/>
        </p:nvSpPr>
        <p:spPr>
          <a:xfrm>
            <a:off x="725298" y="6697181"/>
            <a:ext cx="23417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</a:t>
            </a:r>
            <a:r>
              <a:rPr sz="1300" b="1" spc="-8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1" name="object 33"/>
          <p:cNvSpPr/>
          <p:nvPr/>
        </p:nvSpPr>
        <p:spPr>
          <a:xfrm>
            <a:off x="432003" y="668887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34"/>
          <p:cNvSpPr txBox="1"/>
          <p:nvPr/>
        </p:nvSpPr>
        <p:spPr>
          <a:xfrm>
            <a:off x="494974" y="668102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5" name="object 64"/>
          <p:cNvSpPr/>
          <p:nvPr/>
        </p:nvSpPr>
        <p:spPr>
          <a:xfrm>
            <a:off x="3531541" y="7105553"/>
            <a:ext cx="207010" cy="2236470"/>
          </a:xfrm>
          <a:custGeom>
            <a:avLst/>
            <a:gdLst/>
            <a:ahLst/>
            <a:cxnLst/>
            <a:rect l="l" t="t" r="r" b="b"/>
            <a:pathLst>
              <a:path w="207010" h="2236470">
                <a:moveTo>
                  <a:pt x="206451" y="0"/>
                </a:moveTo>
                <a:lnTo>
                  <a:pt x="0" y="0"/>
                </a:lnTo>
                <a:lnTo>
                  <a:pt x="0" y="2236368"/>
                </a:lnTo>
                <a:lnTo>
                  <a:pt x="206451" y="22363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65"/>
          <p:cNvSpPr/>
          <p:nvPr/>
        </p:nvSpPr>
        <p:spPr>
          <a:xfrm>
            <a:off x="3732091" y="7055960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66"/>
          <p:cNvSpPr/>
          <p:nvPr/>
        </p:nvSpPr>
        <p:spPr>
          <a:xfrm>
            <a:off x="3732091" y="9292321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67"/>
          <p:cNvSpPr/>
          <p:nvPr/>
        </p:nvSpPr>
        <p:spPr>
          <a:xfrm>
            <a:off x="3158999" y="800640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8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68"/>
          <p:cNvSpPr/>
          <p:nvPr/>
        </p:nvSpPr>
        <p:spPr>
          <a:xfrm>
            <a:off x="3732060" y="7956819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61"/>
                </a:lnTo>
                <a:lnTo>
                  <a:pt x="53339" y="495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69"/>
          <p:cNvSpPr/>
          <p:nvPr/>
        </p:nvSpPr>
        <p:spPr>
          <a:xfrm>
            <a:off x="1098000" y="8015880"/>
            <a:ext cx="0" cy="1205865"/>
          </a:xfrm>
          <a:custGeom>
            <a:avLst/>
            <a:gdLst/>
            <a:ahLst/>
            <a:cxnLst/>
            <a:rect l="l" t="t" r="r" b="b"/>
            <a:pathLst>
              <a:path h="1205865">
                <a:moveTo>
                  <a:pt x="0" y="0"/>
                </a:moveTo>
                <a:lnTo>
                  <a:pt x="0" y="120542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70"/>
          <p:cNvSpPr/>
          <p:nvPr/>
        </p:nvSpPr>
        <p:spPr>
          <a:xfrm>
            <a:off x="435709" y="9008732"/>
            <a:ext cx="1332230" cy="349200"/>
          </a:xfrm>
          <a:custGeom>
            <a:avLst/>
            <a:gdLst/>
            <a:ahLst/>
            <a:cxnLst/>
            <a:rect l="l" t="t" r="r" b="b"/>
            <a:pathLst>
              <a:path w="1332230" h="502920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78001" y="502526"/>
                </a:lnTo>
                <a:lnTo>
                  <a:pt x="1309219" y="501682"/>
                </a:lnTo>
                <a:lnTo>
                  <a:pt x="1325251" y="495776"/>
                </a:lnTo>
                <a:lnTo>
                  <a:pt x="1331157" y="479744"/>
                </a:lnTo>
                <a:lnTo>
                  <a:pt x="1332001" y="44852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71"/>
          <p:cNvSpPr txBox="1"/>
          <p:nvPr/>
        </p:nvSpPr>
        <p:spPr>
          <a:xfrm>
            <a:off x="454124" y="9018000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3" name="object 73"/>
          <p:cNvSpPr/>
          <p:nvPr/>
        </p:nvSpPr>
        <p:spPr>
          <a:xfrm>
            <a:off x="557998" y="7881235"/>
            <a:ext cx="1080135" cy="434975"/>
          </a:xfrm>
          <a:custGeom>
            <a:avLst/>
            <a:gdLst/>
            <a:ahLst/>
            <a:cxnLst/>
            <a:rect l="l" t="t" r="r" b="b"/>
            <a:pathLst>
              <a:path w="1080135" h="4349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025994" y="434390"/>
                </a:lnTo>
                <a:lnTo>
                  <a:pt x="1057213" y="433547"/>
                </a:lnTo>
                <a:lnTo>
                  <a:pt x="1073245" y="427640"/>
                </a:lnTo>
                <a:lnTo>
                  <a:pt x="1079151" y="411609"/>
                </a:lnTo>
                <a:lnTo>
                  <a:pt x="1079995" y="3803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74"/>
          <p:cNvSpPr txBox="1"/>
          <p:nvPr/>
        </p:nvSpPr>
        <p:spPr>
          <a:xfrm>
            <a:off x="552450" y="7914337"/>
            <a:ext cx="10668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/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  globale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8" name="object 78"/>
          <p:cNvSpPr/>
          <p:nvPr/>
        </p:nvSpPr>
        <p:spPr>
          <a:xfrm>
            <a:off x="5478688" y="7881235"/>
            <a:ext cx="1289685" cy="447675"/>
          </a:xfrm>
          <a:custGeom>
            <a:avLst/>
            <a:gdLst/>
            <a:ahLst/>
            <a:cxnLst/>
            <a:rect l="l" t="t" r="r" b="b"/>
            <a:pathLst>
              <a:path w="1289684" h="447675">
                <a:moveTo>
                  <a:pt x="123531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1235316" y="447090"/>
                </a:lnTo>
                <a:lnTo>
                  <a:pt x="1266535" y="446247"/>
                </a:lnTo>
                <a:lnTo>
                  <a:pt x="1282566" y="440340"/>
                </a:lnTo>
                <a:lnTo>
                  <a:pt x="1288472" y="424309"/>
                </a:lnTo>
                <a:lnTo>
                  <a:pt x="1289316" y="393090"/>
                </a:lnTo>
                <a:lnTo>
                  <a:pt x="1289316" y="54000"/>
                </a:lnTo>
                <a:lnTo>
                  <a:pt x="1288472" y="22781"/>
                </a:lnTo>
                <a:lnTo>
                  <a:pt x="1282566" y="6750"/>
                </a:lnTo>
                <a:lnTo>
                  <a:pt x="1266535" y="843"/>
                </a:lnTo>
                <a:lnTo>
                  <a:pt x="123531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79"/>
          <p:cNvSpPr txBox="1"/>
          <p:nvPr/>
        </p:nvSpPr>
        <p:spPr>
          <a:xfrm>
            <a:off x="5628230" y="7920687"/>
            <a:ext cx="990600" cy="35907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>
              <a:lnSpc>
                <a:spcPts val="1300"/>
              </a:lnSpc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endParaRPr lang="fr-FR" sz="1100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R="5080" algn="ctr">
              <a:lnSpc>
                <a:spcPts val="1300"/>
              </a:lnSpc>
            </a:pP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mesurer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0" name="object 80"/>
          <p:cNvSpPr/>
          <p:nvPr/>
        </p:nvSpPr>
        <p:spPr>
          <a:xfrm>
            <a:off x="3789883" y="6976626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81"/>
          <p:cNvSpPr txBox="1"/>
          <p:nvPr/>
        </p:nvSpPr>
        <p:spPr>
          <a:xfrm>
            <a:off x="3842271" y="701041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Efficacité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2" name="object 82"/>
          <p:cNvSpPr/>
          <p:nvPr/>
        </p:nvSpPr>
        <p:spPr>
          <a:xfrm>
            <a:off x="3789883" y="7352734"/>
            <a:ext cx="1476375" cy="399415"/>
          </a:xfrm>
          <a:custGeom>
            <a:avLst/>
            <a:gdLst/>
            <a:ahLst/>
            <a:cxnLst/>
            <a:rect l="l" t="t" r="r" b="b"/>
            <a:pathLst>
              <a:path w="1476375" h="3994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44830"/>
                </a:lnTo>
                <a:lnTo>
                  <a:pt x="843" y="376049"/>
                </a:lnTo>
                <a:lnTo>
                  <a:pt x="6750" y="392080"/>
                </a:lnTo>
                <a:lnTo>
                  <a:pt x="22781" y="397987"/>
                </a:lnTo>
                <a:lnTo>
                  <a:pt x="54000" y="398830"/>
                </a:lnTo>
                <a:lnTo>
                  <a:pt x="1422006" y="398830"/>
                </a:lnTo>
                <a:lnTo>
                  <a:pt x="1453225" y="397987"/>
                </a:lnTo>
                <a:lnTo>
                  <a:pt x="1469256" y="392080"/>
                </a:lnTo>
                <a:lnTo>
                  <a:pt x="1475162" y="376049"/>
                </a:lnTo>
                <a:lnTo>
                  <a:pt x="1476006" y="3448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83"/>
          <p:cNvSpPr/>
          <p:nvPr/>
        </p:nvSpPr>
        <p:spPr>
          <a:xfrm>
            <a:off x="3789883" y="7881235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86"/>
          <p:cNvSpPr/>
          <p:nvPr/>
        </p:nvSpPr>
        <p:spPr>
          <a:xfrm>
            <a:off x="3789883" y="8257334"/>
            <a:ext cx="1476375" cy="702000"/>
          </a:xfrm>
          <a:custGeom>
            <a:avLst/>
            <a:gdLst/>
            <a:ahLst/>
            <a:cxnLst/>
            <a:rect l="l" t="t" r="r" b="b"/>
            <a:pathLst>
              <a:path w="1476375" h="8566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802030"/>
                </a:lnTo>
                <a:lnTo>
                  <a:pt x="843" y="833249"/>
                </a:lnTo>
                <a:lnTo>
                  <a:pt x="6750" y="849280"/>
                </a:lnTo>
                <a:lnTo>
                  <a:pt x="22781" y="855187"/>
                </a:lnTo>
                <a:lnTo>
                  <a:pt x="54000" y="856030"/>
                </a:lnTo>
                <a:lnTo>
                  <a:pt x="1422006" y="856030"/>
                </a:lnTo>
                <a:lnTo>
                  <a:pt x="1453225" y="855187"/>
                </a:lnTo>
                <a:lnTo>
                  <a:pt x="1469256" y="849280"/>
                </a:lnTo>
                <a:lnTo>
                  <a:pt x="1475162" y="833249"/>
                </a:lnTo>
                <a:lnTo>
                  <a:pt x="1476006" y="8020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87"/>
          <p:cNvSpPr/>
          <p:nvPr/>
        </p:nvSpPr>
        <p:spPr>
          <a:xfrm>
            <a:off x="3789883" y="9230343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89"/>
          <p:cNvSpPr txBox="1"/>
          <p:nvPr/>
        </p:nvSpPr>
        <p:spPr>
          <a:xfrm>
            <a:off x="3987056" y="9659959"/>
            <a:ext cx="1055587" cy="460382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Adéquation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  <a:p>
            <a:pPr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les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moyens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0" name="object 90"/>
          <p:cNvSpPr/>
          <p:nvPr/>
        </p:nvSpPr>
        <p:spPr>
          <a:xfrm>
            <a:off x="3789883" y="9613470"/>
            <a:ext cx="1476375" cy="551815"/>
          </a:xfrm>
          <a:custGeom>
            <a:avLst/>
            <a:gdLst/>
            <a:ahLst/>
            <a:cxnLst/>
            <a:rect l="l" t="t" r="r" b="b"/>
            <a:pathLst>
              <a:path w="1476375" h="5518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422006" y="551230"/>
                </a:lnTo>
                <a:lnTo>
                  <a:pt x="1453225" y="550387"/>
                </a:lnTo>
                <a:lnTo>
                  <a:pt x="1469256" y="544480"/>
                </a:lnTo>
                <a:lnTo>
                  <a:pt x="1475162" y="528449"/>
                </a:lnTo>
                <a:lnTo>
                  <a:pt x="1476006" y="4972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91"/>
          <p:cNvSpPr/>
          <p:nvPr/>
        </p:nvSpPr>
        <p:spPr>
          <a:xfrm>
            <a:off x="4527896" y="7223060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92"/>
          <p:cNvSpPr/>
          <p:nvPr/>
        </p:nvSpPr>
        <p:spPr>
          <a:xfrm>
            <a:off x="4527896" y="8127665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93"/>
          <p:cNvSpPr/>
          <p:nvPr/>
        </p:nvSpPr>
        <p:spPr>
          <a:xfrm>
            <a:off x="4527896" y="9476771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94"/>
          <p:cNvSpPr/>
          <p:nvPr/>
        </p:nvSpPr>
        <p:spPr>
          <a:xfrm>
            <a:off x="2801291" y="805152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95"/>
          <p:cNvSpPr/>
          <p:nvPr/>
        </p:nvSpPr>
        <p:spPr>
          <a:xfrm>
            <a:off x="2251765" y="9008732"/>
            <a:ext cx="1080135" cy="350520"/>
          </a:xfrm>
          <a:custGeom>
            <a:avLst/>
            <a:gdLst/>
            <a:ahLst/>
            <a:cxnLst/>
            <a:rect l="l" t="t" r="r" b="b"/>
            <a:pathLst>
              <a:path w="1080135" h="350520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025994" y="350126"/>
                </a:lnTo>
                <a:lnTo>
                  <a:pt x="1057213" y="349282"/>
                </a:lnTo>
                <a:lnTo>
                  <a:pt x="1073245" y="343376"/>
                </a:lnTo>
                <a:lnTo>
                  <a:pt x="1079151" y="327344"/>
                </a:lnTo>
                <a:lnTo>
                  <a:pt x="1079995" y="296125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96"/>
          <p:cNvSpPr txBox="1"/>
          <p:nvPr/>
        </p:nvSpPr>
        <p:spPr>
          <a:xfrm>
            <a:off x="2305050" y="9043200"/>
            <a:ext cx="9906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Atteinte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7" name="object 97"/>
          <p:cNvSpPr/>
          <p:nvPr/>
        </p:nvSpPr>
        <p:spPr>
          <a:xfrm>
            <a:off x="2251765" y="7881235"/>
            <a:ext cx="1080135" cy="269875"/>
          </a:xfrm>
          <a:custGeom>
            <a:avLst/>
            <a:gdLst/>
            <a:ahLst/>
            <a:cxnLst/>
            <a:rect l="l" t="t" r="r" b="b"/>
            <a:pathLst>
              <a:path w="1080135" h="2698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025994" y="269290"/>
                </a:lnTo>
                <a:lnTo>
                  <a:pt x="1057213" y="268447"/>
                </a:lnTo>
                <a:lnTo>
                  <a:pt x="1073245" y="262540"/>
                </a:lnTo>
                <a:lnTo>
                  <a:pt x="1079151" y="246509"/>
                </a:lnTo>
                <a:lnTo>
                  <a:pt x="1079995" y="2152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98"/>
          <p:cNvSpPr txBox="1"/>
          <p:nvPr/>
        </p:nvSpPr>
        <p:spPr>
          <a:xfrm>
            <a:off x="2305050" y="7914337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9" name="object 81"/>
          <p:cNvSpPr txBox="1"/>
          <p:nvPr/>
        </p:nvSpPr>
        <p:spPr>
          <a:xfrm>
            <a:off x="3842271" y="7391415"/>
            <a:ext cx="1371599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Réalisation 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</a:t>
            </a:r>
            <a:r>
              <a:rPr lang="fr-FR" sz="950" spc="-8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visés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30" name="object 81"/>
          <p:cNvSpPr txBox="1"/>
          <p:nvPr/>
        </p:nvSpPr>
        <p:spPr>
          <a:xfrm>
            <a:off x="3842271" y="793116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Efficience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31" name="object 81"/>
          <p:cNvSpPr txBox="1"/>
          <p:nvPr/>
        </p:nvSpPr>
        <p:spPr>
          <a:xfrm>
            <a:off x="3842271" y="8299465"/>
            <a:ext cx="1371599" cy="628635"/>
          </a:xfrm>
          <a:prstGeom prst="rect">
            <a:avLst/>
          </a:prstGeom>
        </p:spPr>
        <p:txBody>
          <a:bodyPr vert="horz" wrap="none" lIns="0" tIns="12700" rIns="0" bIns="0" rtlCol="0">
            <a:normAutofit/>
          </a:bodyPr>
          <a:lstStyle/>
          <a:p>
            <a:pPr marR="292735" algn="ctr"/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apacité à maximiser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les résultats</a:t>
            </a:r>
            <a:r>
              <a:rPr lang="fr-FR" sz="950" dirty="0">
                <a:latin typeface="Arial"/>
                <a:cs typeface="Arial"/>
              </a:rPr>
              <a:t> </a:t>
            </a: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à partir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des ressources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32" name="object 81"/>
          <p:cNvSpPr txBox="1"/>
          <p:nvPr/>
        </p:nvSpPr>
        <p:spPr>
          <a:xfrm>
            <a:off x="3842271" y="9270000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Pertinence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33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6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8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241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43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245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9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51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253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6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8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60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61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3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5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77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81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83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85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88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90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91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292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94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5298" y="6697181"/>
            <a:ext cx="23417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</a:t>
            </a:r>
            <a:r>
              <a:rPr sz="1300" b="1" spc="-8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2003" y="668887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94974" y="668102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531541" y="7105553"/>
            <a:ext cx="207010" cy="2236470"/>
          </a:xfrm>
          <a:custGeom>
            <a:avLst/>
            <a:gdLst/>
            <a:ahLst/>
            <a:cxnLst/>
            <a:rect l="l" t="t" r="r" b="b"/>
            <a:pathLst>
              <a:path w="207010" h="2236470">
                <a:moveTo>
                  <a:pt x="206451" y="0"/>
                </a:moveTo>
                <a:lnTo>
                  <a:pt x="0" y="0"/>
                </a:lnTo>
                <a:lnTo>
                  <a:pt x="0" y="2236368"/>
                </a:lnTo>
                <a:lnTo>
                  <a:pt x="206451" y="22363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32091" y="7055960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32091" y="9292321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27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58999" y="800640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8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32060" y="7956819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61"/>
                </a:lnTo>
                <a:lnTo>
                  <a:pt x="53339" y="495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98000" y="8015880"/>
            <a:ext cx="0" cy="1205865"/>
          </a:xfrm>
          <a:custGeom>
            <a:avLst/>
            <a:gdLst/>
            <a:ahLst/>
            <a:cxnLst/>
            <a:rect l="l" t="t" r="r" b="b"/>
            <a:pathLst>
              <a:path h="1205865">
                <a:moveTo>
                  <a:pt x="0" y="0"/>
                </a:moveTo>
                <a:lnTo>
                  <a:pt x="0" y="120542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5709" y="9008732"/>
            <a:ext cx="1332230" cy="349200"/>
          </a:xfrm>
          <a:custGeom>
            <a:avLst/>
            <a:gdLst/>
            <a:ahLst/>
            <a:cxnLst/>
            <a:rect l="l" t="t" r="r" b="b"/>
            <a:pathLst>
              <a:path w="1332230" h="502920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78001" y="502526"/>
                </a:lnTo>
                <a:lnTo>
                  <a:pt x="1309219" y="501682"/>
                </a:lnTo>
                <a:lnTo>
                  <a:pt x="1325251" y="495776"/>
                </a:lnTo>
                <a:lnTo>
                  <a:pt x="1331157" y="479744"/>
                </a:lnTo>
                <a:lnTo>
                  <a:pt x="1332001" y="44852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54124" y="9018000"/>
            <a:ext cx="129540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environnementale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57998" y="7881235"/>
            <a:ext cx="1080135" cy="434975"/>
          </a:xfrm>
          <a:custGeom>
            <a:avLst/>
            <a:gdLst/>
            <a:ahLst/>
            <a:cxnLst/>
            <a:rect l="l" t="t" r="r" b="b"/>
            <a:pathLst>
              <a:path w="1080135" h="4349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025994" y="434390"/>
                </a:lnTo>
                <a:lnTo>
                  <a:pt x="1057213" y="433547"/>
                </a:lnTo>
                <a:lnTo>
                  <a:pt x="1073245" y="427640"/>
                </a:lnTo>
                <a:lnTo>
                  <a:pt x="1079151" y="411609"/>
                </a:lnTo>
                <a:lnTo>
                  <a:pt x="1079995" y="3803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52450" y="7914337"/>
            <a:ext cx="106680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/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  globale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123344" y="8051525"/>
            <a:ext cx="0" cy="1498600"/>
          </a:xfrm>
          <a:custGeom>
            <a:avLst/>
            <a:gdLst/>
            <a:ahLst/>
            <a:cxnLst/>
            <a:rect l="l" t="t" r="r" b="b"/>
            <a:pathLst>
              <a:path h="1498600">
                <a:moveTo>
                  <a:pt x="0" y="0"/>
                </a:moveTo>
                <a:lnTo>
                  <a:pt x="0" y="149802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71999" y="9008732"/>
            <a:ext cx="1289685" cy="655320"/>
          </a:xfrm>
          <a:custGeom>
            <a:avLst/>
            <a:gdLst/>
            <a:ahLst/>
            <a:cxnLst/>
            <a:rect l="l" t="t" r="r" b="b"/>
            <a:pathLst>
              <a:path w="1289684" h="655320">
                <a:moveTo>
                  <a:pt x="123531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1235316" y="654926"/>
                </a:lnTo>
                <a:lnTo>
                  <a:pt x="1266535" y="654082"/>
                </a:lnTo>
                <a:lnTo>
                  <a:pt x="1282566" y="648176"/>
                </a:lnTo>
                <a:lnTo>
                  <a:pt x="1288472" y="632144"/>
                </a:lnTo>
                <a:lnTo>
                  <a:pt x="1289316" y="600925"/>
                </a:lnTo>
                <a:lnTo>
                  <a:pt x="1289316" y="54000"/>
                </a:lnTo>
                <a:lnTo>
                  <a:pt x="1288472" y="22781"/>
                </a:lnTo>
                <a:lnTo>
                  <a:pt x="1282566" y="6750"/>
                </a:lnTo>
                <a:lnTo>
                  <a:pt x="1266535" y="843"/>
                </a:lnTo>
                <a:lnTo>
                  <a:pt x="123531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505450" y="9037218"/>
            <a:ext cx="1219200" cy="606576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Avec des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indicateurs 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visualisés</a:t>
            </a:r>
            <a:r>
              <a:rPr lang="fr-FR" sz="950" dirty="0">
                <a:latin typeface="Arial"/>
                <a:cs typeface="Arial"/>
              </a:rPr>
              <a:t> </a:t>
            </a:r>
            <a:endParaRPr lang="fr-FR" sz="950" dirty="0" smtClean="0"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tableau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bord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478688" y="7881235"/>
            <a:ext cx="1289685" cy="447675"/>
          </a:xfrm>
          <a:custGeom>
            <a:avLst/>
            <a:gdLst/>
            <a:ahLst/>
            <a:cxnLst/>
            <a:rect l="l" t="t" r="r" b="b"/>
            <a:pathLst>
              <a:path w="1289684" h="447675">
                <a:moveTo>
                  <a:pt x="123531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3090"/>
                </a:lnTo>
                <a:lnTo>
                  <a:pt x="843" y="424309"/>
                </a:lnTo>
                <a:lnTo>
                  <a:pt x="6750" y="440340"/>
                </a:lnTo>
                <a:lnTo>
                  <a:pt x="22781" y="446247"/>
                </a:lnTo>
                <a:lnTo>
                  <a:pt x="54000" y="447090"/>
                </a:lnTo>
                <a:lnTo>
                  <a:pt x="1235316" y="447090"/>
                </a:lnTo>
                <a:lnTo>
                  <a:pt x="1266535" y="446247"/>
                </a:lnTo>
                <a:lnTo>
                  <a:pt x="1282566" y="440340"/>
                </a:lnTo>
                <a:lnTo>
                  <a:pt x="1288472" y="424309"/>
                </a:lnTo>
                <a:lnTo>
                  <a:pt x="1289316" y="393090"/>
                </a:lnTo>
                <a:lnTo>
                  <a:pt x="1289316" y="54000"/>
                </a:lnTo>
                <a:lnTo>
                  <a:pt x="1288472" y="22781"/>
                </a:lnTo>
                <a:lnTo>
                  <a:pt x="1282566" y="6750"/>
                </a:lnTo>
                <a:lnTo>
                  <a:pt x="1266535" y="843"/>
                </a:lnTo>
                <a:lnTo>
                  <a:pt x="123531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628230" y="7920687"/>
            <a:ext cx="990600" cy="35907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R="5080" algn="ctr">
              <a:lnSpc>
                <a:spcPts val="1300"/>
              </a:lnSpc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endParaRPr lang="fr-FR" sz="1100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R="5080" algn="ctr">
              <a:lnSpc>
                <a:spcPts val="1300"/>
              </a:lnSpc>
            </a:pP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mesurer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789883" y="6976626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842271" y="701041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Efficacité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789883" y="7352734"/>
            <a:ext cx="1476375" cy="399415"/>
          </a:xfrm>
          <a:custGeom>
            <a:avLst/>
            <a:gdLst/>
            <a:ahLst/>
            <a:cxnLst/>
            <a:rect l="l" t="t" r="r" b="b"/>
            <a:pathLst>
              <a:path w="1476375" h="3994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44830"/>
                </a:lnTo>
                <a:lnTo>
                  <a:pt x="843" y="376049"/>
                </a:lnTo>
                <a:lnTo>
                  <a:pt x="6750" y="392080"/>
                </a:lnTo>
                <a:lnTo>
                  <a:pt x="22781" y="397987"/>
                </a:lnTo>
                <a:lnTo>
                  <a:pt x="54000" y="398830"/>
                </a:lnTo>
                <a:lnTo>
                  <a:pt x="1422006" y="398830"/>
                </a:lnTo>
                <a:lnTo>
                  <a:pt x="1453225" y="397987"/>
                </a:lnTo>
                <a:lnTo>
                  <a:pt x="1469256" y="392080"/>
                </a:lnTo>
                <a:lnTo>
                  <a:pt x="1475162" y="376049"/>
                </a:lnTo>
                <a:lnTo>
                  <a:pt x="1476006" y="3448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89883" y="7881235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89883" y="8257334"/>
            <a:ext cx="1476375" cy="702000"/>
          </a:xfrm>
          <a:custGeom>
            <a:avLst/>
            <a:gdLst/>
            <a:ahLst/>
            <a:cxnLst/>
            <a:rect l="l" t="t" r="r" b="b"/>
            <a:pathLst>
              <a:path w="1476375" h="8566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802030"/>
                </a:lnTo>
                <a:lnTo>
                  <a:pt x="843" y="833249"/>
                </a:lnTo>
                <a:lnTo>
                  <a:pt x="6750" y="849280"/>
                </a:lnTo>
                <a:lnTo>
                  <a:pt x="22781" y="855187"/>
                </a:lnTo>
                <a:lnTo>
                  <a:pt x="54000" y="856030"/>
                </a:lnTo>
                <a:lnTo>
                  <a:pt x="1422006" y="856030"/>
                </a:lnTo>
                <a:lnTo>
                  <a:pt x="1453225" y="855187"/>
                </a:lnTo>
                <a:lnTo>
                  <a:pt x="1469256" y="849280"/>
                </a:lnTo>
                <a:lnTo>
                  <a:pt x="1475162" y="833249"/>
                </a:lnTo>
                <a:lnTo>
                  <a:pt x="1476006" y="8020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789883" y="9230343"/>
            <a:ext cx="1476375" cy="247015"/>
          </a:xfrm>
          <a:custGeom>
            <a:avLst/>
            <a:gdLst/>
            <a:ahLst/>
            <a:cxnLst/>
            <a:rect l="l" t="t" r="r" b="b"/>
            <a:pathLst>
              <a:path w="1476375" h="2470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422006" y="246430"/>
                </a:lnTo>
                <a:lnTo>
                  <a:pt x="1453225" y="245587"/>
                </a:lnTo>
                <a:lnTo>
                  <a:pt x="1469256" y="239680"/>
                </a:lnTo>
                <a:lnTo>
                  <a:pt x="1475162" y="223649"/>
                </a:lnTo>
                <a:lnTo>
                  <a:pt x="1476006" y="1924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987056" y="9659959"/>
            <a:ext cx="1055587" cy="460382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Adéquation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  <a:p>
            <a:pPr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les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moyens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789883" y="9613470"/>
            <a:ext cx="1476375" cy="551815"/>
          </a:xfrm>
          <a:custGeom>
            <a:avLst/>
            <a:gdLst/>
            <a:ahLst/>
            <a:cxnLst/>
            <a:rect l="l" t="t" r="r" b="b"/>
            <a:pathLst>
              <a:path w="1476375" h="5518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422006" y="551230"/>
                </a:lnTo>
                <a:lnTo>
                  <a:pt x="1453225" y="550387"/>
                </a:lnTo>
                <a:lnTo>
                  <a:pt x="1469256" y="544480"/>
                </a:lnTo>
                <a:lnTo>
                  <a:pt x="1475162" y="528449"/>
                </a:lnTo>
                <a:lnTo>
                  <a:pt x="1476006" y="497230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27896" y="7223060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527896" y="8127665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27896" y="9476771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01291" y="805152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251765" y="9008732"/>
            <a:ext cx="1080135" cy="350520"/>
          </a:xfrm>
          <a:custGeom>
            <a:avLst/>
            <a:gdLst/>
            <a:ahLst/>
            <a:cxnLst/>
            <a:rect l="l" t="t" r="r" b="b"/>
            <a:pathLst>
              <a:path w="1080135" h="350520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025994" y="350126"/>
                </a:lnTo>
                <a:lnTo>
                  <a:pt x="1057213" y="349282"/>
                </a:lnTo>
                <a:lnTo>
                  <a:pt x="1073245" y="343376"/>
                </a:lnTo>
                <a:lnTo>
                  <a:pt x="1079151" y="327344"/>
                </a:lnTo>
                <a:lnTo>
                  <a:pt x="1079995" y="296125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305050" y="9043200"/>
            <a:ext cx="99060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Atteinte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251765" y="7881235"/>
            <a:ext cx="1080135" cy="269875"/>
          </a:xfrm>
          <a:custGeom>
            <a:avLst/>
            <a:gdLst/>
            <a:ahLst/>
            <a:cxnLst/>
            <a:rect l="l" t="t" r="r" b="b"/>
            <a:pathLst>
              <a:path w="1080135" h="26987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025994" y="269290"/>
                </a:lnTo>
                <a:lnTo>
                  <a:pt x="1057213" y="268447"/>
                </a:lnTo>
                <a:lnTo>
                  <a:pt x="1073245" y="262540"/>
                </a:lnTo>
                <a:lnTo>
                  <a:pt x="1079151" y="246509"/>
                </a:lnTo>
                <a:lnTo>
                  <a:pt x="1079995" y="215290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305050" y="7914337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01" name="object 81"/>
          <p:cNvSpPr txBox="1"/>
          <p:nvPr/>
        </p:nvSpPr>
        <p:spPr>
          <a:xfrm>
            <a:off x="3842271" y="7391415"/>
            <a:ext cx="1371599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Réalisation  </a:t>
            </a: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</a:t>
            </a:r>
            <a:r>
              <a:rPr lang="fr-FR" sz="950" spc="-8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visés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02" name="object 81"/>
          <p:cNvSpPr txBox="1"/>
          <p:nvPr/>
        </p:nvSpPr>
        <p:spPr>
          <a:xfrm>
            <a:off x="3842271" y="7931165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Efficience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05" name="object 81"/>
          <p:cNvSpPr txBox="1"/>
          <p:nvPr/>
        </p:nvSpPr>
        <p:spPr>
          <a:xfrm>
            <a:off x="3842271" y="8299465"/>
            <a:ext cx="1371599" cy="628635"/>
          </a:xfrm>
          <a:prstGeom prst="rect">
            <a:avLst/>
          </a:prstGeom>
        </p:spPr>
        <p:txBody>
          <a:bodyPr vert="horz" wrap="none" lIns="0" tIns="12700" rIns="0" bIns="0" rtlCol="0">
            <a:normAutofit/>
          </a:bodyPr>
          <a:lstStyle/>
          <a:p>
            <a:pPr marR="292735" algn="ctr"/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apacité à maximiser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les résultats</a:t>
            </a:r>
            <a:r>
              <a:rPr lang="fr-FR" sz="950" dirty="0">
                <a:latin typeface="Arial"/>
                <a:cs typeface="Arial"/>
              </a:rPr>
              <a:t> </a:t>
            </a:r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à partir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des ressources</a:t>
            </a:r>
          </a:p>
          <a:p>
            <a:pPr marR="292735" algn="ctr"/>
            <a:r>
              <a:rPr lang="fr-FR" sz="950" dirty="0">
                <a:solidFill>
                  <a:srgbClr val="231F20"/>
                </a:solidFill>
                <a:latin typeface="Arial"/>
                <a:cs typeface="Arial"/>
              </a:rPr>
              <a:t>données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06" name="object 81"/>
          <p:cNvSpPr txBox="1"/>
          <p:nvPr/>
        </p:nvSpPr>
        <p:spPr>
          <a:xfrm>
            <a:off x="3842271" y="9270000"/>
            <a:ext cx="137159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Pertinence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09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10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1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115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17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0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8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4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69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71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2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7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5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7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9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0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6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0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2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07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09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0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59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3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5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7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8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0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4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8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0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2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15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17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8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119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21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84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7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9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1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2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6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8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2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4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6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19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21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2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123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25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12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114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7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9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1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22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4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6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8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2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4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6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49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51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2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153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55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66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8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0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122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8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130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3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5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7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8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0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2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4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8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0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2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65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67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8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169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71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25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8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0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133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5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137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1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3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145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8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0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2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53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5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7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9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73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5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77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80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82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3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184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186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/>
          <p:nvPr/>
        </p:nvSpPr>
        <p:spPr>
          <a:xfrm>
            <a:off x="1661299" y="248690"/>
            <a:ext cx="4112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3. De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manière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s’inscrit-elle 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</a:t>
            </a:r>
            <a:r>
              <a:rPr sz="15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1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80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L’intégration </a:t>
            </a:r>
            <a:r>
              <a:rPr dirty="0"/>
              <a:t>de </a:t>
            </a:r>
            <a:r>
              <a:rPr spc="-5" dirty="0"/>
              <a:t>l’entreprise </a:t>
            </a:r>
            <a:r>
              <a:rPr dirty="0"/>
              <a:t>dans son environnement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70" name="object 32"/>
          <p:cNvSpPr txBox="1"/>
          <p:nvPr/>
        </p:nvSpPr>
        <p:spPr>
          <a:xfrm>
            <a:off x="725298" y="6697181"/>
            <a:ext cx="23417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</a:t>
            </a:r>
            <a:r>
              <a:rPr sz="1300" b="1" spc="-8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performance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1" name="object 33"/>
          <p:cNvSpPr/>
          <p:nvPr/>
        </p:nvSpPr>
        <p:spPr>
          <a:xfrm>
            <a:off x="432003" y="668887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34"/>
          <p:cNvSpPr txBox="1"/>
          <p:nvPr/>
        </p:nvSpPr>
        <p:spPr>
          <a:xfrm>
            <a:off x="494974" y="668102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9" name="object 8"/>
          <p:cNvSpPr/>
          <p:nvPr/>
        </p:nvSpPr>
        <p:spPr>
          <a:xfrm>
            <a:off x="1043999" y="4835895"/>
            <a:ext cx="0" cy="1221105"/>
          </a:xfrm>
          <a:custGeom>
            <a:avLst/>
            <a:gdLst/>
            <a:ahLst/>
            <a:cxnLst/>
            <a:rect l="l" t="t" r="r" b="b"/>
            <a:pathLst>
              <a:path h="1221104">
                <a:moveTo>
                  <a:pt x="0" y="0"/>
                </a:moveTo>
                <a:lnTo>
                  <a:pt x="0" y="122078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9"/>
          <p:cNvSpPr/>
          <p:nvPr/>
        </p:nvSpPr>
        <p:spPr>
          <a:xfrm>
            <a:off x="431999" y="5622098"/>
            <a:ext cx="1224280" cy="486602"/>
          </a:xfrm>
          <a:custGeom>
            <a:avLst/>
            <a:gdLst/>
            <a:ahLst/>
            <a:cxnLst/>
            <a:rect l="l" t="t" r="r" b="b"/>
            <a:pathLst>
              <a:path w="1224280" h="55181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97230"/>
                </a:lnTo>
                <a:lnTo>
                  <a:pt x="843" y="528449"/>
                </a:lnTo>
                <a:lnTo>
                  <a:pt x="6750" y="544480"/>
                </a:lnTo>
                <a:lnTo>
                  <a:pt x="22781" y="550387"/>
                </a:lnTo>
                <a:lnTo>
                  <a:pt x="54000" y="551230"/>
                </a:lnTo>
                <a:lnTo>
                  <a:pt x="1170000" y="551230"/>
                </a:lnTo>
                <a:lnTo>
                  <a:pt x="1201219" y="550387"/>
                </a:lnTo>
                <a:lnTo>
                  <a:pt x="1217250" y="544480"/>
                </a:lnTo>
                <a:lnTo>
                  <a:pt x="1223156" y="528449"/>
                </a:lnTo>
                <a:lnTo>
                  <a:pt x="1224000" y="49723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10"/>
          <p:cNvSpPr txBox="1"/>
          <p:nvPr/>
        </p:nvSpPr>
        <p:spPr>
          <a:xfrm>
            <a:off x="503727" y="5642821"/>
            <a:ext cx="1071245" cy="438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optimise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l’allocation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2" name="object 11"/>
          <p:cNvSpPr/>
          <p:nvPr/>
        </p:nvSpPr>
        <p:spPr>
          <a:xfrm>
            <a:off x="431999" y="4665599"/>
            <a:ext cx="1224280" cy="269875"/>
          </a:xfrm>
          <a:custGeom>
            <a:avLst/>
            <a:gdLst/>
            <a:ahLst/>
            <a:cxnLst/>
            <a:rect l="l" t="t" r="r" b="b"/>
            <a:pathLst>
              <a:path w="1224280" h="26987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70000" y="269290"/>
                </a:lnTo>
                <a:lnTo>
                  <a:pt x="1201219" y="268447"/>
                </a:lnTo>
                <a:lnTo>
                  <a:pt x="1217250" y="262540"/>
                </a:lnTo>
                <a:lnTo>
                  <a:pt x="1223156" y="246509"/>
                </a:lnTo>
                <a:lnTo>
                  <a:pt x="1224000" y="215290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2"/>
          <p:cNvSpPr txBox="1"/>
          <p:nvPr/>
        </p:nvSpPr>
        <p:spPr>
          <a:xfrm>
            <a:off x="476250" y="4698701"/>
            <a:ext cx="1143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4" name="object 13"/>
          <p:cNvSpPr/>
          <p:nvPr/>
        </p:nvSpPr>
        <p:spPr>
          <a:xfrm>
            <a:off x="5779932" y="4835895"/>
            <a:ext cx="0" cy="1185545"/>
          </a:xfrm>
          <a:custGeom>
            <a:avLst/>
            <a:gdLst/>
            <a:ahLst/>
            <a:cxnLst/>
            <a:rect l="l" t="t" r="r" b="b"/>
            <a:pathLst>
              <a:path h="1185545">
                <a:moveTo>
                  <a:pt x="0" y="0"/>
                </a:moveTo>
                <a:lnTo>
                  <a:pt x="0" y="118511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14"/>
          <p:cNvSpPr/>
          <p:nvPr/>
        </p:nvSpPr>
        <p:spPr>
          <a:xfrm>
            <a:off x="4789932" y="5622098"/>
            <a:ext cx="1980564" cy="640800"/>
          </a:xfrm>
          <a:custGeom>
            <a:avLst/>
            <a:gdLst/>
            <a:ahLst/>
            <a:cxnLst/>
            <a:rect l="l" t="t" r="r" b="b"/>
            <a:pathLst>
              <a:path w="1980565" h="684529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1926005" y="683996"/>
                </a:lnTo>
                <a:lnTo>
                  <a:pt x="1957224" y="683152"/>
                </a:lnTo>
                <a:lnTo>
                  <a:pt x="1973256" y="677246"/>
                </a:lnTo>
                <a:lnTo>
                  <a:pt x="1979162" y="661215"/>
                </a:lnTo>
                <a:lnTo>
                  <a:pt x="1980006" y="629996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5"/>
          <p:cNvSpPr txBox="1"/>
          <p:nvPr/>
        </p:nvSpPr>
        <p:spPr>
          <a:xfrm>
            <a:off x="4819650" y="5642821"/>
            <a:ext cx="1905000" cy="606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Groupe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individu qui peuvent  affecter ou être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affectés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par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œuvre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 objectifs de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lang="fr-FR" sz="950" dirty="0" smtClean="0">
              <a:latin typeface="Arial"/>
              <a:cs typeface="Arial"/>
            </a:endParaRPr>
          </a:p>
        </p:txBody>
      </p:sp>
      <p:sp>
        <p:nvSpPr>
          <p:cNvPr id="87" name="object 17"/>
          <p:cNvSpPr/>
          <p:nvPr/>
        </p:nvSpPr>
        <p:spPr>
          <a:xfrm>
            <a:off x="4789932" y="4665599"/>
            <a:ext cx="1980564" cy="257175"/>
          </a:xfrm>
          <a:custGeom>
            <a:avLst/>
            <a:gdLst/>
            <a:ahLst/>
            <a:cxnLst/>
            <a:rect l="l" t="t" r="r" b="b"/>
            <a:pathLst>
              <a:path w="1980565" h="257175">
                <a:moveTo>
                  <a:pt x="192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02590"/>
                </a:lnTo>
                <a:lnTo>
                  <a:pt x="843" y="233809"/>
                </a:lnTo>
                <a:lnTo>
                  <a:pt x="6750" y="249840"/>
                </a:lnTo>
                <a:lnTo>
                  <a:pt x="22781" y="255747"/>
                </a:lnTo>
                <a:lnTo>
                  <a:pt x="54000" y="256590"/>
                </a:lnTo>
                <a:lnTo>
                  <a:pt x="1926005" y="256590"/>
                </a:lnTo>
                <a:lnTo>
                  <a:pt x="1957224" y="255747"/>
                </a:lnTo>
                <a:lnTo>
                  <a:pt x="1973256" y="249840"/>
                </a:lnTo>
                <a:lnTo>
                  <a:pt x="1979162" y="233809"/>
                </a:lnTo>
                <a:lnTo>
                  <a:pt x="1980006" y="202590"/>
                </a:lnTo>
                <a:lnTo>
                  <a:pt x="1980006" y="54000"/>
                </a:lnTo>
                <a:lnTo>
                  <a:pt x="1979162" y="22781"/>
                </a:lnTo>
                <a:lnTo>
                  <a:pt x="1973256" y="6750"/>
                </a:lnTo>
                <a:lnTo>
                  <a:pt x="1957224" y="843"/>
                </a:lnTo>
                <a:lnTo>
                  <a:pt x="192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18"/>
          <p:cNvSpPr txBox="1"/>
          <p:nvPr/>
        </p:nvSpPr>
        <p:spPr>
          <a:xfrm>
            <a:off x="4819650" y="4692351"/>
            <a:ext cx="1905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parties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prenantes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2" name="object 19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6583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20"/>
          <p:cNvSpPr txBox="1"/>
          <p:nvPr/>
        </p:nvSpPr>
        <p:spPr>
          <a:xfrm>
            <a:off x="5486381" y="4915730"/>
            <a:ext cx="58991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850" i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i="1" dirty="0">
                <a:solidFill>
                  <a:srgbClr val="231F20"/>
                </a:solidFill>
                <a:latin typeface="Arial"/>
                <a:cs typeface="Arial"/>
              </a:rPr>
              <a:t>Freeman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4" name="object 21"/>
          <p:cNvSpPr/>
          <p:nvPr/>
        </p:nvSpPr>
        <p:spPr>
          <a:xfrm>
            <a:off x="5430092" y="4905838"/>
            <a:ext cx="712470" cy="182880"/>
          </a:xfrm>
          <a:custGeom>
            <a:avLst/>
            <a:gdLst/>
            <a:ahLst/>
            <a:cxnLst/>
            <a:rect l="l" t="t" r="r" b="b"/>
            <a:pathLst>
              <a:path w="712470" h="1828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58380" y="182499"/>
                </a:lnTo>
                <a:lnTo>
                  <a:pt x="689599" y="181655"/>
                </a:lnTo>
                <a:lnTo>
                  <a:pt x="705631" y="175748"/>
                </a:lnTo>
                <a:lnTo>
                  <a:pt x="711537" y="159717"/>
                </a:lnTo>
                <a:lnTo>
                  <a:pt x="712381" y="128498"/>
                </a:lnTo>
                <a:lnTo>
                  <a:pt x="712381" y="54000"/>
                </a:lnTo>
                <a:lnTo>
                  <a:pt x="711537" y="22781"/>
                </a:lnTo>
                <a:lnTo>
                  <a:pt x="705631" y="6750"/>
                </a:lnTo>
                <a:lnTo>
                  <a:pt x="689599" y="843"/>
                </a:lnTo>
                <a:lnTo>
                  <a:pt x="658380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22"/>
          <p:cNvSpPr/>
          <p:nvPr/>
        </p:nvSpPr>
        <p:spPr>
          <a:xfrm>
            <a:off x="3222966" y="4835895"/>
            <a:ext cx="0" cy="996315"/>
          </a:xfrm>
          <a:custGeom>
            <a:avLst/>
            <a:gdLst/>
            <a:ahLst/>
            <a:cxnLst/>
            <a:rect l="l" t="t" r="r" b="b"/>
            <a:pathLst>
              <a:path h="996314">
                <a:moveTo>
                  <a:pt x="0" y="0"/>
                </a:moveTo>
                <a:lnTo>
                  <a:pt x="0" y="996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23"/>
          <p:cNvSpPr/>
          <p:nvPr/>
        </p:nvSpPr>
        <p:spPr>
          <a:xfrm>
            <a:off x="2466966" y="5622098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24"/>
          <p:cNvSpPr txBox="1"/>
          <p:nvPr/>
        </p:nvSpPr>
        <p:spPr>
          <a:xfrm>
            <a:off x="2457450" y="5642821"/>
            <a:ext cx="152399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sont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complémentaires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algn="ctr"/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dans</a:t>
            </a:r>
            <a:r>
              <a:rPr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l’entreprise.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8" name="object 25"/>
          <p:cNvSpPr/>
          <p:nvPr/>
        </p:nvSpPr>
        <p:spPr>
          <a:xfrm>
            <a:off x="2466966" y="4665599"/>
            <a:ext cx="1512570" cy="625475"/>
          </a:xfrm>
          <a:custGeom>
            <a:avLst/>
            <a:gdLst/>
            <a:ahLst/>
            <a:cxnLst/>
            <a:rect l="l" t="t" r="r" b="b"/>
            <a:pathLst>
              <a:path w="1512570" h="62547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457998" y="624890"/>
                </a:lnTo>
                <a:lnTo>
                  <a:pt x="1489217" y="624047"/>
                </a:lnTo>
                <a:lnTo>
                  <a:pt x="1505248" y="618140"/>
                </a:lnTo>
                <a:lnTo>
                  <a:pt x="1511154" y="602109"/>
                </a:lnTo>
                <a:lnTo>
                  <a:pt x="1511998" y="570890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26"/>
          <p:cNvSpPr txBox="1"/>
          <p:nvPr/>
        </p:nvSpPr>
        <p:spPr>
          <a:xfrm>
            <a:off x="2533650" y="4698000"/>
            <a:ext cx="1371599" cy="548868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logiques 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entrepreneurial</a:t>
            </a: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</a:p>
          <a:p>
            <a:pPr marL="12065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managériale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60" name="object 30"/>
          <p:cNvSpPr/>
          <p:nvPr/>
        </p:nvSpPr>
        <p:spPr>
          <a:xfrm>
            <a:off x="432003" y="428577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31"/>
          <p:cNvSpPr txBox="1"/>
          <p:nvPr/>
        </p:nvSpPr>
        <p:spPr>
          <a:xfrm>
            <a:off x="494974" y="4303321"/>
            <a:ext cx="3334076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baseline="2136" dirty="0">
                <a:solidFill>
                  <a:srgbClr val="80C342"/>
                </a:solidFill>
                <a:latin typeface="Arial"/>
                <a:cs typeface="Arial"/>
              </a:rPr>
              <a:t>La gestion d’une</a:t>
            </a:r>
            <a:r>
              <a:rPr sz="1950" b="1" spc="-135" baseline="2136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162" name="object 2"/>
          <p:cNvSpPr/>
          <p:nvPr/>
        </p:nvSpPr>
        <p:spPr>
          <a:xfrm>
            <a:off x="1701371" y="2462463"/>
            <a:ext cx="900430" cy="360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2"/>
          <p:cNvSpPr/>
          <p:nvPr/>
        </p:nvSpPr>
        <p:spPr>
          <a:xfrm>
            <a:off x="1701371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3"/>
          <p:cNvSpPr txBox="1"/>
          <p:nvPr/>
        </p:nvSpPr>
        <p:spPr>
          <a:xfrm>
            <a:off x="1743673" y="2129001"/>
            <a:ext cx="815827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5" name="object 4"/>
          <p:cNvSpPr/>
          <p:nvPr/>
        </p:nvSpPr>
        <p:spPr>
          <a:xfrm>
            <a:off x="2701324" y="2119565"/>
            <a:ext cx="792480" cy="198120"/>
          </a:xfrm>
          <a:custGeom>
            <a:avLst/>
            <a:gdLst/>
            <a:ahLst/>
            <a:cxnLst/>
            <a:rect l="l" t="t" r="r" b="b"/>
            <a:pathLst>
              <a:path w="792479" h="198119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737997" y="197726"/>
                </a:lnTo>
                <a:lnTo>
                  <a:pt x="769215" y="196882"/>
                </a:lnTo>
                <a:lnTo>
                  <a:pt x="785247" y="190976"/>
                </a:lnTo>
                <a:lnTo>
                  <a:pt x="791153" y="174944"/>
                </a:lnTo>
                <a:lnTo>
                  <a:pt x="791997" y="143725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5"/>
          <p:cNvSpPr txBox="1"/>
          <p:nvPr/>
        </p:nvSpPr>
        <p:spPr>
          <a:xfrm>
            <a:off x="2882371" y="2129001"/>
            <a:ext cx="4216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7" name="object 6"/>
          <p:cNvSpPr/>
          <p:nvPr/>
        </p:nvSpPr>
        <p:spPr>
          <a:xfrm>
            <a:off x="3610324" y="2119565"/>
            <a:ext cx="900430" cy="198120"/>
          </a:xfrm>
          <a:custGeom>
            <a:avLst/>
            <a:gdLst/>
            <a:ahLst/>
            <a:cxnLst/>
            <a:rect l="l" t="t" r="r" b="b"/>
            <a:pathLst>
              <a:path w="900429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7"/>
          <p:cNvSpPr txBox="1"/>
          <p:nvPr/>
        </p:nvSpPr>
        <p:spPr>
          <a:xfrm>
            <a:off x="3740320" y="2129001"/>
            <a:ext cx="640439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Sociétale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69" name="object 27"/>
          <p:cNvSpPr txBox="1"/>
          <p:nvPr/>
        </p:nvSpPr>
        <p:spPr>
          <a:xfrm>
            <a:off x="725298" y="1099101"/>
            <a:ext cx="340855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création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d’une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entreprise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70" name="object 28"/>
          <p:cNvSpPr/>
          <p:nvPr/>
        </p:nvSpPr>
        <p:spPr>
          <a:xfrm>
            <a:off x="432003" y="10908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29"/>
          <p:cNvSpPr txBox="1"/>
          <p:nvPr/>
        </p:nvSpPr>
        <p:spPr>
          <a:xfrm>
            <a:off x="494974" y="10829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2" name="object 35"/>
          <p:cNvSpPr/>
          <p:nvPr/>
        </p:nvSpPr>
        <p:spPr>
          <a:xfrm>
            <a:off x="1025999" y="1619292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78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36"/>
          <p:cNvSpPr/>
          <p:nvPr/>
        </p:nvSpPr>
        <p:spPr>
          <a:xfrm>
            <a:off x="976406" y="2061252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37"/>
          <p:cNvSpPr/>
          <p:nvPr/>
        </p:nvSpPr>
        <p:spPr>
          <a:xfrm>
            <a:off x="3112674" y="1601649"/>
            <a:ext cx="0" cy="470534"/>
          </a:xfrm>
          <a:custGeom>
            <a:avLst/>
            <a:gdLst/>
            <a:ahLst/>
            <a:cxnLst/>
            <a:rect l="l" t="t" r="r" b="b"/>
            <a:pathLst>
              <a:path h="470535">
                <a:moveTo>
                  <a:pt x="0" y="0"/>
                </a:moveTo>
                <a:lnTo>
                  <a:pt x="0" y="47043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38"/>
          <p:cNvSpPr/>
          <p:nvPr/>
        </p:nvSpPr>
        <p:spPr>
          <a:xfrm>
            <a:off x="3063081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39"/>
          <p:cNvSpPr/>
          <p:nvPr/>
        </p:nvSpPr>
        <p:spPr>
          <a:xfrm>
            <a:off x="2140480" y="1598994"/>
            <a:ext cx="534035" cy="473075"/>
          </a:xfrm>
          <a:custGeom>
            <a:avLst/>
            <a:gdLst/>
            <a:ahLst/>
            <a:cxnLst/>
            <a:rect l="l" t="t" r="r" b="b"/>
            <a:pathLst>
              <a:path w="534035" h="473075">
                <a:moveTo>
                  <a:pt x="533844" y="0"/>
                </a:moveTo>
                <a:lnTo>
                  <a:pt x="0" y="0"/>
                </a:lnTo>
                <a:lnTo>
                  <a:pt x="0" y="4730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40"/>
          <p:cNvSpPr/>
          <p:nvPr/>
        </p:nvSpPr>
        <p:spPr>
          <a:xfrm>
            <a:off x="2090882" y="206616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4" h="53339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41"/>
          <p:cNvSpPr/>
          <p:nvPr/>
        </p:nvSpPr>
        <p:spPr>
          <a:xfrm>
            <a:off x="3421324" y="1598994"/>
            <a:ext cx="638810" cy="468630"/>
          </a:xfrm>
          <a:custGeom>
            <a:avLst/>
            <a:gdLst/>
            <a:ahLst/>
            <a:cxnLst/>
            <a:rect l="l" t="t" r="r" b="b"/>
            <a:pathLst>
              <a:path w="638810" h="468630">
                <a:moveTo>
                  <a:pt x="0" y="0"/>
                </a:moveTo>
                <a:lnTo>
                  <a:pt x="638492" y="0"/>
                </a:lnTo>
                <a:lnTo>
                  <a:pt x="638492" y="46857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42"/>
          <p:cNvSpPr/>
          <p:nvPr/>
        </p:nvSpPr>
        <p:spPr>
          <a:xfrm>
            <a:off x="401021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43"/>
          <p:cNvSpPr/>
          <p:nvPr/>
        </p:nvSpPr>
        <p:spPr>
          <a:xfrm>
            <a:off x="5635932" y="1637288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28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44"/>
          <p:cNvSpPr/>
          <p:nvPr/>
        </p:nvSpPr>
        <p:spPr>
          <a:xfrm>
            <a:off x="5586338" y="2061660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45"/>
          <p:cNvSpPr/>
          <p:nvPr/>
        </p:nvSpPr>
        <p:spPr>
          <a:xfrm>
            <a:off x="845999" y="3687798"/>
            <a:ext cx="5292090" cy="234315"/>
          </a:xfrm>
          <a:custGeom>
            <a:avLst/>
            <a:gdLst/>
            <a:ahLst/>
            <a:cxnLst/>
            <a:rect l="l" t="t" r="r" b="b"/>
            <a:pathLst>
              <a:path w="5292090" h="234314">
                <a:moveTo>
                  <a:pt x="5238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730"/>
                </a:lnTo>
                <a:lnTo>
                  <a:pt x="843" y="210949"/>
                </a:lnTo>
                <a:lnTo>
                  <a:pt x="6750" y="226980"/>
                </a:lnTo>
                <a:lnTo>
                  <a:pt x="22781" y="232887"/>
                </a:lnTo>
                <a:lnTo>
                  <a:pt x="54000" y="233730"/>
                </a:lnTo>
                <a:lnTo>
                  <a:pt x="5238000" y="233730"/>
                </a:lnTo>
                <a:lnTo>
                  <a:pt x="5269219" y="232887"/>
                </a:lnTo>
                <a:lnTo>
                  <a:pt x="5285251" y="226980"/>
                </a:lnTo>
                <a:lnTo>
                  <a:pt x="5291157" y="210949"/>
                </a:lnTo>
                <a:lnTo>
                  <a:pt x="5292001" y="179730"/>
                </a:lnTo>
                <a:lnTo>
                  <a:pt x="5292001" y="54000"/>
                </a:lnTo>
                <a:lnTo>
                  <a:pt x="5291157" y="22781"/>
                </a:lnTo>
                <a:lnTo>
                  <a:pt x="5285251" y="6750"/>
                </a:lnTo>
                <a:lnTo>
                  <a:pt x="5269219" y="843"/>
                </a:lnTo>
                <a:lnTo>
                  <a:pt x="523800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46"/>
          <p:cNvSpPr txBox="1"/>
          <p:nvPr/>
        </p:nvSpPr>
        <p:spPr>
          <a:xfrm>
            <a:off x="1894183" y="3715236"/>
            <a:ext cx="31957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 créer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valeur,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générer du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profit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84" name="object 47"/>
          <p:cNvSpPr/>
          <p:nvPr/>
        </p:nvSpPr>
        <p:spPr>
          <a:xfrm>
            <a:off x="4645931" y="2119565"/>
            <a:ext cx="2124075" cy="1278000"/>
          </a:xfrm>
          <a:custGeom>
            <a:avLst/>
            <a:gdLst/>
            <a:ahLst/>
            <a:cxnLst/>
            <a:rect l="l" t="t" r="r" b="b"/>
            <a:pathLst>
              <a:path w="2124075" h="1264920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10437"/>
                </a:lnTo>
                <a:lnTo>
                  <a:pt x="843" y="1241655"/>
                </a:lnTo>
                <a:lnTo>
                  <a:pt x="6750" y="1257687"/>
                </a:lnTo>
                <a:lnTo>
                  <a:pt x="22781" y="1263593"/>
                </a:lnTo>
                <a:lnTo>
                  <a:pt x="54000" y="1264437"/>
                </a:lnTo>
                <a:lnTo>
                  <a:pt x="2069998" y="1264437"/>
                </a:lnTo>
                <a:lnTo>
                  <a:pt x="2101217" y="1263593"/>
                </a:lnTo>
                <a:lnTo>
                  <a:pt x="2117248" y="1257687"/>
                </a:lnTo>
                <a:lnTo>
                  <a:pt x="2123155" y="1241655"/>
                </a:lnTo>
                <a:lnTo>
                  <a:pt x="2123998" y="1210437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48"/>
          <p:cNvSpPr txBox="1"/>
          <p:nvPr/>
        </p:nvSpPr>
        <p:spPr>
          <a:xfrm>
            <a:off x="4669232" y="2122336"/>
            <a:ext cx="2131618" cy="1261899"/>
          </a:xfrm>
          <a:prstGeom prst="rect">
            <a:avLst/>
          </a:prstGeom>
        </p:spPr>
        <p:txBody>
          <a:bodyPr vert="horz" wrap="square" lIns="0" tIns="3240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Envie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d’entreprendre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Étude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 plan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Recherche de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financements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Choix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statut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</a:t>
            </a:r>
            <a:endParaRPr sz="950" dirty="0">
              <a:latin typeface="Arial"/>
              <a:cs typeface="Arial"/>
            </a:endParaRPr>
          </a:p>
          <a:p>
            <a:pPr marL="88265" marR="411480" indent="-75565">
              <a:lnSpc>
                <a:spcPts val="11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Démarches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administratives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411480">
              <a:lnSpc>
                <a:spcPts val="1100"/>
              </a:lnSpc>
              <a:buClr>
                <a:srgbClr val="FFFFFF"/>
              </a:buClr>
              <a:tabLst>
                <a:tab pos="88900" algn="l"/>
              </a:tabLst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légales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86" name="object 49"/>
          <p:cNvSpPr/>
          <p:nvPr/>
        </p:nvSpPr>
        <p:spPr>
          <a:xfrm>
            <a:off x="431999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50"/>
          <p:cNvSpPr/>
          <p:nvPr/>
        </p:nvSpPr>
        <p:spPr>
          <a:xfrm>
            <a:off x="2518674" y="1457999"/>
            <a:ext cx="1188085" cy="269875"/>
          </a:xfrm>
          <a:custGeom>
            <a:avLst/>
            <a:gdLst/>
            <a:ahLst/>
            <a:cxnLst/>
            <a:rect l="l" t="t" r="r" b="b"/>
            <a:pathLst>
              <a:path w="1188085" h="26987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1133995" y="269290"/>
                </a:lnTo>
                <a:lnTo>
                  <a:pt x="1165214" y="268447"/>
                </a:lnTo>
                <a:lnTo>
                  <a:pt x="1181246" y="262540"/>
                </a:lnTo>
                <a:lnTo>
                  <a:pt x="1187152" y="246509"/>
                </a:lnTo>
                <a:lnTo>
                  <a:pt x="1187996" y="215290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51"/>
          <p:cNvSpPr/>
          <p:nvPr/>
        </p:nvSpPr>
        <p:spPr>
          <a:xfrm>
            <a:off x="4643998" y="1457999"/>
            <a:ext cx="2124075" cy="269875"/>
          </a:xfrm>
          <a:custGeom>
            <a:avLst/>
            <a:gdLst/>
            <a:ahLst/>
            <a:cxnLst/>
            <a:rect l="l" t="t" r="r" b="b"/>
            <a:pathLst>
              <a:path w="2124075" h="269875">
                <a:moveTo>
                  <a:pt x="2069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15290"/>
                </a:lnTo>
                <a:lnTo>
                  <a:pt x="843" y="246509"/>
                </a:lnTo>
                <a:lnTo>
                  <a:pt x="6750" y="262540"/>
                </a:lnTo>
                <a:lnTo>
                  <a:pt x="22781" y="268447"/>
                </a:lnTo>
                <a:lnTo>
                  <a:pt x="54000" y="269290"/>
                </a:lnTo>
                <a:lnTo>
                  <a:pt x="2069998" y="269290"/>
                </a:lnTo>
                <a:lnTo>
                  <a:pt x="2101217" y="268447"/>
                </a:lnTo>
                <a:lnTo>
                  <a:pt x="2117248" y="262540"/>
                </a:lnTo>
                <a:lnTo>
                  <a:pt x="2123155" y="246509"/>
                </a:lnTo>
                <a:lnTo>
                  <a:pt x="2123998" y="215290"/>
                </a:lnTo>
                <a:lnTo>
                  <a:pt x="2123998" y="54000"/>
                </a:lnTo>
                <a:lnTo>
                  <a:pt x="2123155" y="22781"/>
                </a:lnTo>
                <a:lnTo>
                  <a:pt x="2117248" y="6750"/>
                </a:lnTo>
                <a:lnTo>
                  <a:pt x="2101217" y="843"/>
                </a:lnTo>
                <a:lnTo>
                  <a:pt x="206999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52"/>
          <p:cNvSpPr txBox="1"/>
          <p:nvPr/>
        </p:nvSpPr>
        <p:spPr>
          <a:xfrm>
            <a:off x="4677335" y="1491103"/>
            <a:ext cx="20574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création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d’une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0" name="object 53"/>
          <p:cNvSpPr/>
          <p:nvPr/>
        </p:nvSpPr>
        <p:spPr>
          <a:xfrm>
            <a:off x="521999" y="2119565"/>
            <a:ext cx="1008380" cy="527050"/>
          </a:xfrm>
          <a:custGeom>
            <a:avLst/>
            <a:gdLst/>
            <a:ahLst/>
            <a:cxnLst/>
            <a:rect l="l" t="t" r="r" b="b"/>
            <a:pathLst>
              <a:path w="1008380" h="527050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72859"/>
                </a:lnTo>
                <a:lnTo>
                  <a:pt x="843" y="504078"/>
                </a:lnTo>
                <a:lnTo>
                  <a:pt x="6750" y="520109"/>
                </a:lnTo>
                <a:lnTo>
                  <a:pt x="22781" y="526015"/>
                </a:lnTo>
                <a:lnTo>
                  <a:pt x="54000" y="526859"/>
                </a:lnTo>
                <a:lnTo>
                  <a:pt x="953998" y="526859"/>
                </a:lnTo>
                <a:lnTo>
                  <a:pt x="985217" y="526015"/>
                </a:lnTo>
                <a:lnTo>
                  <a:pt x="1001248" y="520109"/>
                </a:lnTo>
                <a:lnTo>
                  <a:pt x="1007155" y="504078"/>
                </a:lnTo>
                <a:lnTo>
                  <a:pt x="1007999" y="472859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54"/>
          <p:cNvSpPr txBox="1"/>
          <p:nvPr/>
        </p:nvSpPr>
        <p:spPr>
          <a:xfrm>
            <a:off x="545299" y="2086943"/>
            <a:ext cx="997751" cy="5530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Opportunité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50" dirty="0">
              <a:latin typeface="Arial"/>
              <a:cs typeface="Arial"/>
            </a:endParaRPr>
          </a:p>
          <a:p>
            <a:pPr marL="88265" indent="-75565">
              <a:lnSpc>
                <a:spcPct val="100000"/>
              </a:lnSpc>
              <a:spcBef>
                <a:spcPts val="245"/>
              </a:spcBef>
              <a:buClr>
                <a:srgbClr val="FFFFF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2" name="object 55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76638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56"/>
          <p:cNvSpPr txBox="1"/>
          <p:nvPr/>
        </p:nvSpPr>
        <p:spPr>
          <a:xfrm>
            <a:off x="1690549" y="2469264"/>
            <a:ext cx="906144" cy="319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Satisfaction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5080" indent="-127000" algn="ctr">
              <a:lnSpc>
                <a:spcPct val="96100"/>
              </a:lnSpc>
              <a:spcBef>
                <a:spcPts val="145"/>
              </a:spcBef>
              <a:tabLst>
                <a:tab pos="89217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94" name="object 59"/>
          <p:cNvSpPr/>
          <p:nvPr/>
        </p:nvSpPr>
        <p:spPr>
          <a:xfrm>
            <a:off x="615809" y="1695572"/>
            <a:ext cx="820419" cy="182880"/>
          </a:xfrm>
          <a:custGeom>
            <a:avLst/>
            <a:gdLst/>
            <a:ahLst/>
            <a:cxnLst/>
            <a:rect l="l" t="t" r="r" b="b"/>
            <a:pathLst>
              <a:path w="82041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766381" y="182499"/>
                </a:lnTo>
                <a:lnTo>
                  <a:pt x="797600" y="181655"/>
                </a:lnTo>
                <a:lnTo>
                  <a:pt x="813631" y="175748"/>
                </a:lnTo>
                <a:lnTo>
                  <a:pt x="819538" y="159717"/>
                </a:lnTo>
                <a:lnTo>
                  <a:pt x="820381" y="128498"/>
                </a:lnTo>
                <a:lnTo>
                  <a:pt x="820381" y="54000"/>
                </a:lnTo>
                <a:lnTo>
                  <a:pt x="819538" y="22781"/>
                </a:lnTo>
                <a:lnTo>
                  <a:pt x="813631" y="6750"/>
                </a:lnTo>
                <a:lnTo>
                  <a:pt x="797600" y="843"/>
                </a:lnTo>
                <a:lnTo>
                  <a:pt x="766381" y="0"/>
                </a:lnTo>
                <a:lnTo>
                  <a:pt x="54000" y="0"/>
                </a:lnTo>
                <a:close/>
              </a:path>
            </a:pathLst>
          </a:custGeom>
          <a:ln w="7620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60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61"/>
          <p:cNvSpPr txBox="1"/>
          <p:nvPr/>
        </p:nvSpPr>
        <p:spPr>
          <a:xfrm>
            <a:off x="4752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L’entrepreneur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97" name="object 62"/>
          <p:cNvSpPr/>
          <p:nvPr/>
        </p:nvSpPr>
        <p:spPr>
          <a:xfrm>
            <a:off x="2770673" y="1695572"/>
            <a:ext cx="684530" cy="182880"/>
          </a:xfrm>
          <a:custGeom>
            <a:avLst/>
            <a:gdLst/>
            <a:ahLst/>
            <a:cxnLst/>
            <a:rect l="l" t="t" r="r" b="b"/>
            <a:pathLst>
              <a:path w="684529" h="18288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28498"/>
                </a:lnTo>
                <a:lnTo>
                  <a:pt x="843" y="159717"/>
                </a:lnTo>
                <a:lnTo>
                  <a:pt x="6750" y="175748"/>
                </a:lnTo>
                <a:lnTo>
                  <a:pt x="22781" y="181655"/>
                </a:lnTo>
                <a:lnTo>
                  <a:pt x="54000" y="182499"/>
                </a:lnTo>
                <a:lnTo>
                  <a:pt x="629996" y="182499"/>
                </a:lnTo>
                <a:lnTo>
                  <a:pt x="661215" y="181655"/>
                </a:lnTo>
                <a:lnTo>
                  <a:pt x="677246" y="175748"/>
                </a:lnTo>
                <a:lnTo>
                  <a:pt x="683152" y="159717"/>
                </a:lnTo>
                <a:lnTo>
                  <a:pt x="683996" y="128498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7619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61"/>
          <p:cNvSpPr txBox="1"/>
          <p:nvPr/>
        </p:nvSpPr>
        <p:spPr>
          <a:xfrm>
            <a:off x="2558023" y="1430641"/>
            <a:ext cx="1101637" cy="2430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Les finalités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99" name="object 61"/>
          <p:cNvSpPr txBox="1"/>
          <p:nvPr/>
        </p:nvSpPr>
        <p:spPr>
          <a:xfrm>
            <a:off x="645018" y="1725457"/>
            <a:ext cx="7620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575"/>
              </a:spcBef>
              <a:tabLst>
                <a:tab pos="2184400" algn="l"/>
              </a:tabLst>
            </a:pPr>
            <a:r>
              <a:rPr lang="fr-FR" sz="800" i="1" dirty="0" smtClean="0">
                <a:solidFill>
                  <a:srgbClr val="231F20"/>
                </a:solidFill>
                <a:latin typeface="Arial"/>
                <a:cs typeface="Arial"/>
              </a:rPr>
              <a:t>J. Schumpeter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0" name="object 61"/>
          <p:cNvSpPr txBox="1"/>
          <p:nvPr/>
        </p:nvSpPr>
        <p:spPr>
          <a:xfrm>
            <a:off x="2778618" y="1725457"/>
            <a:ext cx="66943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  <a:tabLst>
                <a:tab pos="2343150" algn="l"/>
              </a:tabLst>
            </a:pPr>
            <a:r>
              <a:rPr lang="fr-FR" sz="800" i="1" spc="-55" dirty="0" smtClean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lang="fr-FR" sz="800" i="1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800" i="1" spc="-5" dirty="0" smtClean="0">
                <a:solidFill>
                  <a:srgbClr val="231F20"/>
                </a:solidFill>
                <a:latin typeface="Arial"/>
                <a:cs typeface="Arial"/>
              </a:rPr>
              <a:t>Drucker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201" name="object 2"/>
          <p:cNvSpPr/>
          <p:nvPr/>
        </p:nvSpPr>
        <p:spPr>
          <a:xfrm>
            <a:off x="2700000" y="2462463"/>
            <a:ext cx="792000" cy="486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56"/>
          <p:cNvSpPr txBox="1"/>
          <p:nvPr/>
        </p:nvSpPr>
        <p:spPr>
          <a:xfrm>
            <a:off x="2700199" y="2469264"/>
            <a:ext cx="792000" cy="44764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97700"/>
              </a:lnSpc>
              <a:spcBef>
                <a:spcPts val="125"/>
              </a:spcBef>
              <a:tabLst>
                <a:tab pos="7905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Satisfaction 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besoins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>
              <a:latin typeface="Arial"/>
              <a:cs typeface="Arial"/>
            </a:endParaRPr>
          </a:p>
        </p:txBody>
      </p:sp>
      <p:sp>
        <p:nvSpPr>
          <p:cNvPr id="203" name="object 2"/>
          <p:cNvSpPr/>
          <p:nvPr/>
        </p:nvSpPr>
        <p:spPr>
          <a:xfrm>
            <a:off x="3610800" y="2462461"/>
            <a:ext cx="900000" cy="792000"/>
          </a:xfrm>
          <a:custGeom>
            <a:avLst/>
            <a:gdLst/>
            <a:ahLst/>
            <a:cxnLst/>
            <a:rect l="l" t="t" r="r" b="b"/>
            <a:pathLst>
              <a:path w="900430" h="198119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845997" y="197726"/>
                </a:lnTo>
                <a:lnTo>
                  <a:pt x="877216" y="196882"/>
                </a:lnTo>
                <a:lnTo>
                  <a:pt x="893248" y="190976"/>
                </a:lnTo>
                <a:lnTo>
                  <a:pt x="899154" y="174944"/>
                </a:lnTo>
                <a:lnTo>
                  <a:pt x="899998" y="143725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56"/>
          <p:cNvSpPr txBox="1"/>
          <p:nvPr/>
        </p:nvSpPr>
        <p:spPr>
          <a:xfrm>
            <a:off x="3614599" y="2469264"/>
            <a:ext cx="900251" cy="89212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892175" algn="l"/>
              </a:tabLst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Responsabilité  vis-à-vis</a:t>
            </a:r>
            <a:endParaRPr lang="fr-FR" sz="950" dirty="0" smtClean="0">
              <a:latin typeface="Arial"/>
              <a:cs typeface="Arial"/>
            </a:endParaRPr>
          </a:p>
          <a:p>
            <a:pPr marL="190500" marR="185420" algn="ctr">
              <a:lnSpc>
                <a:spcPts val="1100"/>
              </a:lnSpc>
              <a:spcBef>
                <a:spcPts val="3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lang="fr-FR"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effets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lang="fr-FR" sz="950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écologiques</a:t>
            </a:r>
            <a:endParaRPr lang="fr-FR"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1795</Words>
  <Application>Microsoft Macintosh PowerPoint</Application>
  <PresentationFormat>Personnalisé</PresentationFormat>
  <Paragraphs>594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10</cp:revision>
  <dcterms:created xsi:type="dcterms:W3CDTF">2018-06-26T12:07:39Z</dcterms:created>
  <dcterms:modified xsi:type="dcterms:W3CDTF">2018-07-12T16:35:18Z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2018-06-26T00:00:00Z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2018-06-26T00:00:00Z</vt:filetime>
  </property>
</Properties>
</file>