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5" r:id="rId3"/>
    <p:sldId id="274" r:id="rId4"/>
    <p:sldId id="273" r:id="rId5"/>
    <p:sldId id="272" r:id="rId6"/>
    <p:sldId id="271" r:id="rId7"/>
    <p:sldId id="270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7200900" cy="10693400"/>
  <p:notesSz cx="7200900" cy="106934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438" y="-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0067" y="3314954"/>
            <a:ext cx="612076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80135" y="5988304"/>
            <a:ext cx="504063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0045" y="9944862"/>
            <a:ext cx="1656207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184648" y="9944862"/>
            <a:ext cx="1656207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427736"/>
            <a:ext cx="6480810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0045" y="2459482"/>
            <a:ext cx="6480810" cy="70576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0045" y="9944862"/>
            <a:ext cx="1656207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184648" y="9944862"/>
            <a:ext cx="1656207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427736"/>
            <a:ext cx="6480810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0045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08463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360045" y="9944862"/>
            <a:ext cx="1656207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5184648" y="9944862"/>
            <a:ext cx="1656207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427736"/>
            <a:ext cx="6480810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360045" y="9944862"/>
            <a:ext cx="1656207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5184648" y="9944862"/>
            <a:ext cx="1656207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360045" y="9944862"/>
            <a:ext cx="1656207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5184648" y="9944862"/>
            <a:ext cx="1656207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818671" y="10337294"/>
            <a:ext cx="2962275" cy="139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pic>
        <p:nvPicPr>
          <p:cNvPr id="2" name="Image 1" descr="CEJM-Fond-reduit-Eco.pdf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7200900" cy="10693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48736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1.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s’établissent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relations entre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 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et son environnement économique</a:t>
            </a:r>
            <a:r>
              <a:rPr sz="15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74338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12599" y="1137902"/>
            <a:ext cx="418211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principaux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agents économiques sur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marchés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9303" y="11296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82274" y="11217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3818671" y="10337294"/>
            <a:ext cx="2962275" cy="1390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881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rouper 105"/>
          <p:cNvGrpSpPr/>
          <p:nvPr/>
        </p:nvGrpSpPr>
        <p:grpSpPr>
          <a:xfrm>
            <a:off x="2376002" y="5146059"/>
            <a:ext cx="521086" cy="99695"/>
            <a:chOff x="2376002" y="5146059"/>
            <a:chExt cx="521086" cy="99695"/>
          </a:xfrm>
        </p:grpSpPr>
        <p:sp>
          <p:nvSpPr>
            <p:cNvPr id="107" name="bk object 16"/>
            <p:cNvSpPr/>
            <p:nvPr/>
          </p:nvSpPr>
          <p:spPr>
            <a:xfrm>
              <a:off x="2376002" y="5195652"/>
              <a:ext cx="473709" cy="0"/>
            </a:xfrm>
            <a:custGeom>
              <a:avLst/>
              <a:gdLst/>
              <a:ahLst/>
              <a:cxnLst/>
              <a:rect l="l" t="t" r="r" b="b"/>
              <a:pathLst>
                <a:path w="473710">
                  <a:moveTo>
                    <a:pt x="473659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6C8CC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bk object 17"/>
            <p:cNvSpPr/>
            <p:nvPr/>
          </p:nvSpPr>
          <p:spPr>
            <a:xfrm>
              <a:off x="2843748" y="5146059"/>
              <a:ext cx="53340" cy="99695"/>
            </a:xfrm>
            <a:custGeom>
              <a:avLst/>
              <a:gdLst/>
              <a:ahLst/>
              <a:cxnLst/>
              <a:rect l="l" t="t" r="r" b="b"/>
              <a:pathLst>
                <a:path w="53339" h="99695">
                  <a:moveTo>
                    <a:pt x="0" y="0"/>
                  </a:moveTo>
                  <a:lnTo>
                    <a:pt x="0" y="99186"/>
                  </a:lnTo>
                  <a:lnTo>
                    <a:pt x="53339" y="495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C8C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" name="object 2"/>
          <p:cNvSpPr txBox="1"/>
          <p:nvPr/>
        </p:nvSpPr>
        <p:spPr>
          <a:xfrm>
            <a:off x="1661299" y="248690"/>
            <a:ext cx="48736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1.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s’établissent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relations entre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 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et son environnement économique</a:t>
            </a:r>
            <a:r>
              <a:rPr sz="15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84000" y="1628289"/>
            <a:ext cx="0" cy="2166620"/>
          </a:xfrm>
          <a:custGeom>
            <a:avLst/>
            <a:gdLst/>
            <a:ahLst/>
            <a:cxnLst/>
            <a:rect l="l" t="t" r="r" b="b"/>
            <a:pathLst>
              <a:path h="2166620">
                <a:moveTo>
                  <a:pt x="0" y="0"/>
                </a:moveTo>
                <a:lnTo>
                  <a:pt x="0" y="21661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61524" y="1628289"/>
            <a:ext cx="0" cy="2138045"/>
          </a:xfrm>
          <a:custGeom>
            <a:avLst/>
            <a:gdLst/>
            <a:ahLst/>
            <a:cxnLst/>
            <a:rect l="l" t="t" r="r" b="b"/>
            <a:pathLst>
              <a:path h="2138045">
                <a:moveTo>
                  <a:pt x="0" y="0"/>
                </a:moveTo>
                <a:lnTo>
                  <a:pt x="0" y="2137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2349" y="1628289"/>
            <a:ext cx="0" cy="2204085"/>
          </a:xfrm>
          <a:custGeom>
            <a:avLst/>
            <a:gdLst/>
            <a:ahLst/>
            <a:cxnLst/>
            <a:rect l="l" t="t" r="r" b="b"/>
            <a:pathLst>
              <a:path h="2204085">
                <a:moveTo>
                  <a:pt x="0" y="0"/>
                </a:moveTo>
                <a:lnTo>
                  <a:pt x="0" y="220390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41650" y="1628289"/>
            <a:ext cx="0" cy="1475105"/>
          </a:xfrm>
          <a:custGeom>
            <a:avLst/>
            <a:gdLst/>
            <a:ahLst/>
            <a:cxnLst/>
            <a:rect l="l" t="t" r="r" b="b"/>
            <a:pathLst>
              <a:path h="1475105">
                <a:moveTo>
                  <a:pt x="0" y="0"/>
                </a:moveTo>
                <a:lnTo>
                  <a:pt x="0" y="147491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1999" y="2986755"/>
            <a:ext cx="6336030" cy="269875"/>
          </a:xfrm>
          <a:custGeom>
            <a:avLst/>
            <a:gdLst/>
            <a:ahLst/>
            <a:cxnLst/>
            <a:rect l="l" t="t" r="r" b="b"/>
            <a:pathLst>
              <a:path w="6336030" h="269875">
                <a:moveTo>
                  <a:pt x="6282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6282004" y="269290"/>
                </a:lnTo>
                <a:lnTo>
                  <a:pt x="6313223" y="268447"/>
                </a:lnTo>
                <a:lnTo>
                  <a:pt x="6329254" y="262540"/>
                </a:lnTo>
                <a:lnTo>
                  <a:pt x="6335160" y="246509"/>
                </a:lnTo>
                <a:lnTo>
                  <a:pt x="6336004" y="215290"/>
                </a:lnTo>
                <a:lnTo>
                  <a:pt x="6336004" y="54000"/>
                </a:lnTo>
                <a:lnTo>
                  <a:pt x="6335160" y="22781"/>
                </a:lnTo>
                <a:lnTo>
                  <a:pt x="6329254" y="6750"/>
                </a:lnTo>
                <a:lnTo>
                  <a:pt x="6313223" y="843"/>
                </a:lnTo>
                <a:lnTo>
                  <a:pt x="6282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7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80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28699" y="1915662"/>
            <a:ext cx="63563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1999" y="3629613"/>
            <a:ext cx="1440180" cy="393065"/>
          </a:xfrm>
          <a:custGeom>
            <a:avLst/>
            <a:gdLst/>
            <a:ahLst/>
            <a:cxnLst/>
            <a:rect l="l" t="t" r="r" b="b"/>
            <a:pathLst>
              <a:path w="1440180" h="39306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8480"/>
                </a:lnTo>
                <a:lnTo>
                  <a:pt x="843" y="369699"/>
                </a:lnTo>
                <a:lnTo>
                  <a:pt x="6750" y="385730"/>
                </a:lnTo>
                <a:lnTo>
                  <a:pt x="22781" y="391637"/>
                </a:lnTo>
                <a:lnTo>
                  <a:pt x="54000" y="392480"/>
                </a:lnTo>
                <a:lnTo>
                  <a:pt x="1386001" y="392480"/>
                </a:lnTo>
                <a:lnTo>
                  <a:pt x="1417220" y="391637"/>
                </a:lnTo>
                <a:lnTo>
                  <a:pt x="1433252" y="385730"/>
                </a:lnTo>
                <a:lnTo>
                  <a:pt x="1439158" y="369699"/>
                </a:lnTo>
                <a:lnTo>
                  <a:pt x="1440002" y="3384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63149" y="3666569"/>
            <a:ext cx="9779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Marché des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biens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0988" y="3806269"/>
            <a:ext cx="60198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31999" y="3629613"/>
            <a:ext cx="1440180" cy="393065"/>
          </a:xfrm>
          <a:custGeom>
            <a:avLst/>
            <a:gdLst/>
            <a:ahLst/>
            <a:cxnLst/>
            <a:rect l="l" t="t" r="r" b="b"/>
            <a:pathLst>
              <a:path w="1440180" h="3930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8480"/>
                </a:lnTo>
                <a:lnTo>
                  <a:pt x="843" y="369699"/>
                </a:lnTo>
                <a:lnTo>
                  <a:pt x="6750" y="385730"/>
                </a:lnTo>
                <a:lnTo>
                  <a:pt x="22781" y="391637"/>
                </a:lnTo>
                <a:lnTo>
                  <a:pt x="54000" y="392480"/>
                </a:lnTo>
                <a:lnTo>
                  <a:pt x="1386001" y="392480"/>
                </a:lnTo>
                <a:lnTo>
                  <a:pt x="1417220" y="391637"/>
                </a:lnTo>
                <a:lnTo>
                  <a:pt x="1433252" y="385730"/>
                </a:lnTo>
                <a:lnTo>
                  <a:pt x="1439158" y="369699"/>
                </a:lnTo>
                <a:lnTo>
                  <a:pt x="1440002" y="3384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31999" y="2299051"/>
            <a:ext cx="1440180" cy="504190"/>
          </a:xfrm>
          <a:custGeom>
            <a:avLst/>
            <a:gdLst/>
            <a:ahLst/>
            <a:cxnLst/>
            <a:rect l="l" t="t" r="r" b="b"/>
            <a:pathLst>
              <a:path w="1440180" h="50418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386001" y="503999"/>
                </a:lnTo>
                <a:lnTo>
                  <a:pt x="1417220" y="503155"/>
                </a:lnTo>
                <a:lnTo>
                  <a:pt x="1433252" y="497249"/>
                </a:lnTo>
                <a:lnTo>
                  <a:pt x="1439158" y="481218"/>
                </a:lnTo>
                <a:lnTo>
                  <a:pt x="1440002" y="449999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35814" y="2321925"/>
            <a:ext cx="123253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1750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12128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Production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biens  et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marchands</a:t>
            </a:r>
            <a:endParaRPr sz="950" dirty="0">
              <a:latin typeface="Arial"/>
              <a:cs typeface="Arial"/>
            </a:endParaRPr>
          </a:p>
          <a:p>
            <a:pPr marL="220979" lvl="1" indent="-75565">
              <a:lnSpc>
                <a:spcPts val="1070"/>
              </a:lnSpc>
              <a:buClr>
                <a:srgbClr val="F5821F"/>
              </a:buClr>
              <a:buFont typeface="Arial"/>
              <a:buChar char="•"/>
              <a:tabLst>
                <a:tab pos="2216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Investissements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31999" y="2299051"/>
            <a:ext cx="1440180" cy="504190"/>
          </a:xfrm>
          <a:custGeom>
            <a:avLst/>
            <a:gdLst/>
            <a:ahLst/>
            <a:cxnLst/>
            <a:rect l="l" t="t" r="r" b="b"/>
            <a:pathLst>
              <a:path w="1440180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386001" y="503999"/>
                </a:lnTo>
                <a:lnTo>
                  <a:pt x="1417220" y="503155"/>
                </a:lnTo>
                <a:lnTo>
                  <a:pt x="1433252" y="497249"/>
                </a:lnTo>
                <a:lnTo>
                  <a:pt x="1439158" y="481218"/>
                </a:lnTo>
                <a:lnTo>
                  <a:pt x="1440002" y="449999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63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327728" y="2319775"/>
            <a:ext cx="912494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indent="-75565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Consommation</a:t>
            </a:r>
            <a:endParaRPr sz="950">
              <a:latin typeface="Arial"/>
              <a:cs typeface="Arial"/>
            </a:endParaRPr>
          </a:p>
          <a:p>
            <a:pPr marL="266065" lvl="1" indent="-76200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2667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Épargne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063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62050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759088" y="2319775"/>
            <a:ext cx="12465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207010" marR="5080" indent="-19494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Production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non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marchands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662050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27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444037" y="2319775"/>
            <a:ext cx="1207770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indent="-75565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Réception de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dépôts</a:t>
            </a:r>
            <a:endParaRPr sz="950">
              <a:latin typeface="Arial"/>
              <a:cs typeface="Arial"/>
            </a:endParaRPr>
          </a:p>
          <a:p>
            <a:pPr marL="266065" lvl="1" indent="-75565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2667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Prêts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d’argent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327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79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517636" y="1915662"/>
            <a:ext cx="52197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Ménages</a:t>
            </a:r>
            <a:endParaRPr sz="9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911998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290493" y="1915662"/>
            <a:ext cx="24002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État</a:t>
            </a:r>
            <a:endParaRPr sz="9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543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5791652" y="1915662"/>
            <a:ext cx="50228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Banques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063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308611" y="3742769"/>
            <a:ext cx="9512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Marché du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5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063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30818" y="3564489"/>
            <a:ext cx="280670" cy="168275"/>
          </a:xfrm>
          <a:custGeom>
            <a:avLst/>
            <a:gdLst/>
            <a:ahLst/>
            <a:cxnLst/>
            <a:rect l="l" t="t" r="r" b="b"/>
            <a:pathLst>
              <a:path w="280670" h="168275">
                <a:moveTo>
                  <a:pt x="0" y="167881"/>
                </a:moveTo>
                <a:lnTo>
                  <a:pt x="280276" y="0"/>
                </a:lnTo>
              </a:path>
            </a:pathLst>
          </a:custGeom>
          <a:ln w="12700">
            <a:solidFill>
              <a:srgbClr val="6C8CC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391761" y="3518264"/>
            <a:ext cx="71755" cy="85090"/>
          </a:xfrm>
          <a:custGeom>
            <a:avLst/>
            <a:gdLst/>
            <a:ahLst/>
            <a:cxnLst/>
            <a:rect l="l" t="t" r="r" b="b"/>
            <a:pathLst>
              <a:path w="71754" h="85089">
                <a:moveTo>
                  <a:pt x="0" y="0"/>
                </a:moveTo>
                <a:lnTo>
                  <a:pt x="50965" y="85077"/>
                </a:lnTo>
                <a:lnTo>
                  <a:pt x="71234" y="15138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24086" y="3914696"/>
            <a:ext cx="301625" cy="126364"/>
          </a:xfrm>
          <a:custGeom>
            <a:avLst/>
            <a:gdLst/>
            <a:ahLst/>
            <a:cxnLst/>
            <a:rect l="l" t="t" r="r" b="b"/>
            <a:pathLst>
              <a:path w="301625" h="126364">
                <a:moveTo>
                  <a:pt x="0" y="0"/>
                </a:moveTo>
                <a:lnTo>
                  <a:pt x="301129" y="126314"/>
                </a:lnTo>
              </a:path>
            </a:pathLst>
          </a:custGeom>
          <a:ln w="12700">
            <a:solidFill>
              <a:srgbClr val="6C8CC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412634" y="3998046"/>
            <a:ext cx="68580" cy="92075"/>
          </a:xfrm>
          <a:custGeom>
            <a:avLst/>
            <a:gdLst/>
            <a:ahLst/>
            <a:cxnLst/>
            <a:rect l="l" t="t" r="r" b="b"/>
            <a:pathLst>
              <a:path w="68579" h="92075">
                <a:moveTo>
                  <a:pt x="38366" y="0"/>
                </a:moveTo>
                <a:lnTo>
                  <a:pt x="0" y="91452"/>
                </a:lnTo>
                <a:lnTo>
                  <a:pt x="68364" y="66357"/>
                </a:lnTo>
                <a:lnTo>
                  <a:pt x="3836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695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3846677" y="3742769"/>
            <a:ext cx="11391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Marché des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capitaux</a:t>
            </a:r>
            <a:endParaRPr sz="95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695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53999" y="1457999"/>
            <a:ext cx="5292090" cy="269875"/>
          </a:xfrm>
          <a:custGeom>
            <a:avLst/>
            <a:gdLst/>
            <a:ahLst/>
            <a:cxnLst/>
            <a:rect l="l" t="t" r="r" b="b"/>
            <a:pathLst>
              <a:path w="5292090" h="26987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238000" y="269290"/>
                </a:lnTo>
                <a:lnTo>
                  <a:pt x="5269219" y="268447"/>
                </a:lnTo>
                <a:lnTo>
                  <a:pt x="5285251" y="262540"/>
                </a:lnTo>
                <a:lnTo>
                  <a:pt x="5291157" y="246509"/>
                </a:lnTo>
                <a:lnTo>
                  <a:pt x="5292001" y="21529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2413895" y="1491103"/>
            <a:ext cx="23704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différents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agents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29407" y="3031969"/>
            <a:ext cx="5935980" cy="623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interviennent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marchés où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 confrontent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 offre et une demande pour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fixer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prix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d’équilibre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marL="5005705" marR="168275" indent="-117475">
              <a:lnSpc>
                <a:spcPts val="1000"/>
              </a:lnSpc>
              <a:spcBef>
                <a:spcPts val="5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monétaire 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à court</a:t>
            </a:r>
            <a:r>
              <a:rPr sz="8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85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543999" y="3349419"/>
            <a:ext cx="1224280" cy="363220"/>
          </a:xfrm>
          <a:custGeom>
            <a:avLst/>
            <a:gdLst/>
            <a:ahLst/>
            <a:cxnLst/>
            <a:rect l="l" t="t" r="r" b="b"/>
            <a:pathLst>
              <a:path w="1224279" h="3632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8749"/>
                </a:lnTo>
                <a:lnTo>
                  <a:pt x="843" y="339961"/>
                </a:lnTo>
                <a:lnTo>
                  <a:pt x="6750" y="355988"/>
                </a:lnTo>
                <a:lnTo>
                  <a:pt x="22781" y="361893"/>
                </a:lnTo>
                <a:lnTo>
                  <a:pt x="54000" y="362737"/>
                </a:lnTo>
                <a:lnTo>
                  <a:pt x="1170000" y="362737"/>
                </a:lnTo>
                <a:lnTo>
                  <a:pt x="1201219" y="361893"/>
                </a:lnTo>
                <a:lnTo>
                  <a:pt x="1217250" y="355988"/>
                </a:lnTo>
                <a:lnTo>
                  <a:pt x="1223156" y="339961"/>
                </a:lnTo>
                <a:lnTo>
                  <a:pt x="1224000" y="308749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5547174" y="3858002"/>
            <a:ext cx="1217930" cy="40894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207010" marR="203835" algn="ctr">
              <a:lnSpc>
                <a:spcPts val="1000"/>
              </a:lnSpc>
              <a:spcBef>
                <a:spcPts val="15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r>
              <a:rPr sz="8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financier  à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long</a:t>
            </a:r>
            <a:r>
              <a:rPr sz="8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850">
              <a:latin typeface="Arial"/>
              <a:cs typeface="Arial"/>
            </a:endParaRPr>
          </a:p>
          <a:p>
            <a:pPr algn="ctr">
              <a:lnSpc>
                <a:spcPts val="969"/>
              </a:lnSpc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(actions et</a:t>
            </a:r>
            <a:r>
              <a:rPr sz="8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obligations)</a:t>
            </a:r>
            <a:endParaRPr sz="85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543999" y="3841189"/>
            <a:ext cx="1224280" cy="476250"/>
          </a:xfrm>
          <a:custGeom>
            <a:avLst/>
            <a:gdLst/>
            <a:ahLst/>
            <a:cxnLst/>
            <a:rect l="l" t="t" r="r" b="b"/>
            <a:pathLst>
              <a:path w="1224279" h="47625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21728"/>
                </a:lnTo>
                <a:lnTo>
                  <a:pt x="843" y="452940"/>
                </a:lnTo>
                <a:lnTo>
                  <a:pt x="6750" y="468968"/>
                </a:lnTo>
                <a:lnTo>
                  <a:pt x="22781" y="474873"/>
                </a:lnTo>
                <a:lnTo>
                  <a:pt x="54000" y="475716"/>
                </a:lnTo>
                <a:lnTo>
                  <a:pt x="1170000" y="475716"/>
                </a:lnTo>
                <a:lnTo>
                  <a:pt x="1201219" y="474873"/>
                </a:lnTo>
                <a:lnTo>
                  <a:pt x="1217250" y="468968"/>
                </a:lnTo>
                <a:lnTo>
                  <a:pt x="1223156" y="452940"/>
                </a:lnTo>
                <a:lnTo>
                  <a:pt x="1224000" y="421728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108588" y="5230805"/>
            <a:ext cx="0" cy="729615"/>
          </a:xfrm>
          <a:custGeom>
            <a:avLst/>
            <a:gdLst/>
            <a:ahLst/>
            <a:cxnLst/>
            <a:rect l="l" t="t" r="r" b="b"/>
            <a:pathLst>
              <a:path h="729614">
                <a:moveTo>
                  <a:pt x="0" y="0"/>
                </a:moveTo>
                <a:lnTo>
                  <a:pt x="0" y="72908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1763" y="5212809"/>
            <a:ext cx="0" cy="747395"/>
          </a:xfrm>
          <a:custGeom>
            <a:avLst/>
            <a:gdLst/>
            <a:ahLst/>
            <a:cxnLst/>
            <a:rect l="l" t="t" r="r" b="b"/>
            <a:pathLst>
              <a:path h="747395">
                <a:moveTo>
                  <a:pt x="0" y="0"/>
                </a:moveTo>
                <a:lnTo>
                  <a:pt x="0" y="74707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740174" y="5947182"/>
            <a:ext cx="0" cy="521334"/>
          </a:xfrm>
          <a:custGeom>
            <a:avLst/>
            <a:gdLst/>
            <a:ahLst/>
            <a:cxnLst/>
            <a:rect l="l" t="t" r="r" b="b"/>
            <a:pathLst>
              <a:path h="521335">
                <a:moveTo>
                  <a:pt x="0" y="0"/>
                </a:moveTo>
                <a:lnTo>
                  <a:pt x="0" y="5210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107000" y="5953532"/>
            <a:ext cx="1260475" cy="0"/>
          </a:xfrm>
          <a:custGeom>
            <a:avLst/>
            <a:gdLst/>
            <a:ahLst/>
            <a:cxnLst/>
            <a:rect l="l" t="t" r="r" b="b"/>
            <a:pathLst>
              <a:path w="1260475">
                <a:moveTo>
                  <a:pt x="126000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56587" y="5499873"/>
            <a:ext cx="504190" cy="234315"/>
          </a:xfrm>
          <a:custGeom>
            <a:avLst/>
            <a:gdLst/>
            <a:ahLst/>
            <a:cxnLst/>
            <a:rect l="l" t="t" r="r" b="b"/>
            <a:pathLst>
              <a:path w="504190" h="234314">
                <a:moveTo>
                  <a:pt x="449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449999" y="233730"/>
                </a:lnTo>
                <a:lnTo>
                  <a:pt x="481218" y="232887"/>
                </a:lnTo>
                <a:lnTo>
                  <a:pt x="497249" y="226980"/>
                </a:lnTo>
                <a:lnTo>
                  <a:pt x="503155" y="210949"/>
                </a:lnTo>
                <a:lnTo>
                  <a:pt x="503999" y="179730"/>
                </a:lnTo>
                <a:lnTo>
                  <a:pt x="503999" y="54000"/>
                </a:lnTo>
                <a:lnTo>
                  <a:pt x="503155" y="22781"/>
                </a:lnTo>
                <a:lnTo>
                  <a:pt x="497249" y="6750"/>
                </a:lnTo>
                <a:lnTo>
                  <a:pt x="481218" y="843"/>
                </a:lnTo>
                <a:lnTo>
                  <a:pt x="449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961745" y="5527311"/>
            <a:ext cx="2914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fre</a:t>
            </a:r>
            <a:endParaRPr sz="95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987411" y="5499873"/>
            <a:ext cx="720090" cy="234315"/>
          </a:xfrm>
          <a:custGeom>
            <a:avLst/>
            <a:gdLst/>
            <a:ahLst/>
            <a:cxnLst/>
            <a:rect l="l" t="t" r="r" b="b"/>
            <a:pathLst>
              <a:path w="720089" h="234314">
                <a:moveTo>
                  <a:pt x="66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666000" y="233730"/>
                </a:lnTo>
                <a:lnTo>
                  <a:pt x="697219" y="232887"/>
                </a:lnTo>
                <a:lnTo>
                  <a:pt x="713251" y="226980"/>
                </a:lnTo>
                <a:lnTo>
                  <a:pt x="719157" y="210949"/>
                </a:lnTo>
                <a:lnTo>
                  <a:pt x="720001" y="179730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2071946" y="5527311"/>
            <a:ext cx="5486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Demande</a:t>
            </a:r>
            <a:endParaRPr sz="95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024412" y="5058002"/>
            <a:ext cx="1404620" cy="269875"/>
          </a:xfrm>
          <a:custGeom>
            <a:avLst/>
            <a:gdLst/>
            <a:ahLst/>
            <a:cxnLst/>
            <a:rect l="l" t="t" r="r" b="b"/>
            <a:pathLst>
              <a:path w="1404620" h="269875">
                <a:moveTo>
                  <a:pt x="1349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349997" y="269290"/>
                </a:lnTo>
                <a:lnTo>
                  <a:pt x="1381216" y="268447"/>
                </a:lnTo>
                <a:lnTo>
                  <a:pt x="1397247" y="262540"/>
                </a:lnTo>
                <a:lnTo>
                  <a:pt x="1403153" y="246509"/>
                </a:lnTo>
                <a:lnTo>
                  <a:pt x="1403997" y="215290"/>
                </a:lnTo>
                <a:lnTo>
                  <a:pt x="1403997" y="54000"/>
                </a:lnTo>
                <a:lnTo>
                  <a:pt x="1403153" y="22781"/>
                </a:lnTo>
                <a:lnTo>
                  <a:pt x="1397247" y="6750"/>
                </a:lnTo>
                <a:lnTo>
                  <a:pt x="1381216" y="843"/>
                </a:lnTo>
                <a:lnTo>
                  <a:pt x="134999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294000" y="5262015"/>
            <a:ext cx="0" cy="422275"/>
          </a:xfrm>
          <a:custGeom>
            <a:avLst/>
            <a:gdLst/>
            <a:ahLst/>
            <a:cxnLst/>
            <a:rect l="l" t="t" r="r" b="b"/>
            <a:pathLst>
              <a:path h="422275">
                <a:moveTo>
                  <a:pt x="0" y="0"/>
                </a:moveTo>
                <a:lnTo>
                  <a:pt x="0" y="4217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915998" y="5504003"/>
            <a:ext cx="756285" cy="234315"/>
          </a:xfrm>
          <a:custGeom>
            <a:avLst/>
            <a:gdLst/>
            <a:ahLst/>
            <a:cxnLst/>
            <a:rect l="l" t="t" r="r" b="b"/>
            <a:pathLst>
              <a:path w="756285" h="234314">
                <a:moveTo>
                  <a:pt x="702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702005" y="233730"/>
                </a:lnTo>
                <a:lnTo>
                  <a:pt x="733224" y="232887"/>
                </a:lnTo>
                <a:lnTo>
                  <a:pt x="749255" y="226980"/>
                </a:lnTo>
                <a:lnTo>
                  <a:pt x="755161" y="210949"/>
                </a:lnTo>
                <a:lnTo>
                  <a:pt x="756005" y="179730"/>
                </a:lnTo>
                <a:lnTo>
                  <a:pt x="756005" y="54000"/>
                </a:lnTo>
                <a:lnTo>
                  <a:pt x="755161" y="22781"/>
                </a:lnTo>
                <a:lnTo>
                  <a:pt x="749255" y="6750"/>
                </a:lnTo>
                <a:lnTo>
                  <a:pt x="733224" y="843"/>
                </a:lnTo>
                <a:lnTo>
                  <a:pt x="702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3029899" y="5531441"/>
            <a:ext cx="52197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Atomicité</a:t>
            </a:r>
            <a:endParaRPr sz="95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915998" y="5504003"/>
            <a:ext cx="756285" cy="234315"/>
          </a:xfrm>
          <a:custGeom>
            <a:avLst/>
            <a:gdLst/>
            <a:ahLst/>
            <a:cxnLst/>
            <a:rect l="l" t="t" r="r" b="b"/>
            <a:pathLst>
              <a:path w="756285" h="234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702005" y="233730"/>
                </a:lnTo>
                <a:lnTo>
                  <a:pt x="733224" y="232887"/>
                </a:lnTo>
                <a:lnTo>
                  <a:pt x="749255" y="226980"/>
                </a:lnTo>
                <a:lnTo>
                  <a:pt x="755161" y="210949"/>
                </a:lnTo>
                <a:lnTo>
                  <a:pt x="756005" y="179730"/>
                </a:lnTo>
                <a:lnTo>
                  <a:pt x="756005" y="54000"/>
                </a:lnTo>
                <a:lnTo>
                  <a:pt x="755161" y="22781"/>
                </a:lnTo>
                <a:lnTo>
                  <a:pt x="749255" y="6750"/>
                </a:lnTo>
                <a:lnTo>
                  <a:pt x="733224" y="843"/>
                </a:lnTo>
                <a:lnTo>
                  <a:pt x="702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011135" y="5257885"/>
            <a:ext cx="0" cy="1085850"/>
          </a:xfrm>
          <a:custGeom>
            <a:avLst/>
            <a:gdLst/>
            <a:ahLst/>
            <a:cxnLst/>
            <a:rect l="l" t="t" r="r" b="b"/>
            <a:pathLst>
              <a:path h="1085850">
                <a:moveTo>
                  <a:pt x="0" y="0"/>
                </a:moveTo>
                <a:lnTo>
                  <a:pt x="0" y="108531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489134" y="6152454"/>
            <a:ext cx="1044575" cy="234315"/>
          </a:xfrm>
          <a:custGeom>
            <a:avLst/>
            <a:gdLst/>
            <a:ahLst/>
            <a:cxnLst/>
            <a:rect l="l" t="t" r="r" b="b"/>
            <a:pathLst>
              <a:path w="1044575" h="2343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990003" y="233730"/>
                </a:lnTo>
                <a:lnTo>
                  <a:pt x="1021222" y="232887"/>
                </a:lnTo>
                <a:lnTo>
                  <a:pt x="1037253" y="226980"/>
                </a:lnTo>
                <a:lnTo>
                  <a:pt x="1043159" y="210949"/>
                </a:lnTo>
                <a:lnTo>
                  <a:pt x="1044003" y="1797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3627197" y="6179892"/>
            <a:ext cx="76581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4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ransparence</a:t>
            </a:r>
            <a:endParaRPr sz="95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489134" y="6152454"/>
            <a:ext cx="1044575" cy="234315"/>
          </a:xfrm>
          <a:custGeom>
            <a:avLst/>
            <a:gdLst/>
            <a:ahLst/>
            <a:cxnLst/>
            <a:rect l="l" t="t" r="r" b="b"/>
            <a:pathLst>
              <a:path w="1044575" h="234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990003" y="233730"/>
                </a:lnTo>
                <a:lnTo>
                  <a:pt x="1021222" y="232887"/>
                </a:lnTo>
                <a:lnTo>
                  <a:pt x="1037253" y="226980"/>
                </a:lnTo>
                <a:lnTo>
                  <a:pt x="1043159" y="210949"/>
                </a:lnTo>
                <a:lnTo>
                  <a:pt x="1044003" y="1797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501044" y="5257885"/>
            <a:ext cx="0" cy="1087755"/>
          </a:xfrm>
          <a:custGeom>
            <a:avLst/>
            <a:gdLst/>
            <a:ahLst/>
            <a:cxnLst/>
            <a:rect l="l" t="t" r="r" b="b"/>
            <a:pathLst>
              <a:path h="1087754">
                <a:moveTo>
                  <a:pt x="0" y="0"/>
                </a:moveTo>
                <a:lnTo>
                  <a:pt x="0" y="108764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979043" y="6152454"/>
            <a:ext cx="1044575" cy="386715"/>
          </a:xfrm>
          <a:custGeom>
            <a:avLst/>
            <a:gdLst/>
            <a:ahLst/>
            <a:cxnLst/>
            <a:rect l="l" t="t" r="r" b="b"/>
            <a:pathLst>
              <a:path w="1044575" h="386715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990003" y="386130"/>
                </a:lnTo>
                <a:lnTo>
                  <a:pt x="1021222" y="385287"/>
                </a:lnTo>
                <a:lnTo>
                  <a:pt x="1037253" y="379380"/>
                </a:lnTo>
                <a:lnTo>
                  <a:pt x="1043159" y="363349"/>
                </a:lnTo>
                <a:lnTo>
                  <a:pt x="1044003" y="3321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5165120" y="6186242"/>
            <a:ext cx="6692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Libre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121644" y="6325942"/>
            <a:ext cx="7562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5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4979043" y="6152454"/>
            <a:ext cx="1044575" cy="386715"/>
          </a:xfrm>
          <a:custGeom>
            <a:avLst/>
            <a:gdLst/>
            <a:ahLst/>
            <a:cxnLst/>
            <a:rect l="l" t="t" r="r" b="b"/>
            <a:pathLst>
              <a:path w="1044575" h="3867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990003" y="386130"/>
                </a:lnTo>
                <a:lnTo>
                  <a:pt x="1021222" y="385287"/>
                </a:lnTo>
                <a:lnTo>
                  <a:pt x="1037253" y="379380"/>
                </a:lnTo>
                <a:lnTo>
                  <a:pt x="1043159" y="363349"/>
                </a:lnTo>
                <a:lnTo>
                  <a:pt x="1044003" y="3321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756090" y="5257885"/>
            <a:ext cx="0" cy="478790"/>
          </a:xfrm>
          <a:custGeom>
            <a:avLst/>
            <a:gdLst/>
            <a:ahLst/>
            <a:cxnLst/>
            <a:rect l="l" t="t" r="r" b="b"/>
            <a:pathLst>
              <a:path h="478789">
                <a:moveTo>
                  <a:pt x="0" y="0"/>
                </a:moveTo>
                <a:lnTo>
                  <a:pt x="0" y="47853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234090" y="5499873"/>
            <a:ext cx="1044575" cy="386715"/>
          </a:xfrm>
          <a:custGeom>
            <a:avLst/>
            <a:gdLst/>
            <a:ahLst/>
            <a:cxnLst/>
            <a:rect l="l" t="t" r="r" b="b"/>
            <a:pathLst>
              <a:path w="1044575" h="3867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990003" y="386130"/>
                </a:lnTo>
                <a:lnTo>
                  <a:pt x="1021222" y="385287"/>
                </a:lnTo>
                <a:lnTo>
                  <a:pt x="1037253" y="379380"/>
                </a:lnTo>
                <a:lnTo>
                  <a:pt x="1043159" y="363349"/>
                </a:lnTo>
                <a:lnTo>
                  <a:pt x="1044003" y="3321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4383286" y="5533661"/>
            <a:ext cx="74295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42545" marR="5080" indent="-304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Homogénéité  des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produits</a:t>
            </a:r>
            <a:endParaRPr sz="95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4234090" y="5499873"/>
            <a:ext cx="1044575" cy="386715"/>
          </a:xfrm>
          <a:custGeom>
            <a:avLst/>
            <a:gdLst/>
            <a:ahLst/>
            <a:cxnLst/>
            <a:rect l="l" t="t" r="r" b="b"/>
            <a:pathLst>
              <a:path w="1044575" h="3867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990003" y="386130"/>
                </a:lnTo>
                <a:lnTo>
                  <a:pt x="1021222" y="385287"/>
                </a:lnTo>
                <a:lnTo>
                  <a:pt x="1037253" y="379380"/>
                </a:lnTo>
                <a:lnTo>
                  <a:pt x="1043159" y="363349"/>
                </a:lnTo>
                <a:lnTo>
                  <a:pt x="1044003" y="3321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245999" y="5257885"/>
            <a:ext cx="0" cy="511809"/>
          </a:xfrm>
          <a:custGeom>
            <a:avLst/>
            <a:gdLst/>
            <a:ahLst/>
            <a:cxnLst/>
            <a:rect l="l" t="t" r="r" b="b"/>
            <a:pathLst>
              <a:path h="511810">
                <a:moveTo>
                  <a:pt x="0" y="0"/>
                </a:moveTo>
                <a:lnTo>
                  <a:pt x="0" y="51125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723999" y="5499873"/>
            <a:ext cx="1044575" cy="539115"/>
          </a:xfrm>
          <a:custGeom>
            <a:avLst/>
            <a:gdLst/>
            <a:ahLst/>
            <a:cxnLst/>
            <a:rect l="l" t="t" r="r" b="b"/>
            <a:pathLst>
              <a:path w="1044575" h="5391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4530"/>
                </a:lnTo>
                <a:lnTo>
                  <a:pt x="843" y="515749"/>
                </a:lnTo>
                <a:lnTo>
                  <a:pt x="6750" y="531780"/>
                </a:lnTo>
                <a:lnTo>
                  <a:pt x="22781" y="537687"/>
                </a:lnTo>
                <a:lnTo>
                  <a:pt x="54000" y="538530"/>
                </a:lnTo>
                <a:lnTo>
                  <a:pt x="990003" y="538530"/>
                </a:lnTo>
                <a:lnTo>
                  <a:pt x="1021222" y="537687"/>
                </a:lnTo>
                <a:lnTo>
                  <a:pt x="1037253" y="531780"/>
                </a:lnTo>
                <a:lnTo>
                  <a:pt x="1043159" y="515749"/>
                </a:lnTo>
                <a:lnTo>
                  <a:pt x="1044003" y="4845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5809543" y="5540011"/>
            <a:ext cx="87058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06045" marR="5080" indent="-939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Libre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circulation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facteurs</a:t>
            </a:r>
            <a:endParaRPr sz="95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866451" y="5819411"/>
            <a:ext cx="7569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production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5723999" y="5499873"/>
            <a:ext cx="1044575" cy="539115"/>
          </a:xfrm>
          <a:custGeom>
            <a:avLst/>
            <a:gdLst/>
            <a:ahLst/>
            <a:cxnLst/>
            <a:rect l="l" t="t" r="r" b="b"/>
            <a:pathLst>
              <a:path w="1044575" h="5391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4530"/>
                </a:lnTo>
                <a:lnTo>
                  <a:pt x="843" y="515749"/>
                </a:lnTo>
                <a:lnTo>
                  <a:pt x="6750" y="531780"/>
                </a:lnTo>
                <a:lnTo>
                  <a:pt x="22781" y="537687"/>
                </a:lnTo>
                <a:lnTo>
                  <a:pt x="54000" y="538530"/>
                </a:lnTo>
                <a:lnTo>
                  <a:pt x="990003" y="538530"/>
                </a:lnTo>
                <a:lnTo>
                  <a:pt x="1021222" y="537687"/>
                </a:lnTo>
                <a:lnTo>
                  <a:pt x="1037253" y="531780"/>
                </a:lnTo>
                <a:lnTo>
                  <a:pt x="1043159" y="515749"/>
                </a:lnTo>
                <a:lnTo>
                  <a:pt x="1044003" y="4845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915998" y="5058002"/>
            <a:ext cx="3852545" cy="269875"/>
          </a:xfrm>
          <a:custGeom>
            <a:avLst/>
            <a:gdLst/>
            <a:ahLst/>
            <a:cxnLst/>
            <a:rect l="l" t="t" r="r" b="b"/>
            <a:pathLst>
              <a:path w="3852545" h="269875">
                <a:moveTo>
                  <a:pt x="379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3797998" y="269290"/>
                </a:lnTo>
                <a:lnTo>
                  <a:pt x="3829217" y="268447"/>
                </a:lnTo>
                <a:lnTo>
                  <a:pt x="3845248" y="262540"/>
                </a:lnTo>
                <a:lnTo>
                  <a:pt x="3851155" y="246509"/>
                </a:lnTo>
                <a:lnTo>
                  <a:pt x="3851998" y="215290"/>
                </a:lnTo>
                <a:lnTo>
                  <a:pt x="3851998" y="54000"/>
                </a:lnTo>
                <a:lnTo>
                  <a:pt x="3851155" y="22781"/>
                </a:lnTo>
                <a:lnTo>
                  <a:pt x="3845248" y="6750"/>
                </a:lnTo>
                <a:lnTo>
                  <a:pt x="3829217" y="843"/>
                </a:lnTo>
                <a:lnTo>
                  <a:pt x="379799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239999" y="6711260"/>
            <a:ext cx="3060065" cy="539115"/>
          </a:xfrm>
          <a:custGeom>
            <a:avLst/>
            <a:gdLst/>
            <a:ahLst/>
            <a:cxnLst/>
            <a:rect l="l" t="t" r="r" b="b"/>
            <a:pathLst>
              <a:path w="3060065" h="539115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4530"/>
                </a:lnTo>
                <a:lnTo>
                  <a:pt x="843" y="515749"/>
                </a:lnTo>
                <a:lnTo>
                  <a:pt x="6750" y="531780"/>
                </a:lnTo>
                <a:lnTo>
                  <a:pt x="22781" y="537687"/>
                </a:lnTo>
                <a:lnTo>
                  <a:pt x="54000" y="538530"/>
                </a:lnTo>
                <a:lnTo>
                  <a:pt x="3006001" y="538530"/>
                </a:lnTo>
                <a:lnTo>
                  <a:pt x="3037220" y="537687"/>
                </a:lnTo>
                <a:lnTo>
                  <a:pt x="3053251" y="531780"/>
                </a:lnTo>
                <a:lnTo>
                  <a:pt x="3059157" y="515749"/>
                </a:lnTo>
                <a:lnTo>
                  <a:pt x="3060001" y="484530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3376214" y="6751398"/>
            <a:ext cx="278130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ctr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marché, des agents économiques échangent  et les relations entre entreprises peuvent être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concurrentielles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et/ou de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coopération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1025999" y="6468274"/>
            <a:ext cx="0" cy="521334"/>
          </a:xfrm>
          <a:custGeom>
            <a:avLst/>
            <a:gdLst/>
            <a:ahLst/>
            <a:cxnLst/>
            <a:rect l="l" t="t" r="r" b="b"/>
            <a:pathLst>
              <a:path h="521334">
                <a:moveTo>
                  <a:pt x="0" y="0"/>
                </a:moveTo>
                <a:lnTo>
                  <a:pt x="0" y="5210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291400" y="6468274"/>
            <a:ext cx="0" cy="521334"/>
          </a:xfrm>
          <a:custGeom>
            <a:avLst/>
            <a:gdLst/>
            <a:ahLst/>
            <a:cxnLst/>
            <a:rect l="l" t="t" r="r" b="b"/>
            <a:pathLst>
              <a:path h="521334">
                <a:moveTo>
                  <a:pt x="0" y="0"/>
                </a:moveTo>
                <a:lnTo>
                  <a:pt x="0" y="5210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17999" y="6152454"/>
            <a:ext cx="1620520" cy="357505"/>
          </a:xfrm>
          <a:custGeom>
            <a:avLst/>
            <a:gdLst/>
            <a:ahLst/>
            <a:cxnLst/>
            <a:rect l="l" t="t" r="r" b="b"/>
            <a:pathLst>
              <a:path w="1620520" h="357504">
                <a:moveTo>
                  <a:pt x="1565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2920"/>
                </a:lnTo>
                <a:lnTo>
                  <a:pt x="843" y="334139"/>
                </a:lnTo>
                <a:lnTo>
                  <a:pt x="6750" y="350170"/>
                </a:lnTo>
                <a:lnTo>
                  <a:pt x="22781" y="356077"/>
                </a:lnTo>
                <a:lnTo>
                  <a:pt x="54000" y="356920"/>
                </a:lnTo>
                <a:lnTo>
                  <a:pt x="1565998" y="356920"/>
                </a:lnTo>
                <a:lnTo>
                  <a:pt x="1597217" y="356077"/>
                </a:lnTo>
                <a:lnTo>
                  <a:pt x="1613249" y="350170"/>
                </a:lnTo>
                <a:lnTo>
                  <a:pt x="1619155" y="334139"/>
                </a:lnTo>
                <a:lnTo>
                  <a:pt x="1619999" y="302920"/>
                </a:lnTo>
                <a:lnTo>
                  <a:pt x="1619999" y="54000"/>
                </a:lnTo>
                <a:lnTo>
                  <a:pt x="1619155" y="22781"/>
                </a:lnTo>
                <a:lnTo>
                  <a:pt x="1613249" y="6750"/>
                </a:lnTo>
                <a:lnTo>
                  <a:pt x="1597217" y="843"/>
                </a:lnTo>
                <a:lnTo>
                  <a:pt x="15659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1255175" y="6173364"/>
            <a:ext cx="93916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offre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sz="8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demande</a:t>
            </a:r>
            <a:endParaRPr sz="85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039696" y="6300364"/>
            <a:ext cx="136969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création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d’un prix</a:t>
            </a:r>
            <a:r>
              <a:rPr sz="8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d’équilibre</a:t>
            </a:r>
            <a:endParaRPr sz="850">
              <a:latin typeface="Arial"/>
              <a:cs typeface="Arial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917999" y="6152454"/>
            <a:ext cx="1620520" cy="357505"/>
          </a:xfrm>
          <a:custGeom>
            <a:avLst/>
            <a:gdLst/>
            <a:ahLst/>
            <a:cxnLst/>
            <a:rect l="l" t="t" r="r" b="b"/>
            <a:pathLst>
              <a:path w="1620520" h="35750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2920"/>
                </a:lnTo>
                <a:lnTo>
                  <a:pt x="843" y="334139"/>
                </a:lnTo>
                <a:lnTo>
                  <a:pt x="6750" y="350170"/>
                </a:lnTo>
                <a:lnTo>
                  <a:pt x="22781" y="356077"/>
                </a:lnTo>
                <a:lnTo>
                  <a:pt x="54000" y="356920"/>
                </a:lnTo>
                <a:lnTo>
                  <a:pt x="1565998" y="356920"/>
                </a:lnTo>
                <a:lnTo>
                  <a:pt x="1597217" y="356077"/>
                </a:lnTo>
                <a:lnTo>
                  <a:pt x="1613249" y="350170"/>
                </a:lnTo>
                <a:lnTo>
                  <a:pt x="1619155" y="334139"/>
                </a:lnTo>
                <a:lnTo>
                  <a:pt x="1619999" y="302920"/>
                </a:lnTo>
                <a:lnTo>
                  <a:pt x="1619999" y="54000"/>
                </a:lnTo>
                <a:lnTo>
                  <a:pt x="1619155" y="22781"/>
                </a:lnTo>
                <a:lnTo>
                  <a:pt x="1613249" y="6750"/>
                </a:lnTo>
                <a:lnTo>
                  <a:pt x="1597217" y="843"/>
                </a:lnTo>
                <a:lnTo>
                  <a:pt x="1565998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31999" y="6711260"/>
            <a:ext cx="1188085" cy="386715"/>
          </a:xfrm>
          <a:custGeom>
            <a:avLst/>
            <a:gdLst/>
            <a:ahLst/>
            <a:cxnLst/>
            <a:rect l="l" t="t" r="r" b="b"/>
            <a:pathLst>
              <a:path w="1188085" h="38671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133995" y="386130"/>
                </a:lnTo>
                <a:lnTo>
                  <a:pt x="1165214" y="385287"/>
                </a:lnTo>
                <a:lnTo>
                  <a:pt x="1181246" y="379380"/>
                </a:lnTo>
                <a:lnTo>
                  <a:pt x="1187152" y="363349"/>
                </a:lnTo>
                <a:lnTo>
                  <a:pt x="1187996" y="33213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499557" y="6745048"/>
            <a:ext cx="1046480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2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offre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&gt;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demande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prix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baisse</a:t>
            </a:r>
            <a:endParaRPr sz="950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31999" y="6711260"/>
            <a:ext cx="1188085" cy="386715"/>
          </a:xfrm>
          <a:custGeom>
            <a:avLst/>
            <a:gdLst/>
            <a:ahLst/>
            <a:cxnLst/>
            <a:rect l="l" t="t" r="r" b="b"/>
            <a:pathLst>
              <a:path w="1188085" h="3867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133995" y="386130"/>
                </a:lnTo>
                <a:lnTo>
                  <a:pt x="1165214" y="385287"/>
                </a:lnTo>
                <a:lnTo>
                  <a:pt x="1181246" y="379380"/>
                </a:lnTo>
                <a:lnTo>
                  <a:pt x="1187152" y="363349"/>
                </a:lnTo>
                <a:lnTo>
                  <a:pt x="1187996" y="33213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697399" y="6711260"/>
            <a:ext cx="1188085" cy="386715"/>
          </a:xfrm>
          <a:custGeom>
            <a:avLst/>
            <a:gdLst/>
            <a:ahLst/>
            <a:cxnLst/>
            <a:rect l="l" t="t" r="r" b="b"/>
            <a:pathLst>
              <a:path w="1188085" h="38671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133995" y="386130"/>
                </a:lnTo>
                <a:lnTo>
                  <a:pt x="1165214" y="385287"/>
                </a:lnTo>
                <a:lnTo>
                  <a:pt x="1181246" y="379380"/>
                </a:lnTo>
                <a:lnTo>
                  <a:pt x="1187152" y="363349"/>
                </a:lnTo>
                <a:lnTo>
                  <a:pt x="1187996" y="33213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1752202" y="6745048"/>
            <a:ext cx="1071245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ts val="112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demande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&gt;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offre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prix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augmente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1697399" y="6711260"/>
            <a:ext cx="1188085" cy="386715"/>
          </a:xfrm>
          <a:custGeom>
            <a:avLst/>
            <a:gdLst/>
            <a:ahLst/>
            <a:cxnLst/>
            <a:rect l="l" t="t" r="r" b="b"/>
            <a:pathLst>
              <a:path w="1188085" h="3867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133995" y="386130"/>
                </a:lnTo>
                <a:lnTo>
                  <a:pt x="1165214" y="385287"/>
                </a:lnTo>
                <a:lnTo>
                  <a:pt x="1181246" y="379380"/>
                </a:lnTo>
                <a:lnTo>
                  <a:pt x="1187152" y="363349"/>
                </a:lnTo>
                <a:lnTo>
                  <a:pt x="1187996" y="33213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1435526" y="5530813"/>
            <a:ext cx="48196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rencontre</a:t>
            </a:r>
            <a:endParaRPr sz="85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3774338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712599" y="1137902"/>
            <a:ext cx="418211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principaux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agents économiques sur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marchés</a:t>
            </a:r>
            <a:endParaRPr sz="130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19303" y="11296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482274" y="11217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419303" y="467999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482274" y="4697542"/>
            <a:ext cx="6096000" cy="586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baseline="2136" dirty="0">
                <a:solidFill>
                  <a:srgbClr val="00AEEF"/>
                </a:solidFill>
                <a:latin typeface="Arial"/>
                <a:cs typeface="Arial"/>
              </a:rPr>
              <a:t>Les interactions </a:t>
            </a:r>
            <a:r>
              <a:rPr sz="1950" b="1" spc="-7" baseline="2136" dirty="0">
                <a:solidFill>
                  <a:srgbClr val="00AEEF"/>
                </a:solidFill>
                <a:latin typeface="Arial"/>
                <a:cs typeface="Arial"/>
              </a:rPr>
              <a:t>entre agents économiques sur </a:t>
            </a:r>
            <a:r>
              <a:rPr sz="1950" b="1" baseline="2136" dirty="0">
                <a:solidFill>
                  <a:srgbClr val="00AEEF"/>
                </a:solidFill>
                <a:latin typeface="Arial"/>
                <a:cs typeface="Arial"/>
              </a:rPr>
              <a:t>les</a:t>
            </a:r>
            <a:r>
              <a:rPr sz="1950" b="1" spc="-30" baseline="2136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00AEEF"/>
                </a:solidFill>
                <a:latin typeface="Arial"/>
                <a:cs typeface="Arial"/>
              </a:rPr>
              <a:t>marchés</a:t>
            </a:r>
            <a:endParaRPr sz="1950" baseline="2136">
              <a:latin typeface="Arial"/>
              <a:cs typeface="Arial"/>
            </a:endParaRPr>
          </a:p>
          <a:p>
            <a:pPr marL="992505">
              <a:lnSpc>
                <a:spcPct val="100000"/>
              </a:lnSpc>
              <a:spcBef>
                <a:spcPts val="1495"/>
              </a:spcBef>
              <a:tabLst>
                <a:tab pos="2626995" algn="l"/>
              </a:tabLst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Marché	Les 5 hypothèses de la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pure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parfaite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712599" y="7592414"/>
            <a:ext cx="24949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imperfections des</a:t>
            </a:r>
            <a:r>
              <a:rPr sz="1300" b="1" spc="-9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419303" y="758410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482274" y="757625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5" name="object 10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rouper 107"/>
          <p:cNvGrpSpPr/>
          <p:nvPr/>
        </p:nvGrpSpPr>
        <p:grpSpPr>
          <a:xfrm>
            <a:off x="2376002" y="5146059"/>
            <a:ext cx="521086" cy="99695"/>
            <a:chOff x="2376002" y="5146059"/>
            <a:chExt cx="521086" cy="99695"/>
          </a:xfrm>
        </p:grpSpPr>
        <p:sp>
          <p:nvSpPr>
            <p:cNvPr id="109" name="bk object 16"/>
            <p:cNvSpPr/>
            <p:nvPr/>
          </p:nvSpPr>
          <p:spPr>
            <a:xfrm>
              <a:off x="2376002" y="5195652"/>
              <a:ext cx="473709" cy="0"/>
            </a:xfrm>
            <a:custGeom>
              <a:avLst/>
              <a:gdLst/>
              <a:ahLst/>
              <a:cxnLst/>
              <a:rect l="l" t="t" r="r" b="b"/>
              <a:pathLst>
                <a:path w="473710">
                  <a:moveTo>
                    <a:pt x="473659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6C8CC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bk object 17"/>
            <p:cNvSpPr/>
            <p:nvPr/>
          </p:nvSpPr>
          <p:spPr>
            <a:xfrm>
              <a:off x="2843748" y="5146059"/>
              <a:ext cx="53340" cy="99695"/>
            </a:xfrm>
            <a:custGeom>
              <a:avLst/>
              <a:gdLst/>
              <a:ahLst/>
              <a:cxnLst/>
              <a:rect l="l" t="t" r="r" b="b"/>
              <a:pathLst>
                <a:path w="53339" h="99695">
                  <a:moveTo>
                    <a:pt x="0" y="0"/>
                  </a:moveTo>
                  <a:lnTo>
                    <a:pt x="0" y="99186"/>
                  </a:lnTo>
                  <a:lnTo>
                    <a:pt x="53339" y="495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C8C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" name="object 2"/>
          <p:cNvSpPr txBox="1"/>
          <p:nvPr/>
        </p:nvSpPr>
        <p:spPr>
          <a:xfrm>
            <a:off x="1661299" y="248690"/>
            <a:ext cx="48736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1.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s’établissent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relations entre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 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et son environnement économique</a:t>
            </a:r>
            <a:r>
              <a:rPr sz="15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18998" y="7965713"/>
            <a:ext cx="5292090" cy="269875"/>
          </a:xfrm>
          <a:custGeom>
            <a:avLst/>
            <a:gdLst/>
            <a:ahLst/>
            <a:cxnLst/>
            <a:rect l="l" t="t" r="r" b="b"/>
            <a:pathLst>
              <a:path w="5292090" h="26987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238000" y="269290"/>
                </a:lnTo>
                <a:lnTo>
                  <a:pt x="5269219" y="268447"/>
                </a:lnTo>
                <a:lnTo>
                  <a:pt x="5285251" y="262540"/>
                </a:lnTo>
                <a:lnTo>
                  <a:pt x="5291157" y="246509"/>
                </a:lnTo>
                <a:lnTo>
                  <a:pt x="5292001" y="21529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36739" y="7998817"/>
            <a:ext cx="14535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Certaines</a:t>
            </a:r>
            <a:r>
              <a:rPr sz="11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entreprises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84000" y="1628289"/>
            <a:ext cx="0" cy="2166620"/>
          </a:xfrm>
          <a:custGeom>
            <a:avLst/>
            <a:gdLst/>
            <a:ahLst/>
            <a:cxnLst/>
            <a:rect l="l" t="t" r="r" b="b"/>
            <a:pathLst>
              <a:path h="2166620">
                <a:moveTo>
                  <a:pt x="0" y="0"/>
                </a:moveTo>
                <a:lnTo>
                  <a:pt x="0" y="21661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61524" y="1628289"/>
            <a:ext cx="0" cy="2138045"/>
          </a:xfrm>
          <a:custGeom>
            <a:avLst/>
            <a:gdLst/>
            <a:ahLst/>
            <a:cxnLst/>
            <a:rect l="l" t="t" r="r" b="b"/>
            <a:pathLst>
              <a:path h="2138045">
                <a:moveTo>
                  <a:pt x="0" y="0"/>
                </a:moveTo>
                <a:lnTo>
                  <a:pt x="0" y="2137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22349" y="1628289"/>
            <a:ext cx="0" cy="2204085"/>
          </a:xfrm>
          <a:custGeom>
            <a:avLst/>
            <a:gdLst/>
            <a:ahLst/>
            <a:cxnLst/>
            <a:rect l="l" t="t" r="r" b="b"/>
            <a:pathLst>
              <a:path h="2204085">
                <a:moveTo>
                  <a:pt x="0" y="0"/>
                </a:moveTo>
                <a:lnTo>
                  <a:pt x="0" y="220390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41650" y="1628289"/>
            <a:ext cx="0" cy="1475105"/>
          </a:xfrm>
          <a:custGeom>
            <a:avLst/>
            <a:gdLst/>
            <a:ahLst/>
            <a:cxnLst/>
            <a:rect l="l" t="t" r="r" b="b"/>
            <a:pathLst>
              <a:path h="1475105">
                <a:moveTo>
                  <a:pt x="0" y="0"/>
                </a:moveTo>
                <a:lnTo>
                  <a:pt x="0" y="147491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1999" y="2986755"/>
            <a:ext cx="6336030" cy="269875"/>
          </a:xfrm>
          <a:custGeom>
            <a:avLst/>
            <a:gdLst/>
            <a:ahLst/>
            <a:cxnLst/>
            <a:rect l="l" t="t" r="r" b="b"/>
            <a:pathLst>
              <a:path w="6336030" h="269875">
                <a:moveTo>
                  <a:pt x="6282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6282004" y="269290"/>
                </a:lnTo>
                <a:lnTo>
                  <a:pt x="6313223" y="268447"/>
                </a:lnTo>
                <a:lnTo>
                  <a:pt x="6329254" y="262540"/>
                </a:lnTo>
                <a:lnTo>
                  <a:pt x="6335160" y="246509"/>
                </a:lnTo>
                <a:lnTo>
                  <a:pt x="6336004" y="215290"/>
                </a:lnTo>
                <a:lnTo>
                  <a:pt x="6336004" y="54000"/>
                </a:lnTo>
                <a:lnTo>
                  <a:pt x="6335160" y="22781"/>
                </a:lnTo>
                <a:lnTo>
                  <a:pt x="6329254" y="6750"/>
                </a:lnTo>
                <a:lnTo>
                  <a:pt x="6313223" y="843"/>
                </a:lnTo>
                <a:lnTo>
                  <a:pt x="6282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47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80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28699" y="1915662"/>
            <a:ext cx="63563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31999" y="3629613"/>
            <a:ext cx="1440180" cy="393065"/>
          </a:xfrm>
          <a:custGeom>
            <a:avLst/>
            <a:gdLst/>
            <a:ahLst/>
            <a:cxnLst/>
            <a:rect l="l" t="t" r="r" b="b"/>
            <a:pathLst>
              <a:path w="1440180" h="39306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8480"/>
                </a:lnTo>
                <a:lnTo>
                  <a:pt x="843" y="369699"/>
                </a:lnTo>
                <a:lnTo>
                  <a:pt x="6750" y="385730"/>
                </a:lnTo>
                <a:lnTo>
                  <a:pt x="22781" y="391637"/>
                </a:lnTo>
                <a:lnTo>
                  <a:pt x="54000" y="392480"/>
                </a:lnTo>
                <a:lnTo>
                  <a:pt x="1386001" y="392480"/>
                </a:lnTo>
                <a:lnTo>
                  <a:pt x="1417220" y="391637"/>
                </a:lnTo>
                <a:lnTo>
                  <a:pt x="1433252" y="385730"/>
                </a:lnTo>
                <a:lnTo>
                  <a:pt x="1439158" y="369699"/>
                </a:lnTo>
                <a:lnTo>
                  <a:pt x="1440002" y="3384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63149" y="3666569"/>
            <a:ext cx="9779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Marché des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biens</a:t>
            </a:r>
            <a:endParaRPr sz="9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50988" y="3806269"/>
            <a:ext cx="60198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31999" y="3629613"/>
            <a:ext cx="1440180" cy="393065"/>
          </a:xfrm>
          <a:custGeom>
            <a:avLst/>
            <a:gdLst/>
            <a:ahLst/>
            <a:cxnLst/>
            <a:rect l="l" t="t" r="r" b="b"/>
            <a:pathLst>
              <a:path w="1440180" h="3930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8480"/>
                </a:lnTo>
                <a:lnTo>
                  <a:pt x="843" y="369699"/>
                </a:lnTo>
                <a:lnTo>
                  <a:pt x="6750" y="385730"/>
                </a:lnTo>
                <a:lnTo>
                  <a:pt x="22781" y="391637"/>
                </a:lnTo>
                <a:lnTo>
                  <a:pt x="54000" y="392480"/>
                </a:lnTo>
                <a:lnTo>
                  <a:pt x="1386001" y="392480"/>
                </a:lnTo>
                <a:lnTo>
                  <a:pt x="1417220" y="391637"/>
                </a:lnTo>
                <a:lnTo>
                  <a:pt x="1433252" y="385730"/>
                </a:lnTo>
                <a:lnTo>
                  <a:pt x="1439158" y="369699"/>
                </a:lnTo>
                <a:lnTo>
                  <a:pt x="1440002" y="3384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31999" y="2299051"/>
            <a:ext cx="1440180" cy="504190"/>
          </a:xfrm>
          <a:custGeom>
            <a:avLst/>
            <a:gdLst/>
            <a:ahLst/>
            <a:cxnLst/>
            <a:rect l="l" t="t" r="r" b="b"/>
            <a:pathLst>
              <a:path w="1440180" h="50418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386001" y="503999"/>
                </a:lnTo>
                <a:lnTo>
                  <a:pt x="1417220" y="503155"/>
                </a:lnTo>
                <a:lnTo>
                  <a:pt x="1433252" y="497249"/>
                </a:lnTo>
                <a:lnTo>
                  <a:pt x="1439158" y="481218"/>
                </a:lnTo>
                <a:lnTo>
                  <a:pt x="1440002" y="449999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35814" y="2321925"/>
            <a:ext cx="123253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1750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12128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Production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biens  et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marchands</a:t>
            </a:r>
            <a:endParaRPr sz="950" dirty="0">
              <a:latin typeface="Arial"/>
              <a:cs typeface="Arial"/>
            </a:endParaRPr>
          </a:p>
          <a:p>
            <a:pPr marL="220979" lvl="1" indent="-75565">
              <a:lnSpc>
                <a:spcPts val="1070"/>
              </a:lnSpc>
              <a:buClr>
                <a:srgbClr val="F5821F"/>
              </a:buClr>
              <a:buFont typeface="Arial"/>
              <a:buChar char="•"/>
              <a:tabLst>
                <a:tab pos="2216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Investissements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31999" y="2299051"/>
            <a:ext cx="1440180" cy="504190"/>
          </a:xfrm>
          <a:custGeom>
            <a:avLst/>
            <a:gdLst/>
            <a:ahLst/>
            <a:cxnLst/>
            <a:rect l="l" t="t" r="r" b="b"/>
            <a:pathLst>
              <a:path w="1440180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386001" y="503999"/>
                </a:lnTo>
                <a:lnTo>
                  <a:pt x="1417220" y="503155"/>
                </a:lnTo>
                <a:lnTo>
                  <a:pt x="1433252" y="497249"/>
                </a:lnTo>
                <a:lnTo>
                  <a:pt x="1439158" y="481218"/>
                </a:lnTo>
                <a:lnTo>
                  <a:pt x="1440002" y="449999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63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327728" y="2319775"/>
            <a:ext cx="912494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indent="-75565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Consommation</a:t>
            </a:r>
            <a:endParaRPr sz="950">
              <a:latin typeface="Arial"/>
              <a:cs typeface="Arial"/>
            </a:endParaRPr>
          </a:p>
          <a:p>
            <a:pPr marL="266065" lvl="1" indent="-76200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2667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Épargne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063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62050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759088" y="2319775"/>
            <a:ext cx="12465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207010" marR="5080" indent="-19494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Production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non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marchands</a:t>
            </a:r>
            <a:endParaRPr sz="95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662050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327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5444037" y="2319775"/>
            <a:ext cx="1207770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indent="-75565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Réception de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dépôts</a:t>
            </a:r>
            <a:endParaRPr sz="950">
              <a:latin typeface="Arial"/>
              <a:cs typeface="Arial"/>
            </a:endParaRPr>
          </a:p>
          <a:p>
            <a:pPr marL="266065" lvl="1" indent="-75565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2667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Prêts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d’argent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327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79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517636" y="1915662"/>
            <a:ext cx="52197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Ménages</a:t>
            </a:r>
            <a:endParaRPr sz="9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911998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290493" y="1915662"/>
            <a:ext cx="24002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État</a:t>
            </a:r>
            <a:endParaRPr sz="95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543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5791652" y="1915662"/>
            <a:ext cx="50228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Banques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063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2308611" y="3742769"/>
            <a:ext cx="9512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Marché du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5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063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30818" y="3564489"/>
            <a:ext cx="280670" cy="168275"/>
          </a:xfrm>
          <a:custGeom>
            <a:avLst/>
            <a:gdLst/>
            <a:ahLst/>
            <a:cxnLst/>
            <a:rect l="l" t="t" r="r" b="b"/>
            <a:pathLst>
              <a:path w="280670" h="168275">
                <a:moveTo>
                  <a:pt x="0" y="167881"/>
                </a:moveTo>
                <a:lnTo>
                  <a:pt x="280276" y="0"/>
                </a:lnTo>
              </a:path>
            </a:pathLst>
          </a:custGeom>
          <a:ln w="12700">
            <a:solidFill>
              <a:srgbClr val="6C8CC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391761" y="3518264"/>
            <a:ext cx="71755" cy="85090"/>
          </a:xfrm>
          <a:custGeom>
            <a:avLst/>
            <a:gdLst/>
            <a:ahLst/>
            <a:cxnLst/>
            <a:rect l="l" t="t" r="r" b="b"/>
            <a:pathLst>
              <a:path w="71754" h="85089">
                <a:moveTo>
                  <a:pt x="0" y="0"/>
                </a:moveTo>
                <a:lnTo>
                  <a:pt x="50965" y="85077"/>
                </a:lnTo>
                <a:lnTo>
                  <a:pt x="71234" y="15138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24086" y="3914696"/>
            <a:ext cx="301625" cy="126364"/>
          </a:xfrm>
          <a:custGeom>
            <a:avLst/>
            <a:gdLst/>
            <a:ahLst/>
            <a:cxnLst/>
            <a:rect l="l" t="t" r="r" b="b"/>
            <a:pathLst>
              <a:path w="301625" h="126364">
                <a:moveTo>
                  <a:pt x="0" y="0"/>
                </a:moveTo>
                <a:lnTo>
                  <a:pt x="301129" y="126314"/>
                </a:lnTo>
              </a:path>
            </a:pathLst>
          </a:custGeom>
          <a:ln w="12700">
            <a:solidFill>
              <a:srgbClr val="6C8CC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412634" y="3998046"/>
            <a:ext cx="68580" cy="92075"/>
          </a:xfrm>
          <a:custGeom>
            <a:avLst/>
            <a:gdLst/>
            <a:ahLst/>
            <a:cxnLst/>
            <a:rect l="l" t="t" r="r" b="b"/>
            <a:pathLst>
              <a:path w="68579" h="92075">
                <a:moveTo>
                  <a:pt x="38366" y="0"/>
                </a:moveTo>
                <a:lnTo>
                  <a:pt x="0" y="91452"/>
                </a:lnTo>
                <a:lnTo>
                  <a:pt x="68364" y="66357"/>
                </a:lnTo>
                <a:lnTo>
                  <a:pt x="3836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695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3846677" y="3742769"/>
            <a:ext cx="11391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Marché des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capitaux</a:t>
            </a:r>
            <a:endParaRPr sz="95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695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53999" y="1457999"/>
            <a:ext cx="5292090" cy="269875"/>
          </a:xfrm>
          <a:custGeom>
            <a:avLst/>
            <a:gdLst/>
            <a:ahLst/>
            <a:cxnLst/>
            <a:rect l="l" t="t" r="r" b="b"/>
            <a:pathLst>
              <a:path w="5292090" h="26987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238000" y="269290"/>
                </a:lnTo>
                <a:lnTo>
                  <a:pt x="5269219" y="268447"/>
                </a:lnTo>
                <a:lnTo>
                  <a:pt x="5285251" y="262540"/>
                </a:lnTo>
                <a:lnTo>
                  <a:pt x="5291157" y="246509"/>
                </a:lnTo>
                <a:lnTo>
                  <a:pt x="5292001" y="21529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413895" y="1491103"/>
            <a:ext cx="23704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différents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agents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29407" y="3031969"/>
            <a:ext cx="5935980" cy="623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interviennent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marchés où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 confrontent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 offre et une demande pour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fixer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prix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d’équilibre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marL="5005705" marR="168275" indent="-117475">
              <a:lnSpc>
                <a:spcPts val="1000"/>
              </a:lnSpc>
              <a:spcBef>
                <a:spcPts val="5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monétaire 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à court</a:t>
            </a:r>
            <a:r>
              <a:rPr sz="8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85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543999" y="3349419"/>
            <a:ext cx="1224280" cy="363220"/>
          </a:xfrm>
          <a:custGeom>
            <a:avLst/>
            <a:gdLst/>
            <a:ahLst/>
            <a:cxnLst/>
            <a:rect l="l" t="t" r="r" b="b"/>
            <a:pathLst>
              <a:path w="1224279" h="3632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8749"/>
                </a:lnTo>
                <a:lnTo>
                  <a:pt x="843" y="339961"/>
                </a:lnTo>
                <a:lnTo>
                  <a:pt x="6750" y="355988"/>
                </a:lnTo>
                <a:lnTo>
                  <a:pt x="22781" y="361893"/>
                </a:lnTo>
                <a:lnTo>
                  <a:pt x="54000" y="362737"/>
                </a:lnTo>
                <a:lnTo>
                  <a:pt x="1170000" y="362737"/>
                </a:lnTo>
                <a:lnTo>
                  <a:pt x="1201219" y="361893"/>
                </a:lnTo>
                <a:lnTo>
                  <a:pt x="1217250" y="355988"/>
                </a:lnTo>
                <a:lnTo>
                  <a:pt x="1223156" y="339961"/>
                </a:lnTo>
                <a:lnTo>
                  <a:pt x="1224000" y="308749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547174" y="3858002"/>
            <a:ext cx="1217930" cy="40894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207010" marR="203835" algn="ctr">
              <a:lnSpc>
                <a:spcPts val="1000"/>
              </a:lnSpc>
              <a:spcBef>
                <a:spcPts val="15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r>
              <a:rPr sz="8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financier  à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long</a:t>
            </a:r>
            <a:r>
              <a:rPr sz="8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850">
              <a:latin typeface="Arial"/>
              <a:cs typeface="Arial"/>
            </a:endParaRPr>
          </a:p>
          <a:p>
            <a:pPr algn="ctr">
              <a:lnSpc>
                <a:spcPts val="969"/>
              </a:lnSpc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(actions et</a:t>
            </a:r>
            <a:r>
              <a:rPr sz="8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obligations)</a:t>
            </a:r>
            <a:endParaRPr sz="85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543999" y="3841189"/>
            <a:ext cx="1224280" cy="476250"/>
          </a:xfrm>
          <a:custGeom>
            <a:avLst/>
            <a:gdLst/>
            <a:ahLst/>
            <a:cxnLst/>
            <a:rect l="l" t="t" r="r" b="b"/>
            <a:pathLst>
              <a:path w="1224279" h="47625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21728"/>
                </a:lnTo>
                <a:lnTo>
                  <a:pt x="843" y="452940"/>
                </a:lnTo>
                <a:lnTo>
                  <a:pt x="6750" y="468968"/>
                </a:lnTo>
                <a:lnTo>
                  <a:pt x="22781" y="474873"/>
                </a:lnTo>
                <a:lnTo>
                  <a:pt x="54000" y="475716"/>
                </a:lnTo>
                <a:lnTo>
                  <a:pt x="1170000" y="475716"/>
                </a:lnTo>
                <a:lnTo>
                  <a:pt x="1201219" y="474873"/>
                </a:lnTo>
                <a:lnTo>
                  <a:pt x="1217250" y="468968"/>
                </a:lnTo>
                <a:lnTo>
                  <a:pt x="1223156" y="452940"/>
                </a:lnTo>
                <a:lnTo>
                  <a:pt x="1224000" y="421728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108588" y="5230805"/>
            <a:ext cx="0" cy="729615"/>
          </a:xfrm>
          <a:custGeom>
            <a:avLst/>
            <a:gdLst/>
            <a:ahLst/>
            <a:cxnLst/>
            <a:rect l="l" t="t" r="r" b="b"/>
            <a:pathLst>
              <a:path h="729614">
                <a:moveTo>
                  <a:pt x="0" y="0"/>
                </a:moveTo>
                <a:lnTo>
                  <a:pt x="0" y="72908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371763" y="5212809"/>
            <a:ext cx="0" cy="747395"/>
          </a:xfrm>
          <a:custGeom>
            <a:avLst/>
            <a:gdLst/>
            <a:ahLst/>
            <a:cxnLst/>
            <a:rect l="l" t="t" r="r" b="b"/>
            <a:pathLst>
              <a:path h="747395">
                <a:moveTo>
                  <a:pt x="0" y="0"/>
                </a:moveTo>
                <a:lnTo>
                  <a:pt x="0" y="74707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740174" y="5947182"/>
            <a:ext cx="0" cy="521334"/>
          </a:xfrm>
          <a:custGeom>
            <a:avLst/>
            <a:gdLst/>
            <a:ahLst/>
            <a:cxnLst/>
            <a:rect l="l" t="t" r="r" b="b"/>
            <a:pathLst>
              <a:path h="521335">
                <a:moveTo>
                  <a:pt x="0" y="0"/>
                </a:moveTo>
                <a:lnTo>
                  <a:pt x="0" y="5210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107000" y="5953532"/>
            <a:ext cx="1260475" cy="0"/>
          </a:xfrm>
          <a:custGeom>
            <a:avLst/>
            <a:gdLst/>
            <a:ahLst/>
            <a:cxnLst/>
            <a:rect l="l" t="t" r="r" b="b"/>
            <a:pathLst>
              <a:path w="1260475">
                <a:moveTo>
                  <a:pt x="126000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56587" y="5499873"/>
            <a:ext cx="504190" cy="234315"/>
          </a:xfrm>
          <a:custGeom>
            <a:avLst/>
            <a:gdLst/>
            <a:ahLst/>
            <a:cxnLst/>
            <a:rect l="l" t="t" r="r" b="b"/>
            <a:pathLst>
              <a:path w="504190" h="234314">
                <a:moveTo>
                  <a:pt x="449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449999" y="233730"/>
                </a:lnTo>
                <a:lnTo>
                  <a:pt x="481218" y="232887"/>
                </a:lnTo>
                <a:lnTo>
                  <a:pt x="497249" y="226980"/>
                </a:lnTo>
                <a:lnTo>
                  <a:pt x="503155" y="210949"/>
                </a:lnTo>
                <a:lnTo>
                  <a:pt x="503999" y="179730"/>
                </a:lnTo>
                <a:lnTo>
                  <a:pt x="503999" y="54000"/>
                </a:lnTo>
                <a:lnTo>
                  <a:pt x="503155" y="22781"/>
                </a:lnTo>
                <a:lnTo>
                  <a:pt x="497249" y="6750"/>
                </a:lnTo>
                <a:lnTo>
                  <a:pt x="481218" y="843"/>
                </a:lnTo>
                <a:lnTo>
                  <a:pt x="449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961745" y="5527311"/>
            <a:ext cx="2914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fre</a:t>
            </a:r>
            <a:endParaRPr sz="95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987411" y="5499873"/>
            <a:ext cx="720090" cy="234315"/>
          </a:xfrm>
          <a:custGeom>
            <a:avLst/>
            <a:gdLst/>
            <a:ahLst/>
            <a:cxnLst/>
            <a:rect l="l" t="t" r="r" b="b"/>
            <a:pathLst>
              <a:path w="720089" h="234314">
                <a:moveTo>
                  <a:pt x="66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666000" y="233730"/>
                </a:lnTo>
                <a:lnTo>
                  <a:pt x="697219" y="232887"/>
                </a:lnTo>
                <a:lnTo>
                  <a:pt x="713251" y="226980"/>
                </a:lnTo>
                <a:lnTo>
                  <a:pt x="719157" y="210949"/>
                </a:lnTo>
                <a:lnTo>
                  <a:pt x="720001" y="179730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2071946" y="5527311"/>
            <a:ext cx="5486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Demande</a:t>
            </a:r>
            <a:endParaRPr sz="95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024412" y="5058002"/>
            <a:ext cx="1404620" cy="269875"/>
          </a:xfrm>
          <a:custGeom>
            <a:avLst/>
            <a:gdLst/>
            <a:ahLst/>
            <a:cxnLst/>
            <a:rect l="l" t="t" r="r" b="b"/>
            <a:pathLst>
              <a:path w="1404620" h="269875">
                <a:moveTo>
                  <a:pt x="1349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349997" y="269290"/>
                </a:lnTo>
                <a:lnTo>
                  <a:pt x="1381216" y="268447"/>
                </a:lnTo>
                <a:lnTo>
                  <a:pt x="1397247" y="262540"/>
                </a:lnTo>
                <a:lnTo>
                  <a:pt x="1403153" y="246509"/>
                </a:lnTo>
                <a:lnTo>
                  <a:pt x="1403997" y="215290"/>
                </a:lnTo>
                <a:lnTo>
                  <a:pt x="1403997" y="54000"/>
                </a:lnTo>
                <a:lnTo>
                  <a:pt x="1403153" y="22781"/>
                </a:lnTo>
                <a:lnTo>
                  <a:pt x="1397247" y="6750"/>
                </a:lnTo>
                <a:lnTo>
                  <a:pt x="1381216" y="843"/>
                </a:lnTo>
                <a:lnTo>
                  <a:pt x="134999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294000" y="5262015"/>
            <a:ext cx="0" cy="422275"/>
          </a:xfrm>
          <a:custGeom>
            <a:avLst/>
            <a:gdLst/>
            <a:ahLst/>
            <a:cxnLst/>
            <a:rect l="l" t="t" r="r" b="b"/>
            <a:pathLst>
              <a:path h="422275">
                <a:moveTo>
                  <a:pt x="0" y="0"/>
                </a:moveTo>
                <a:lnTo>
                  <a:pt x="0" y="4217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915998" y="5504003"/>
            <a:ext cx="756285" cy="234315"/>
          </a:xfrm>
          <a:custGeom>
            <a:avLst/>
            <a:gdLst/>
            <a:ahLst/>
            <a:cxnLst/>
            <a:rect l="l" t="t" r="r" b="b"/>
            <a:pathLst>
              <a:path w="756285" h="234314">
                <a:moveTo>
                  <a:pt x="702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702005" y="233730"/>
                </a:lnTo>
                <a:lnTo>
                  <a:pt x="733224" y="232887"/>
                </a:lnTo>
                <a:lnTo>
                  <a:pt x="749255" y="226980"/>
                </a:lnTo>
                <a:lnTo>
                  <a:pt x="755161" y="210949"/>
                </a:lnTo>
                <a:lnTo>
                  <a:pt x="756005" y="179730"/>
                </a:lnTo>
                <a:lnTo>
                  <a:pt x="756005" y="54000"/>
                </a:lnTo>
                <a:lnTo>
                  <a:pt x="755161" y="22781"/>
                </a:lnTo>
                <a:lnTo>
                  <a:pt x="749255" y="6750"/>
                </a:lnTo>
                <a:lnTo>
                  <a:pt x="733224" y="843"/>
                </a:lnTo>
                <a:lnTo>
                  <a:pt x="702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3029899" y="5531441"/>
            <a:ext cx="52197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Atomicité</a:t>
            </a:r>
            <a:endParaRPr sz="95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915998" y="5504003"/>
            <a:ext cx="756285" cy="234315"/>
          </a:xfrm>
          <a:custGeom>
            <a:avLst/>
            <a:gdLst/>
            <a:ahLst/>
            <a:cxnLst/>
            <a:rect l="l" t="t" r="r" b="b"/>
            <a:pathLst>
              <a:path w="756285" h="234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702005" y="233730"/>
                </a:lnTo>
                <a:lnTo>
                  <a:pt x="733224" y="232887"/>
                </a:lnTo>
                <a:lnTo>
                  <a:pt x="749255" y="226980"/>
                </a:lnTo>
                <a:lnTo>
                  <a:pt x="755161" y="210949"/>
                </a:lnTo>
                <a:lnTo>
                  <a:pt x="756005" y="179730"/>
                </a:lnTo>
                <a:lnTo>
                  <a:pt x="756005" y="54000"/>
                </a:lnTo>
                <a:lnTo>
                  <a:pt x="755161" y="22781"/>
                </a:lnTo>
                <a:lnTo>
                  <a:pt x="749255" y="6750"/>
                </a:lnTo>
                <a:lnTo>
                  <a:pt x="733224" y="843"/>
                </a:lnTo>
                <a:lnTo>
                  <a:pt x="702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011135" y="5257885"/>
            <a:ext cx="0" cy="1085850"/>
          </a:xfrm>
          <a:custGeom>
            <a:avLst/>
            <a:gdLst/>
            <a:ahLst/>
            <a:cxnLst/>
            <a:rect l="l" t="t" r="r" b="b"/>
            <a:pathLst>
              <a:path h="1085850">
                <a:moveTo>
                  <a:pt x="0" y="0"/>
                </a:moveTo>
                <a:lnTo>
                  <a:pt x="0" y="108531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489134" y="6152454"/>
            <a:ext cx="1044575" cy="234315"/>
          </a:xfrm>
          <a:custGeom>
            <a:avLst/>
            <a:gdLst/>
            <a:ahLst/>
            <a:cxnLst/>
            <a:rect l="l" t="t" r="r" b="b"/>
            <a:pathLst>
              <a:path w="1044575" h="2343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990003" y="233730"/>
                </a:lnTo>
                <a:lnTo>
                  <a:pt x="1021222" y="232887"/>
                </a:lnTo>
                <a:lnTo>
                  <a:pt x="1037253" y="226980"/>
                </a:lnTo>
                <a:lnTo>
                  <a:pt x="1043159" y="210949"/>
                </a:lnTo>
                <a:lnTo>
                  <a:pt x="1044003" y="1797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3627197" y="6179892"/>
            <a:ext cx="76581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4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ransparence</a:t>
            </a:r>
            <a:endParaRPr sz="95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489134" y="6152454"/>
            <a:ext cx="1044575" cy="234315"/>
          </a:xfrm>
          <a:custGeom>
            <a:avLst/>
            <a:gdLst/>
            <a:ahLst/>
            <a:cxnLst/>
            <a:rect l="l" t="t" r="r" b="b"/>
            <a:pathLst>
              <a:path w="1044575" h="234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990003" y="233730"/>
                </a:lnTo>
                <a:lnTo>
                  <a:pt x="1021222" y="232887"/>
                </a:lnTo>
                <a:lnTo>
                  <a:pt x="1037253" y="226980"/>
                </a:lnTo>
                <a:lnTo>
                  <a:pt x="1043159" y="210949"/>
                </a:lnTo>
                <a:lnTo>
                  <a:pt x="1044003" y="1797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501044" y="5257885"/>
            <a:ext cx="0" cy="1087755"/>
          </a:xfrm>
          <a:custGeom>
            <a:avLst/>
            <a:gdLst/>
            <a:ahLst/>
            <a:cxnLst/>
            <a:rect l="l" t="t" r="r" b="b"/>
            <a:pathLst>
              <a:path h="1087754">
                <a:moveTo>
                  <a:pt x="0" y="0"/>
                </a:moveTo>
                <a:lnTo>
                  <a:pt x="0" y="108764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979043" y="6152454"/>
            <a:ext cx="1044575" cy="386715"/>
          </a:xfrm>
          <a:custGeom>
            <a:avLst/>
            <a:gdLst/>
            <a:ahLst/>
            <a:cxnLst/>
            <a:rect l="l" t="t" r="r" b="b"/>
            <a:pathLst>
              <a:path w="1044575" h="386715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990003" y="386130"/>
                </a:lnTo>
                <a:lnTo>
                  <a:pt x="1021222" y="385287"/>
                </a:lnTo>
                <a:lnTo>
                  <a:pt x="1037253" y="379380"/>
                </a:lnTo>
                <a:lnTo>
                  <a:pt x="1043159" y="363349"/>
                </a:lnTo>
                <a:lnTo>
                  <a:pt x="1044003" y="3321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5165120" y="6186242"/>
            <a:ext cx="6692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Libre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121644" y="6325942"/>
            <a:ext cx="7562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5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4979043" y="6152454"/>
            <a:ext cx="1044575" cy="386715"/>
          </a:xfrm>
          <a:custGeom>
            <a:avLst/>
            <a:gdLst/>
            <a:ahLst/>
            <a:cxnLst/>
            <a:rect l="l" t="t" r="r" b="b"/>
            <a:pathLst>
              <a:path w="1044575" h="3867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990003" y="386130"/>
                </a:lnTo>
                <a:lnTo>
                  <a:pt x="1021222" y="385287"/>
                </a:lnTo>
                <a:lnTo>
                  <a:pt x="1037253" y="379380"/>
                </a:lnTo>
                <a:lnTo>
                  <a:pt x="1043159" y="363349"/>
                </a:lnTo>
                <a:lnTo>
                  <a:pt x="1044003" y="3321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756090" y="5257885"/>
            <a:ext cx="0" cy="478790"/>
          </a:xfrm>
          <a:custGeom>
            <a:avLst/>
            <a:gdLst/>
            <a:ahLst/>
            <a:cxnLst/>
            <a:rect l="l" t="t" r="r" b="b"/>
            <a:pathLst>
              <a:path h="478789">
                <a:moveTo>
                  <a:pt x="0" y="0"/>
                </a:moveTo>
                <a:lnTo>
                  <a:pt x="0" y="47853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234090" y="5499873"/>
            <a:ext cx="1044575" cy="386715"/>
          </a:xfrm>
          <a:custGeom>
            <a:avLst/>
            <a:gdLst/>
            <a:ahLst/>
            <a:cxnLst/>
            <a:rect l="l" t="t" r="r" b="b"/>
            <a:pathLst>
              <a:path w="1044575" h="3867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990003" y="386130"/>
                </a:lnTo>
                <a:lnTo>
                  <a:pt x="1021222" y="385287"/>
                </a:lnTo>
                <a:lnTo>
                  <a:pt x="1037253" y="379380"/>
                </a:lnTo>
                <a:lnTo>
                  <a:pt x="1043159" y="363349"/>
                </a:lnTo>
                <a:lnTo>
                  <a:pt x="1044003" y="3321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4383286" y="5533661"/>
            <a:ext cx="74295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42545" marR="5080" indent="-304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Homogénéité  des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produits</a:t>
            </a:r>
            <a:endParaRPr sz="95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234090" y="5499873"/>
            <a:ext cx="1044575" cy="386715"/>
          </a:xfrm>
          <a:custGeom>
            <a:avLst/>
            <a:gdLst/>
            <a:ahLst/>
            <a:cxnLst/>
            <a:rect l="l" t="t" r="r" b="b"/>
            <a:pathLst>
              <a:path w="1044575" h="3867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990003" y="386130"/>
                </a:lnTo>
                <a:lnTo>
                  <a:pt x="1021222" y="385287"/>
                </a:lnTo>
                <a:lnTo>
                  <a:pt x="1037253" y="379380"/>
                </a:lnTo>
                <a:lnTo>
                  <a:pt x="1043159" y="363349"/>
                </a:lnTo>
                <a:lnTo>
                  <a:pt x="1044003" y="3321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245999" y="5257885"/>
            <a:ext cx="0" cy="511809"/>
          </a:xfrm>
          <a:custGeom>
            <a:avLst/>
            <a:gdLst/>
            <a:ahLst/>
            <a:cxnLst/>
            <a:rect l="l" t="t" r="r" b="b"/>
            <a:pathLst>
              <a:path h="511810">
                <a:moveTo>
                  <a:pt x="0" y="0"/>
                </a:moveTo>
                <a:lnTo>
                  <a:pt x="0" y="51125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723999" y="5499873"/>
            <a:ext cx="1044575" cy="539115"/>
          </a:xfrm>
          <a:custGeom>
            <a:avLst/>
            <a:gdLst/>
            <a:ahLst/>
            <a:cxnLst/>
            <a:rect l="l" t="t" r="r" b="b"/>
            <a:pathLst>
              <a:path w="1044575" h="5391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4530"/>
                </a:lnTo>
                <a:lnTo>
                  <a:pt x="843" y="515749"/>
                </a:lnTo>
                <a:lnTo>
                  <a:pt x="6750" y="531780"/>
                </a:lnTo>
                <a:lnTo>
                  <a:pt x="22781" y="537687"/>
                </a:lnTo>
                <a:lnTo>
                  <a:pt x="54000" y="538530"/>
                </a:lnTo>
                <a:lnTo>
                  <a:pt x="990003" y="538530"/>
                </a:lnTo>
                <a:lnTo>
                  <a:pt x="1021222" y="537687"/>
                </a:lnTo>
                <a:lnTo>
                  <a:pt x="1037253" y="531780"/>
                </a:lnTo>
                <a:lnTo>
                  <a:pt x="1043159" y="515749"/>
                </a:lnTo>
                <a:lnTo>
                  <a:pt x="1044003" y="4845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5809543" y="5540011"/>
            <a:ext cx="87058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06045" marR="5080" indent="-939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Libre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circulation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facteurs</a:t>
            </a:r>
            <a:endParaRPr sz="95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866451" y="5819411"/>
            <a:ext cx="7569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production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5723999" y="5499873"/>
            <a:ext cx="1044575" cy="539115"/>
          </a:xfrm>
          <a:custGeom>
            <a:avLst/>
            <a:gdLst/>
            <a:ahLst/>
            <a:cxnLst/>
            <a:rect l="l" t="t" r="r" b="b"/>
            <a:pathLst>
              <a:path w="1044575" h="5391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4530"/>
                </a:lnTo>
                <a:lnTo>
                  <a:pt x="843" y="515749"/>
                </a:lnTo>
                <a:lnTo>
                  <a:pt x="6750" y="531780"/>
                </a:lnTo>
                <a:lnTo>
                  <a:pt x="22781" y="537687"/>
                </a:lnTo>
                <a:lnTo>
                  <a:pt x="54000" y="538530"/>
                </a:lnTo>
                <a:lnTo>
                  <a:pt x="990003" y="538530"/>
                </a:lnTo>
                <a:lnTo>
                  <a:pt x="1021222" y="537687"/>
                </a:lnTo>
                <a:lnTo>
                  <a:pt x="1037253" y="531780"/>
                </a:lnTo>
                <a:lnTo>
                  <a:pt x="1043159" y="515749"/>
                </a:lnTo>
                <a:lnTo>
                  <a:pt x="1044003" y="4845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915998" y="5058002"/>
            <a:ext cx="3852545" cy="269875"/>
          </a:xfrm>
          <a:custGeom>
            <a:avLst/>
            <a:gdLst/>
            <a:ahLst/>
            <a:cxnLst/>
            <a:rect l="l" t="t" r="r" b="b"/>
            <a:pathLst>
              <a:path w="3852545" h="269875">
                <a:moveTo>
                  <a:pt x="379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3797998" y="269290"/>
                </a:lnTo>
                <a:lnTo>
                  <a:pt x="3829217" y="268447"/>
                </a:lnTo>
                <a:lnTo>
                  <a:pt x="3845248" y="262540"/>
                </a:lnTo>
                <a:lnTo>
                  <a:pt x="3851155" y="246509"/>
                </a:lnTo>
                <a:lnTo>
                  <a:pt x="3851998" y="215290"/>
                </a:lnTo>
                <a:lnTo>
                  <a:pt x="3851998" y="54000"/>
                </a:lnTo>
                <a:lnTo>
                  <a:pt x="3851155" y="22781"/>
                </a:lnTo>
                <a:lnTo>
                  <a:pt x="3845248" y="6750"/>
                </a:lnTo>
                <a:lnTo>
                  <a:pt x="3829217" y="843"/>
                </a:lnTo>
                <a:lnTo>
                  <a:pt x="379799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239999" y="6711260"/>
            <a:ext cx="3060065" cy="539115"/>
          </a:xfrm>
          <a:custGeom>
            <a:avLst/>
            <a:gdLst/>
            <a:ahLst/>
            <a:cxnLst/>
            <a:rect l="l" t="t" r="r" b="b"/>
            <a:pathLst>
              <a:path w="3060065" h="539115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4530"/>
                </a:lnTo>
                <a:lnTo>
                  <a:pt x="843" y="515749"/>
                </a:lnTo>
                <a:lnTo>
                  <a:pt x="6750" y="531780"/>
                </a:lnTo>
                <a:lnTo>
                  <a:pt x="22781" y="537687"/>
                </a:lnTo>
                <a:lnTo>
                  <a:pt x="54000" y="538530"/>
                </a:lnTo>
                <a:lnTo>
                  <a:pt x="3006001" y="538530"/>
                </a:lnTo>
                <a:lnTo>
                  <a:pt x="3037220" y="537687"/>
                </a:lnTo>
                <a:lnTo>
                  <a:pt x="3053251" y="531780"/>
                </a:lnTo>
                <a:lnTo>
                  <a:pt x="3059157" y="515749"/>
                </a:lnTo>
                <a:lnTo>
                  <a:pt x="3060001" y="484530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3376214" y="6751398"/>
            <a:ext cx="278130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ctr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marché, des agents économiques échangent  et les relations entre entreprises peuvent être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concurrentielles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et/ou de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coopération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1025999" y="6468274"/>
            <a:ext cx="0" cy="521334"/>
          </a:xfrm>
          <a:custGeom>
            <a:avLst/>
            <a:gdLst/>
            <a:ahLst/>
            <a:cxnLst/>
            <a:rect l="l" t="t" r="r" b="b"/>
            <a:pathLst>
              <a:path h="521334">
                <a:moveTo>
                  <a:pt x="0" y="0"/>
                </a:moveTo>
                <a:lnTo>
                  <a:pt x="0" y="5210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291400" y="6468274"/>
            <a:ext cx="0" cy="521334"/>
          </a:xfrm>
          <a:custGeom>
            <a:avLst/>
            <a:gdLst/>
            <a:ahLst/>
            <a:cxnLst/>
            <a:rect l="l" t="t" r="r" b="b"/>
            <a:pathLst>
              <a:path h="521334">
                <a:moveTo>
                  <a:pt x="0" y="0"/>
                </a:moveTo>
                <a:lnTo>
                  <a:pt x="0" y="5210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17999" y="6152454"/>
            <a:ext cx="1620520" cy="357505"/>
          </a:xfrm>
          <a:custGeom>
            <a:avLst/>
            <a:gdLst/>
            <a:ahLst/>
            <a:cxnLst/>
            <a:rect l="l" t="t" r="r" b="b"/>
            <a:pathLst>
              <a:path w="1620520" h="357504">
                <a:moveTo>
                  <a:pt x="1565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2920"/>
                </a:lnTo>
                <a:lnTo>
                  <a:pt x="843" y="334139"/>
                </a:lnTo>
                <a:lnTo>
                  <a:pt x="6750" y="350170"/>
                </a:lnTo>
                <a:lnTo>
                  <a:pt x="22781" y="356077"/>
                </a:lnTo>
                <a:lnTo>
                  <a:pt x="54000" y="356920"/>
                </a:lnTo>
                <a:lnTo>
                  <a:pt x="1565998" y="356920"/>
                </a:lnTo>
                <a:lnTo>
                  <a:pt x="1597217" y="356077"/>
                </a:lnTo>
                <a:lnTo>
                  <a:pt x="1613249" y="350170"/>
                </a:lnTo>
                <a:lnTo>
                  <a:pt x="1619155" y="334139"/>
                </a:lnTo>
                <a:lnTo>
                  <a:pt x="1619999" y="302920"/>
                </a:lnTo>
                <a:lnTo>
                  <a:pt x="1619999" y="54000"/>
                </a:lnTo>
                <a:lnTo>
                  <a:pt x="1619155" y="22781"/>
                </a:lnTo>
                <a:lnTo>
                  <a:pt x="1613249" y="6750"/>
                </a:lnTo>
                <a:lnTo>
                  <a:pt x="1597217" y="843"/>
                </a:lnTo>
                <a:lnTo>
                  <a:pt x="15659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1255175" y="6173364"/>
            <a:ext cx="93916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offre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sz="8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demande</a:t>
            </a:r>
            <a:endParaRPr sz="85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039696" y="6300364"/>
            <a:ext cx="136969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création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d’un prix</a:t>
            </a:r>
            <a:r>
              <a:rPr sz="8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d’équilibre</a:t>
            </a:r>
            <a:endParaRPr sz="850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917999" y="6152454"/>
            <a:ext cx="1620520" cy="357505"/>
          </a:xfrm>
          <a:custGeom>
            <a:avLst/>
            <a:gdLst/>
            <a:ahLst/>
            <a:cxnLst/>
            <a:rect l="l" t="t" r="r" b="b"/>
            <a:pathLst>
              <a:path w="1620520" h="35750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2920"/>
                </a:lnTo>
                <a:lnTo>
                  <a:pt x="843" y="334139"/>
                </a:lnTo>
                <a:lnTo>
                  <a:pt x="6750" y="350170"/>
                </a:lnTo>
                <a:lnTo>
                  <a:pt x="22781" y="356077"/>
                </a:lnTo>
                <a:lnTo>
                  <a:pt x="54000" y="356920"/>
                </a:lnTo>
                <a:lnTo>
                  <a:pt x="1565998" y="356920"/>
                </a:lnTo>
                <a:lnTo>
                  <a:pt x="1597217" y="356077"/>
                </a:lnTo>
                <a:lnTo>
                  <a:pt x="1613249" y="350170"/>
                </a:lnTo>
                <a:lnTo>
                  <a:pt x="1619155" y="334139"/>
                </a:lnTo>
                <a:lnTo>
                  <a:pt x="1619999" y="302920"/>
                </a:lnTo>
                <a:lnTo>
                  <a:pt x="1619999" y="54000"/>
                </a:lnTo>
                <a:lnTo>
                  <a:pt x="1619155" y="22781"/>
                </a:lnTo>
                <a:lnTo>
                  <a:pt x="1613249" y="6750"/>
                </a:lnTo>
                <a:lnTo>
                  <a:pt x="1597217" y="843"/>
                </a:lnTo>
                <a:lnTo>
                  <a:pt x="1565998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31999" y="6711260"/>
            <a:ext cx="1188085" cy="386715"/>
          </a:xfrm>
          <a:custGeom>
            <a:avLst/>
            <a:gdLst/>
            <a:ahLst/>
            <a:cxnLst/>
            <a:rect l="l" t="t" r="r" b="b"/>
            <a:pathLst>
              <a:path w="1188085" h="38671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133995" y="386130"/>
                </a:lnTo>
                <a:lnTo>
                  <a:pt x="1165214" y="385287"/>
                </a:lnTo>
                <a:lnTo>
                  <a:pt x="1181246" y="379380"/>
                </a:lnTo>
                <a:lnTo>
                  <a:pt x="1187152" y="363349"/>
                </a:lnTo>
                <a:lnTo>
                  <a:pt x="1187996" y="33213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499557" y="6745048"/>
            <a:ext cx="1046480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2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offre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&gt;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demande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prix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baisse</a:t>
            </a:r>
            <a:endParaRPr sz="95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431999" y="6711260"/>
            <a:ext cx="1188085" cy="386715"/>
          </a:xfrm>
          <a:custGeom>
            <a:avLst/>
            <a:gdLst/>
            <a:ahLst/>
            <a:cxnLst/>
            <a:rect l="l" t="t" r="r" b="b"/>
            <a:pathLst>
              <a:path w="1188085" h="3867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133995" y="386130"/>
                </a:lnTo>
                <a:lnTo>
                  <a:pt x="1165214" y="385287"/>
                </a:lnTo>
                <a:lnTo>
                  <a:pt x="1181246" y="379380"/>
                </a:lnTo>
                <a:lnTo>
                  <a:pt x="1187152" y="363349"/>
                </a:lnTo>
                <a:lnTo>
                  <a:pt x="1187996" y="33213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697399" y="6711260"/>
            <a:ext cx="1188085" cy="386715"/>
          </a:xfrm>
          <a:custGeom>
            <a:avLst/>
            <a:gdLst/>
            <a:ahLst/>
            <a:cxnLst/>
            <a:rect l="l" t="t" r="r" b="b"/>
            <a:pathLst>
              <a:path w="1188085" h="38671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133995" y="386130"/>
                </a:lnTo>
                <a:lnTo>
                  <a:pt x="1165214" y="385287"/>
                </a:lnTo>
                <a:lnTo>
                  <a:pt x="1181246" y="379380"/>
                </a:lnTo>
                <a:lnTo>
                  <a:pt x="1187152" y="363349"/>
                </a:lnTo>
                <a:lnTo>
                  <a:pt x="1187996" y="33213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1752202" y="6745048"/>
            <a:ext cx="1071245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ts val="112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demande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&gt;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offre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prix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augmente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1697399" y="6711260"/>
            <a:ext cx="1188085" cy="386715"/>
          </a:xfrm>
          <a:custGeom>
            <a:avLst/>
            <a:gdLst/>
            <a:ahLst/>
            <a:cxnLst/>
            <a:rect l="l" t="t" r="r" b="b"/>
            <a:pathLst>
              <a:path w="1188085" h="3867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133995" y="386130"/>
                </a:lnTo>
                <a:lnTo>
                  <a:pt x="1165214" y="385287"/>
                </a:lnTo>
                <a:lnTo>
                  <a:pt x="1181246" y="379380"/>
                </a:lnTo>
                <a:lnTo>
                  <a:pt x="1187152" y="363349"/>
                </a:lnTo>
                <a:lnTo>
                  <a:pt x="1187996" y="33213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1435526" y="5530813"/>
            <a:ext cx="48196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rencontre</a:t>
            </a:r>
            <a:endParaRPr sz="85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3774338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712599" y="1137902"/>
            <a:ext cx="418211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principaux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agents économiques sur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419303" y="11296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482274" y="11217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419303" y="467999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482274" y="4697542"/>
            <a:ext cx="6096000" cy="586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baseline="2136" dirty="0">
                <a:solidFill>
                  <a:srgbClr val="00AEEF"/>
                </a:solidFill>
                <a:latin typeface="Arial"/>
                <a:cs typeface="Arial"/>
              </a:rPr>
              <a:t>Les interactions </a:t>
            </a:r>
            <a:r>
              <a:rPr sz="1950" b="1" spc="-7" baseline="2136" dirty="0">
                <a:solidFill>
                  <a:srgbClr val="00AEEF"/>
                </a:solidFill>
                <a:latin typeface="Arial"/>
                <a:cs typeface="Arial"/>
              </a:rPr>
              <a:t>entre agents économiques sur </a:t>
            </a:r>
            <a:r>
              <a:rPr sz="1950" b="1" baseline="2136" dirty="0">
                <a:solidFill>
                  <a:srgbClr val="00AEEF"/>
                </a:solidFill>
                <a:latin typeface="Arial"/>
                <a:cs typeface="Arial"/>
              </a:rPr>
              <a:t>les</a:t>
            </a:r>
            <a:r>
              <a:rPr sz="1950" b="1" spc="-30" baseline="2136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00AEEF"/>
                </a:solidFill>
                <a:latin typeface="Arial"/>
                <a:cs typeface="Arial"/>
              </a:rPr>
              <a:t>marchés</a:t>
            </a:r>
            <a:endParaRPr sz="1950" baseline="2136">
              <a:latin typeface="Arial"/>
              <a:cs typeface="Arial"/>
            </a:endParaRPr>
          </a:p>
          <a:p>
            <a:pPr marL="992505">
              <a:lnSpc>
                <a:spcPct val="100000"/>
              </a:lnSpc>
              <a:spcBef>
                <a:spcPts val="1495"/>
              </a:spcBef>
              <a:tabLst>
                <a:tab pos="2626995" algn="l"/>
              </a:tabLst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Marché	Les 5 hypothèses de la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pure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parfaite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712599" y="7592414"/>
            <a:ext cx="24949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imperfections des</a:t>
            </a:r>
            <a:r>
              <a:rPr sz="1300" b="1" spc="-9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419303" y="758410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482274" y="757625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7" name="object 10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Grouper 113"/>
          <p:cNvGrpSpPr/>
          <p:nvPr/>
        </p:nvGrpSpPr>
        <p:grpSpPr>
          <a:xfrm>
            <a:off x="2376002" y="5146059"/>
            <a:ext cx="521086" cy="99695"/>
            <a:chOff x="2376002" y="5146059"/>
            <a:chExt cx="521086" cy="99695"/>
          </a:xfrm>
        </p:grpSpPr>
        <p:sp>
          <p:nvSpPr>
            <p:cNvPr id="115" name="bk object 16"/>
            <p:cNvSpPr/>
            <p:nvPr/>
          </p:nvSpPr>
          <p:spPr>
            <a:xfrm>
              <a:off x="2376002" y="5195652"/>
              <a:ext cx="473709" cy="0"/>
            </a:xfrm>
            <a:custGeom>
              <a:avLst/>
              <a:gdLst/>
              <a:ahLst/>
              <a:cxnLst/>
              <a:rect l="l" t="t" r="r" b="b"/>
              <a:pathLst>
                <a:path w="473710">
                  <a:moveTo>
                    <a:pt x="473659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6C8CC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bk object 17"/>
            <p:cNvSpPr/>
            <p:nvPr/>
          </p:nvSpPr>
          <p:spPr>
            <a:xfrm>
              <a:off x="2843748" y="5146059"/>
              <a:ext cx="53340" cy="99695"/>
            </a:xfrm>
            <a:custGeom>
              <a:avLst/>
              <a:gdLst/>
              <a:ahLst/>
              <a:cxnLst/>
              <a:rect l="l" t="t" r="r" b="b"/>
              <a:pathLst>
                <a:path w="53339" h="99695">
                  <a:moveTo>
                    <a:pt x="0" y="0"/>
                  </a:moveTo>
                  <a:lnTo>
                    <a:pt x="0" y="99186"/>
                  </a:lnTo>
                  <a:lnTo>
                    <a:pt x="53339" y="495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C8C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" name="object 2"/>
          <p:cNvSpPr txBox="1"/>
          <p:nvPr/>
        </p:nvSpPr>
        <p:spPr>
          <a:xfrm>
            <a:off x="1661299" y="248690"/>
            <a:ext cx="48736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1.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s’établissent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relations entre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 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et son environnement économique</a:t>
            </a:r>
            <a:r>
              <a:rPr sz="15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68999" y="8136003"/>
            <a:ext cx="0" cy="1748789"/>
          </a:xfrm>
          <a:custGeom>
            <a:avLst/>
            <a:gdLst/>
            <a:ahLst/>
            <a:cxnLst/>
            <a:rect l="l" t="t" r="r" b="b"/>
            <a:pathLst>
              <a:path h="1748790">
                <a:moveTo>
                  <a:pt x="0" y="0"/>
                </a:moveTo>
                <a:lnTo>
                  <a:pt x="0" y="174862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8998" y="8883171"/>
            <a:ext cx="2700020" cy="1215390"/>
          </a:xfrm>
          <a:custGeom>
            <a:avLst/>
            <a:gdLst/>
            <a:ahLst/>
            <a:cxnLst/>
            <a:rect l="l" t="t" r="r" b="b"/>
            <a:pathLst>
              <a:path w="2700020" h="1215390">
                <a:moveTo>
                  <a:pt x="2645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160830"/>
                </a:lnTo>
                <a:lnTo>
                  <a:pt x="843" y="1192049"/>
                </a:lnTo>
                <a:lnTo>
                  <a:pt x="6750" y="1208081"/>
                </a:lnTo>
                <a:lnTo>
                  <a:pt x="22781" y="1213987"/>
                </a:lnTo>
                <a:lnTo>
                  <a:pt x="54000" y="1214831"/>
                </a:lnTo>
                <a:lnTo>
                  <a:pt x="2645994" y="1214831"/>
                </a:lnTo>
                <a:lnTo>
                  <a:pt x="2677213" y="1213987"/>
                </a:lnTo>
                <a:lnTo>
                  <a:pt x="2693244" y="1208081"/>
                </a:lnTo>
                <a:lnTo>
                  <a:pt x="2699150" y="1192049"/>
                </a:lnTo>
                <a:lnTo>
                  <a:pt x="2699994" y="1160830"/>
                </a:lnTo>
                <a:lnTo>
                  <a:pt x="2699994" y="54000"/>
                </a:lnTo>
                <a:lnTo>
                  <a:pt x="2699150" y="22781"/>
                </a:lnTo>
                <a:lnTo>
                  <a:pt x="2693244" y="6750"/>
                </a:lnTo>
                <a:lnTo>
                  <a:pt x="2677213" y="843"/>
                </a:lnTo>
                <a:lnTo>
                  <a:pt x="26459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18998" y="8883171"/>
            <a:ext cx="2700020" cy="1215390"/>
          </a:xfrm>
          <a:custGeom>
            <a:avLst/>
            <a:gdLst/>
            <a:ahLst/>
            <a:cxnLst/>
            <a:rect l="l" t="t" r="r" b="b"/>
            <a:pathLst>
              <a:path w="2700020" h="121539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160830"/>
                </a:lnTo>
                <a:lnTo>
                  <a:pt x="843" y="1192049"/>
                </a:lnTo>
                <a:lnTo>
                  <a:pt x="6750" y="1208081"/>
                </a:lnTo>
                <a:lnTo>
                  <a:pt x="22781" y="1213987"/>
                </a:lnTo>
                <a:lnTo>
                  <a:pt x="54000" y="1214831"/>
                </a:lnTo>
                <a:lnTo>
                  <a:pt x="2645994" y="1214831"/>
                </a:lnTo>
                <a:lnTo>
                  <a:pt x="2677213" y="1213987"/>
                </a:lnTo>
                <a:lnTo>
                  <a:pt x="2693244" y="1208081"/>
                </a:lnTo>
                <a:lnTo>
                  <a:pt x="2699150" y="1192049"/>
                </a:lnTo>
                <a:lnTo>
                  <a:pt x="2699994" y="1160830"/>
                </a:lnTo>
                <a:lnTo>
                  <a:pt x="2699994" y="54000"/>
                </a:lnTo>
                <a:lnTo>
                  <a:pt x="2699150" y="22781"/>
                </a:lnTo>
                <a:lnTo>
                  <a:pt x="2693244" y="6750"/>
                </a:lnTo>
                <a:lnTo>
                  <a:pt x="2677213" y="843"/>
                </a:lnTo>
                <a:lnTo>
                  <a:pt x="264599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02999" y="8343000"/>
            <a:ext cx="1332230" cy="412115"/>
          </a:xfrm>
          <a:custGeom>
            <a:avLst/>
            <a:gdLst/>
            <a:ahLst/>
            <a:cxnLst/>
            <a:rect l="l" t="t" r="r" b="b"/>
            <a:pathLst>
              <a:path w="1332230" h="41211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7530"/>
                </a:lnTo>
                <a:lnTo>
                  <a:pt x="843" y="388749"/>
                </a:lnTo>
                <a:lnTo>
                  <a:pt x="6750" y="404780"/>
                </a:lnTo>
                <a:lnTo>
                  <a:pt x="22781" y="410687"/>
                </a:lnTo>
                <a:lnTo>
                  <a:pt x="54000" y="411530"/>
                </a:lnTo>
                <a:lnTo>
                  <a:pt x="1278001" y="411530"/>
                </a:lnTo>
                <a:lnTo>
                  <a:pt x="1309219" y="410687"/>
                </a:lnTo>
                <a:lnTo>
                  <a:pt x="1325251" y="404780"/>
                </a:lnTo>
                <a:lnTo>
                  <a:pt x="1331157" y="388749"/>
                </a:lnTo>
                <a:lnTo>
                  <a:pt x="1332001" y="357530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63474" y="8389487"/>
            <a:ext cx="2326005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73760" marR="541655" indent="-4381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tentent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réduire  la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concurrence</a:t>
            </a:r>
            <a:r>
              <a:rPr sz="95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18998" y="7965713"/>
            <a:ext cx="5292090" cy="269875"/>
          </a:xfrm>
          <a:custGeom>
            <a:avLst/>
            <a:gdLst/>
            <a:ahLst/>
            <a:cxnLst/>
            <a:rect l="l" t="t" r="r" b="b"/>
            <a:pathLst>
              <a:path w="5292090" h="26987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238000" y="269290"/>
                </a:lnTo>
                <a:lnTo>
                  <a:pt x="5269219" y="268447"/>
                </a:lnTo>
                <a:lnTo>
                  <a:pt x="5285251" y="262540"/>
                </a:lnTo>
                <a:lnTo>
                  <a:pt x="5291157" y="246509"/>
                </a:lnTo>
                <a:lnTo>
                  <a:pt x="5292001" y="21529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736739" y="7998817"/>
            <a:ext cx="14535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Certaines</a:t>
            </a:r>
            <a:r>
              <a:rPr sz="11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entreprises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784000" y="1628289"/>
            <a:ext cx="0" cy="2166620"/>
          </a:xfrm>
          <a:custGeom>
            <a:avLst/>
            <a:gdLst/>
            <a:ahLst/>
            <a:cxnLst/>
            <a:rect l="l" t="t" r="r" b="b"/>
            <a:pathLst>
              <a:path h="2166620">
                <a:moveTo>
                  <a:pt x="0" y="0"/>
                </a:moveTo>
                <a:lnTo>
                  <a:pt x="0" y="21661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61524" y="1628289"/>
            <a:ext cx="0" cy="2138045"/>
          </a:xfrm>
          <a:custGeom>
            <a:avLst/>
            <a:gdLst/>
            <a:ahLst/>
            <a:cxnLst/>
            <a:rect l="l" t="t" r="r" b="b"/>
            <a:pathLst>
              <a:path h="2138045">
                <a:moveTo>
                  <a:pt x="0" y="0"/>
                </a:moveTo>
                <a:lnTo>
                  <a:pt x="0" y="2137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422349" y="1628289"/>
            <a:ext cx="0" cy="2204085"/>
          </a:xfrm>
          <a:custGeom>
            <a:avLst/>
            <a:gdLst/>
            <a:ahLst/>
            <a:cxnLst/>
            <a:rect l="l" t="t" r="r" b="b"/>
            <a:pathLst>
              <a:path h="2204085">
                <a:moveTo>
                  <a:pt x="0" y="0"/>
                </a:moveTo>
                <a:lnTo>
                  <a:pt x="0" y="220390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41650" y="1628289"/>
            <a:ext cx="0" cy="1475105"/>
          </a:xfrm>
          <a:custGeom>
            <a:avLst/>
            <a:gdLst/>
            <a:ahLst/>
            <a:cxnLst/>
            <a:rect l="l" t="t" r="r" b="b"/>
            <a:pathLst>
              <a:path h="1475105">
                <a:moveTo>
                  <a:pt x="0" y="0"/>
                </a:moveTo>
                <a:lnTo>
                  <a:pt x="0" y="147491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31999" y="2986755"/>
            <a:ext cx="6336030" cy="269875"/>
          </a:xfrm>
          <a:custGeom>
            <a:avLst/>
            <a:gdLst/>
            <a:ahLst/>
            <a:cxnLst/>
            <a:rect l="l" t="t" r="r" b="b"/>
            <a:pathLst>
              <a:path w="6336030" h="269875">
                <a:moveTo>
                  <a:pt x="6282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6282004" y="269290"/>
                </a:lnTo>
                <a:lnTo>
                  <a:pt x="6313223" y="268447"/>
                </a:lnTo>
                <a:lnTo>
                  <a:pt x="6329254" y="262540"/>
                </a:lnTo>
                <a:lnTo>
                  <a:pt x="6335160" y="246509"/>
                </a:lnTo>
                <a:lnTo>
                  <a:pt x="6336004" y="215290"/>
                </a:lnTo>
                <a:lnTo>
                  <a:pt x="6336004" y="54000"/>
                </a:lnTo>
                <a:lnTo>
                  <a:pt x="6335160" y="22781"/>
                </a:lnTo>
                <a:lnTo>
                  <a:pt x="6329254" y="6750"/>
                </a:lnTo>
                <a:lnTo>
                  <a:pt x="6313223" y="843"/>
                </a:lnTo>
                <a:lnTo>
                  <a:pt x="6282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47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80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828699" y="1915662"/>
            <a:ext cx="63563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31999" y="3629613"/>
            <a:ext cx="1440180" cy="393065"/>
          </a:xfrm>
          <a:custGeom>
            <a:avLst/>
            <a:gdLst/>
            <a:ahLst/>
            <a:cxnLst/>
            <a:rect l="l" t="t" r="r" b="b"/>
            <a:pathLst>
              <a:path w="1440180" h="39306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8480"/>
                </a:lnTo>
                <a:lnTo>
                  <a:pt x="843" y="369699"/>
                </a:lnTo>
                <a:lnTo>
                  <a:pt x="6750" y="385730"/>
                </a:lnTo>
                <a:lnTo>
                  <a:pt x="22781" y="391637"/>
                </a:lnTo>
                <a:lnTo>
                  <a:pt x="54000" y="392480"/>
                </a:lnTo>
                <a:lnTo>
                  <a:pt x="1386001" y="392480"/>
                </a:lnTo>
                <a:lnTo>
                  <a:pt x="1417220" y="391637"/>
                </a:lnTo>
                <a:lnTo>
                  <a:pt x="1433252" y="385730"/>
                </a:lnTo>
                <a:lnTo>
                  <a:pt x="1439158" y="369699"/>
                </a:lnTo>
                <a:lnTo>
                  <a:pt x="1440002" y="3384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63149" y="3666569"/>
            <a:ext cx="9779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Marché des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biens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50988" y="3806269"/>
            <a:ext cx="60198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31999" y="3629613"/>
            <a:ext cx="1440180" cy="393065"/>
          </a:xfrm>
          <a:custGeom>
            <a:avLst/>
            <a:gdLst/>
            <a:ahLst/>
            <a:cxnLst/>
            <a:rect l="l" t="t" r="r" b="b"/>
            <a:pathLst>
              <a:path w="1440180" h="3930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8480"/>
                </a:lnTo>
                <a:lnTo>
                  <a:pt x="843" y="369699"/>
                </a:lnTo>
                <a:lnTo>
                  <a:pt x="6750" y="385730"/>
                </a:lnTo>
                <a:lnTo>
                  <a:pt x="22781" y="391637"/>
                </a:lnTo>
                <a:lnTo>
                  <a:pt x="54000" y="392480"/>
                </a:lnTo>
                <a:lnTo>
                  <a:pt x="1386001" y="392480"/>
                </a:lnTo>
                <a:lnTo>
                  <a:pt x="1417220" y="391637"/>
                </a:lnTo>
                <a:lnTo>
                  <a:pt x="1433252" y="385730"/>
                </a:lnTo>
                <a:lnTo>
                  <a:pt x="1439158" y="369699"/>
                </a:lnTo>
                <a:lnTo>
                  <a:pt x="1440002" y="3384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1999" y="2299051"/>
            <a:ext cx="1440180" cy="504190"/>
          </a:xfrm>
          <a:custGeom>
            <a:avLst/>
            <a:gdLst/>
            <a:ahLst/>
            <a:cxnLst/>
            <a:rect l="l" t="t" r="r" b="b"/>
            <a:pathLst>
              <a:path w="1440180" h="50418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386001" y="503999"/>
                </a:lnTo>
                <a:lnTo>
                  <a:pt x="1417220" y="503155"/>
                </a:lnTo>
                <a:lnTo>
                  <a:pt x="1433252" y="497249"/>
                </a:lnTo>
                <a:lnTo>
                  <a:pt x="1439158" y="481218"/>
                </a:lnTo>
                <a:lnTo>
                  <a:pt x="1440002" y="449999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35814" y="2321925"/>
            <a:ext cx="123253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1750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12128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Production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biens  et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marchands</a:t>
            </a:r>
            <a:endParaRPr sz="950" dirty="0">
              <a:latin typeface="Arial"/>
              <a:cs typeface="Arial"/>
            </a:endParaRPr>
          </a:p>
          <a:p>
            <a:pPr marL="220979" lvl="1" indent="-75565">
              <a:lnSpc>
                <a:spcPts val="1070"/>
              </a:lnSpc>
              <a:buClr>
                <a:srgbClr val="F5821F"/>
              </a:buClr>
              <a:buFont typeface="Arial"/>
              <a:buChar char="•"/>
              <a:tabLst>
                <a:tab pos="2216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Investissements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31999" y="2299051"/>
            <a:ext cx="1440180" cy="504190"/>
          </a:xfrm>
          <a:custGeom>
            <a:avLst/>
            <a:gdLst/>
            <a:ahLst/>
            <a:cxnLst/>
            <a:rect l="l" t="t" r="r" b="b"/>
            <a:pathLst>
              <a:path w="1440180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386001" y="503999"/>
                </a:lnTo>
                <a:lnTo>
                  <a:pt x="1417220" y="503155"/>
                </a:lnTo>
                <a:lnTo>
                  <a:pt x="1433252" y="497249"/>
                </a:lnTo>
                <a:lnTo>
                  <a:pt x="1439158" y="481218"/>
                </a:lnTo>
                <a:lnTo>
                  <a:pt x="1440002" y="449999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063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327728" y="2319775"/>
            <a:ext cx="912494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indent="-75565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Consommation</a:t>
            </a:r>
            <a:endParaRPr sz="950">
              <a:latin typeface="Arial"/>
              <a:cs typeface="Arial"/>
            </a:endParaRPr>
          </a:p>
          <a:p>
            <a:pPr marL="266065" lvl="1" indent="-76200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2667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Épargne</a:t>
            </a:r>
            <a:endParaRPr sz="9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063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662050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759088" y="2319775"/>
            <a:ext cx="12465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207010" marR="5080" indent="-19494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Production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non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marchands</a:t>
            </a:r>
            <a:endParaRPr sz="95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662050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327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5444037" y="2319775"/>
            <a:ext cx="1207770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indent="-75565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Réception de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dépôts</a:t>
            </a:r>
            <a:endParaRPr sz="950">
              <a:latin typeface="Arial"/>
              <a:cs typeface="Arial"/>
            </a:endParaRPr>
          </a:p>
          <a:p>
            <a:pPr marL="266065" lvl="1" indent="-75565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2667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Prêts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d’argent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327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79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517636" y="1915662"/>
            <a:ext cx="52197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Ménages</a:t>
            </a:r>
            <a:endParaRPr sz="95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911998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290493" y="1915662"/>
            <a:ext cx="24002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État</a:t>
            </a:r>
            <a:endParaRPr sz="95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543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5791652" y="1915662"/>
            <a:ext cx="50228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Banques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063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308611" y="3742769"/>
            <a:ext cx="9512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Marché du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5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063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30818" y="3564489"/>
            <a:ext cx="280670" cy="168275"/>
          </a:xfrm>
          <a:custGeom>
            <a:avLst/>
            <a:gdLst/>
            <a:ahLst/>
            <a:cxnLst/>
            <a:rect l="l" t="t" r="r" b="b"/>
            <a:pathLst>
              <a:path w="280670" h="168275">
                <a:moveTo>
                  <a:pt x="0" y="167881"/>
                </a:moveTo>
                <a:lnTo>
                  <a:pt x="280276" y="0"/>
                </a:lnTo>
              </a:path>
            </a:pathLst>
          </a:custGeom>
          <a:ln w="12700">
            <a:solidFill>
              <a:srgbClr val="6C8CC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391761" y="3518264"/>
            <a:ext cx="71755" cy="85090"/>
          </a:xfrm>
          <a:custGeom>
            <a:avLst/>
            <a:gdLst/>
            <a:ahLst/>
            <a:cxnLst/>
            <a:rect l="l" t="t" r="r" b="b"/>
            <a:pathLst>
              <a:path w="71754" h="85089">
                <a:moveTo>
                  <a:pt x="0" y="0"/>
                </a:moveTo>
                <a:lnTo>
                  <a:pt x="50965" y="85077"/>
                </a:lnTo>
                <a:lnTo>
                  <a:pt x="71234" y="15138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24086" y="3914696"/>
            <a:ext cx="301625" cy="126364"/>
          </a:xfrm>
          <a:custGeom>
            <a:avLst/>
            <a:gdLst/>
            <a:ahLst/>
            <a:cxnLst/>
            <a:rect l="l" t="t" r="r" b="b"/>
            <a:pathLst>
              <a:path w="301625" h="126364">
                <a:moveTo>
                  <a:pt x="0" y="0"/>
                </a:moveTo>
                <a:lnTo>
                  <a:pt x="301129" y="126314"/>
                </a:lnTo>
              </a:path>
            </a:pathLst>
          </a:custGeom>
          <a:ln w="12700">
            <a:solidFill>
              <a:srgbClr val="6C8CC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412634" y="3998046"/>
            <a:ext cx="68580" cy="92075"/>
          </a:xfrm>
          <a:custGeom>
            <a:avLst/>
            <a:gdLst/>
            <a:ahLst/>
            <a:cxnLst/>
            <a:rect l="l" t="t" r="r" b="b"/>
            <a:pathLst>
              <a:path w="68579" h="92075">
                <a:moveTo>
                  <a:pt x="38366" y="0"/>
                </a:moveTo>
                <a:lnTo>
                  <a:pt x="0" y="91452"/>
                </a:lnTo>
                <a:lnTo>
                  <a:pt x="68364" y="66357"/>
                </a:lnTo>
                <a:lnTo>
                  <a:pt x="3836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695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3846677" y="3742769"/>
            <a:ext cx="11391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Marché des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capitaux</a:t>
            </a:r>
            <a:endParaRPr sz="95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695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53999" y="1457999"/>
            <a:ext cx="5292090" cy="269875"/>
          </a:xfrm>
          <a:custGeom>
            <a:avLst/>
            <a:gdLst/>
            <a:ahLst/>
            <a:cxnLst/>
            <a:rect l="l" t="t" r="r" b="b"/>
            <a:pathLst>
              <a:path w="5292090" h="26987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238000" y="269290"/>
                </a:lnTo>
                <a:lnTo>
                  <a:pt x="5269219" y="268447"/>
                </a:lnTo>
                <a:lnTo>
                  <a:pt x="5285251" y="262540"/>
                </a:lnTo>
                <a:lnTo>
                  <a:pt x="5291157" y="246509"/>
                </a:lnTo>
                <a:lnTo>
                  <a:pt x="5292001" y="21529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2413895" y="1491103"/>
            <a:ext cx="23704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différents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agents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29407" y="3031969"/>
            <a:ext cx="5935980" cy="623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interviennent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marchés où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 confrontent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 offre et une demande pour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fixer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prix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d’équilibre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marL="5005705" marR="168275" indent="-117475">
              <a:lnSpc>
                <a:spcPts val="1000"/>
              </a:lnSpc>
              <a:spcBef>
                <a:spcPts val="5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monétaire 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à court</a:t>
            </a:r>
            <a:r>
              <a:rPr sz="8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85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543999" y="3349419"/>
            <a:ext cx="1224280" cy="363220"/>
          </a:xfrm>
          <a:custGeom>
            <a:avLst/>
            <a:gdLst/>
            <a:ahLst/>
            <a:cxnLst/>
            <a:rect l="l" t="t" r="r" b="b"/>
            <a:pathLst>
              <a:path w="1224279" h="3632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8749"/>
                </a:lnTo>
                <a:lnTo>
                  <a:pt x="843" y="339961"/>
                </a:lnTo>
                <a:lnTo>
                  <a:pt x="6750" y="355988"/>
                </a:lnTo>
                <a:lnTo>
                  <a:pt x="22781" y="361893"/>
                </a:lnTo>
                <a:lnTo>
                  <a:pt x="54000" y="362737"/>
                </a:lnTo>
                <a:lnTo>
                  <a:pt x="1170000" y="362737"/>
                </a:lnTo>
                <a:lnTo>
                  <a:pt x="1201219" y="361893"/>
                </a:lnTo>
                <a:lnTo>
                  <a:pt x="1217250" y="355988"/>
                </a:lnTo>
                <a:lnTo>
                  <a:pt x="1223156" y="339961"/>
                </a:lnTo>
                <a:lnTo>
                  <a:pt x="1224000" y="308749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5547174" y="3858002"/>
            <a:ext cx="1217930" cy="40894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207010" marR="203835" algn="ctr">
              <a:lnSpc>
                <a:spcPts val="1000"/>
              </a:lnSpc>
              <a:spcBef>
                <a:spcPts val="15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r>
              <a:rPr sz="8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financier  à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long</a:t>
            </a:r>
            <a:r>
              <a:rPr sz="8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850">
              <a:latin typeface="Arial"/>
              <a:cs typeface="Arial"/>
            </a:endParaRPr>
          </a:p>
          <a:p>
            <a:pPr algn="ctr">
              <a:lnSpc>
                <a:spcPts val="969"/>
              </a:lnSpc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(actions et</a:t>
            </a:r>
            <a:r>
              <a:rPr sz="8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obligations)</a:t>
            </a:r>
            <a:endParaRPr sz="85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543999" y="3841189"/>
            <a:ext cx="1224280" cy="476250"/>
          </a:xfrm>
          <a:custGeom>
            <a:avLst/>
            <a:gdLst/>
            <a:ahLst/>
            <a:cxnLst/>
            <a:rect l="l" t="t" r="r" b="b"/>
            <a:pathLst>
              <a:path w="1224279" h="47625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21728"/>
                </a:lnTo>
                <a:lnTo>
                  <a:pt x="843" y="452940"/>
                </a:lnTo>
                <a:lnTo>
                  <a:pt x="6750" y="468968"/>
                </a:lnTo>
                <a:lnTo>
                  <a:pt x="22781" y="474873"/>
                </a:lnTo>
                <a:lnTo>
                  <a:pt x="54000" y="475716"/>
                </a:lnTo>
                <a:lnTo>
                  <a:pt x="1170000" y="475716"/>
                </a:lnTo>
                <a:lnTo>
                  <a:pt x="1201219" y="474873"/>
                </a:lnTo>
                <a:lnTo>
                  <a:pt x="1217250" y="468968"/>
                </a:lnTo>
                <a:lnTo>
                  <a:pt x="1223156" y="452940"/>
                </a:lnTo>
                <a:lnTo>
                  <a:pt x="1224000" y="421728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108588" y="5230805"/>
            <a:ext cx="0" cy="729615"/>
          </a:xfrm>
          <a:custGeom>
            <a:avLst/>
            <a:gdLst/>
            <a:ahLst/>
            <a:cxnLst/>
            <a:rect l="l" t="t" r="r" b="b"/>
            <a:pathLst>
              <a:path h="729614">
                <a:moveTo>
                  <a:pt x="0" y="0"/>
                </a:moveTo>
                <a:lnTo>
                  <a:pt x="0" y="72908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371763" y="5212809"/>
            <a:ext cx="0" cy="747395"/>
          </a:xfrm>
          <a:custGeom>
            <a:avLst/>
            <a:gdLst/>
            <a:ahLst/>
            <a:cxnLst/>
            <a:rect l="l" t="t" r="r" b="b"/>
            <a:pathLst>
              <a:path h="747395">
                <a:moveTo>
                  <a:pt x="0" y="0"/>
                </a:moveTo>
                <a:lnTo>
                  <a:pt x="0" y="74707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740174" y="5947182"/>
            <a:ext cx="0" cy="521334"/>
          </a:xfrm>
          <a:custGeom>
            <a:avLst/>
            <a:gdLst/>
            <a:ahLst/>
            <a:cxnLst/>
            <a:rect l="l" t="t" r="r" b="b"/>
            <a:pathLst>
              <a:path h="521335">
                <a:moveTo>
                  <a:pt x="0" y="0"/>
                </a:moveTo>
                <a:lnTo>
                  <a:pt x="0" y="5210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07000" y="5953532"/>
            <a:ext cx="1260475" cy="0"/>
          </a:xfrm>
          <a:custGeom>
            <a:avLst/>
            <a:gdLst/>
            <a:ahLst/>
            <a:cxnLst/>
            <a:rect l="l" t="t" r="r" b="b"/>
            <a:pathLst>
              <a:path w="1260475">
                <a:moveTo>
                  <a:pt x="126000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56587" y="5499873"/>
            <a:ext cx="504190" cy="234315"/>
          </a:xfrm>
          <a:custGeom>
            <a:avLst/>
            <a:gdLst/>
            <a:ahLst/>
            <a:cxnLst/>
            <a:rect l="l" t="t" r="r" b="b"/>
            <a:pathLst>
              <a:path w="504190" h="234314">
                <a:moveTo>
                  <a:pt x="449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449999" y="233730"/>
                </a:lnTo>
                <a:lnTo>
                  <a:pt x="481218" y="232887"/>
                </a:lnTo>
                <a:lnTo>
                  <a:pt x="497249" y="226980"/>
                </a:lnTo>
                <a:lnTo>
                  <a:pt x="503155" y="210949"/>
                </a:lnTo>
                <a:lnTo>
                  <a:pt x="503999" y="179730"/>
                </a:lnTo>
                <a:lnTo>
                  <a:pt x="503999" y="54000"/>
                </a:lnTo>
                <a:lnTo>
                  <a:pt x="503155" y="22781"/>
                </a:lnTo>
                <a:lnTo>
                  <a:pt x="497249" y="6750"/>
                </a:lnTo>
                <a:lnTo>
                  <a:pt x="481218" y="843"/>
                </a:lnTo>
                <a:lnTo>
                  <a:pt x="449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961745" y="5527311"/>
            <a:ext cx="2914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fre</a:t>
            </a:r>
            <a:endParaRPr sz="95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1987411" y="5499873"/>
            <a:ext cx="720090" cy="234315"/>
          </a:xfrm>
          <a:custGeom>
            <a:avLst/>
            <a:gdLst/>
            <a:ahLst/>
            <a:cxnLst/>
            <a:rect l="l" t="t" r="r" b="b"/>
            <a:pathLst>
              <a:path w="720089" h="234314">
                <a:moveTo>
                  <a:pt x="66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666000" y="233730"/>
                </a:lnTo>
                <a:lnTo>
                  <a:pt x="697219" y="232887"/>
                </a:lnTo>
                <a:lnTo>
                  <a:pt x="713251" y="226980"/>
                </a:lnTo>
                <a:lnTo>
                  <a:pt x="719157" y="210949"/>
                </a:lnTo>
                <a:lnTo>
                  <a:pt x="720001" y="179730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2071946" y="5527311"/>
            <a:ext cx="5486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Demande</a:t>
            </a:r>
            <a:endParaRPr sz="95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024412" y="5058002"/>
            <a:ext cx="1404620" cy="269875"/>
          </a:xfrm>
          <a:custGeom>
            <a:avLst/>
            <a:gdLst/>
            <a:ahLst/>
            <a:cxnLst/>
            <a:rect l="l" t="t" r="r" b="b"/>
            <a:pathLst>
              <a:path w="1404620" h="269875">
                <a:moveTo>
                  <a:pt x="1349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349997" y="269290"/>
                </a:lnTo>
                <a:lnTo>
                  <a:pt x="1381216" y="268447"/>
                </a:lnTo>
                <a:lnTo>
                  <a:pt x="1397247" y="262540"/>
                </a:lnTo>
                <a:lnTo>
                  <a:pt x="1403153" y="246509"/>
                </a:lnTo>
                <a:lnTo>
                  <a:pt x="1403997" y="215290"/>
                </a:lnTo>
                <a:lnTo>
                  <a:pt x="1403997" y="54000"/>
                </a:lnTo>
                <a:lnTo>
                  <a:pt x="1403153" y="22781"/>
                </a:lnTo>
                <a:lnTo>
                  <a:pt x="1397247" y="6750"/>
                </a:lnTo>
                <a:lnTo>
                  <a:pt x="1381216" y="843"/>
                </a:lnTo>
                <a:lnTo>
                  <a:pt x="134999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294000" y="5262015"/>
            <a:ext cx="0" cy="422275"/>
          </a:xfrm>
          <a:custGeom>
            <a:avLst/>
            <a:gdLst/>
            <a:ahLst/>
            <a:cxnLst/>
            <a:rect l="l" t="t" r="r" b="b"/>
            <a:pathLst>
              <a:path h="422275">
                <a:moveTo>
                  <a:pt x="0" y="0"/>
                </a:moveTo>
                <a:lnTo>
                  <a:pt x="0" y="4217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915998" y="5504003"/>
            <a:ext cx="756285" cy="234315"/>
          </a:xfrm>
          <a:custGeom>
            <a:avLst/>
            <a:gdLst/>
            <a:ahLst/>
            <a:cxnLst/>
            <a:rect l="l" t="t" r="r" b="b"/>
            <a:pathLst>
              <a:path w="756285" h="234314">
                <a:moveTo>
                  <a:pt x="702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702005" y="233730"/>
                </a:lnTo>
                <a:lnTo>
                  <a:pt x="733224" y="232887"/>
                </a:lnTo>
                <a:lnTo>
                  <a:pt x="749255" y="226980"/>
                </a:lnTo>
                <a:lnTo>
                  <a:pt x="755161" y="210949"/>
                </a:lnTo>
                <a:lnTo>
                  <a:pt x="756005" y="179730"/>
                </a:lnTo>
                <a:lnTo>
                  <a:pt x="756005" y="54000"/>
                </a:lnTo>
                <a:lnTo>
                  <a:pt x="755161" y="22781"/>
                </a:lnTo>
                <a:lnTo>
                  <a:pt x="749255" y="6750"/>
                </a:lnTo>
                <a:lnTo>
                  <a:pt x="733224" y="843"/>
                </a:lnTo>
                <a:lnTo>
                  <a:pt x="702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3029899" y="5531441"/>
            <a:ext cx="52197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Atomicité</a:t>
            </a:r>
            <a:endParaRPr sz="95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2915998" y="5504003"/>
            <a:ext cx="756285" cy="234315"/>
          </a:xfrm>
          <a:custGeom>
            <a:avLst/>
            <a:gdLst/>
            <a:ahLst/>
            <a:cxnLst/>
            <a:rect l="l" t="t" r="r" b="b"/>
            <a:pathLst>
              <a:path w="756285" h="234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702005" y="233730"/>
                </a:lnTo>
                <a:lnTo>
                  <a:pt x="733224" y="232887"/>
                </a:lnTo>
                <a:lnTo>
                  <a:pt x="749255" y="226980"/>
                </a:lnTo>
                <a:lnTo>
                  <a:pt x="755161" y="210949"/>
                </a:lnTo>
                <a:lnTo>
                  <a:pt x="756005" y="179730"/>
                </a:lnTo>
                <a:lnTo>
                  <a:pt x="756005" y="54000"/>
                </a:lnTo>
                <a:lnTo>
                  <a:pt x="755161" y="22781"/>
                </a:lnTo>
                <a:lnTo>
                  <a:pt x="749255" y="6750"/>
                </a:lnTo>
                <a:lnTo>
                  <a:pt x="733224" y="843"/>
                </a:lnTo>
                <a:lnTo>
                  <a:pt x="702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011135" y="5257885"/>
            <a:ext cx="0" cy="1085850"/>
          </a:xfrm>
          <a:custGeom>
            <a:avLst/>
            <a:gdLst/>
            <a:ahLst/>
            <a:cxnLst/>
            <a:rect l="l" t="t" r="r" b="b"/>
            <a:pathLst>
              <a:path h="1085850">
                <a:moveTo>
                  <a:pt x="0" y="0"/>
                </a:moveTo>
                <a:lnTo>
                  <a:pt x="0" y="108531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489134" y="6152454"/>
            <a:ext cx="1044575" cy="234315"/>
          </a:xfrm>
          <a:custGeom>
            <a:avLst/>
            <a:gdLst/>
            <a:ahLst/>
            <a:cxnLst/>
            <a:rect l="l" t="t" r="r" b="b"/>
            <a:pathLst>
              <a:path w="1044575" h="2343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990003" y="233730"/>
                </a:lnTo>
                <a:lnTo>
                  <a:pt x="1021222" y="232887"/>
                </a:lnTo>
                <a:lnTo>
                  <a:pt x="1037253" y="226980"/>
                </a:lnTo>
                <a:lnTo>
                  <a:pt x="1043159" y="210949"/>
                </a:lnTo>
                <a:lnTo>
                  <a:pt x="1044003" y="1797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3627197" y="6179892"/>
            <a:ext cx="76581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4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ransparence</a:t>
            </a:r>
            <a:endParaRPr sz="95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489134" y="6152454"/>
            <a:ext cx="1044575" cy="234315"/>
          </a:xfrm>
          <a:custGeom>
            <a:avLst/>
            <a:gdLst/>
            <a:ahLst/>
            <a:cxnLst/>
            <a:rect l="l" t="t" r="r" b="b"/>
            <a:pathLst>
              <a:path w="1044575" h="234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990003" y="233730"/>
                </a:lnTo>
                <a:lnTo>
                  <a:pt x="1021222" y="232887"/>
                </a:lnTo>
                <a:lnTo>
                  <a:pt x="1037253" y="226980"/>
                </a:lnTo>
                <a:lnTo>
                  <a:pt x="1043159" y="210949"/>
                </a:lnTo>
                <a:lnTo>
                  <a:pt x="1044003" y="1797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501044" y="5257885"/>
            <a:ext cx="0" cy="1087755"/>
          </a:xfrm>
          <a:custGeom>
            <a:avLst/>
            <a:gdLst/>
            <a:ahLst/>
            <a:cxnLst/>
            <a:rect l="l" t="t" r="r" b="b"/>
            <a:pathLst>
              <a:path h="1087754">
                <a:moveTo>
                  <a:pt x="0" y="0"/>
                </a:moveTo>
                <a:lnTo>
                  <a:pt x="0" y="108764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979043" y="6152454"/>
            <a:ext cx="1044575" cy="386715"/>
          </a:xfrm>
          <a:custGeom>
            <a:avLst/>
            <a:gdLst/>
            <a:ahLst/>
            <a:cxnLst/>
            <a:rect l="l" t="t" r="r" b="b"/>
            <a:pathLst>
              <a:path w="1044575" h="386715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990003" y="386130"/>
                </a:lnTo>
                <a:lnTo>
                  <a:pt x="1021222" y="385287"/>
                </a:lnTo>
                <a:lnTo>
                  <a:pt x="1037253" y="379380"/>
                </a:lnTo>
                <a:lnTo>
                  <a:pt x="1043159" y="363349"/>
                </a:lnTo>
                <a:lnTo>
                  <a:pt x="1044003" y="3321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5165120" y="6186242"/>
            <a:ext cx="6692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Libre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121644" y="6325942"/>
            <a:ext cx="7562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5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979043" y="6152454"/>
            <a:ext cx="1044575" cy="386715"/>
          </a:xfrm>
          <a:custGeom>
            <a:avLst/>
            <a:gdLst/>
            <a:ahLst/>
            <a:cxnLst/>
            <a:rect l="l" t="t" r="r" b="b"/>
            <a:pathLst>
              <a:path w="1044575" h="3867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990003" y="386130"/>
                </a:lnTo>
                <a:lnTo>
                  <a:pt x="1021222" y="385287"/>
                </a:lnTo>
                <a:lnTo>
                  <a:pt x="1037253" y="379380"/>
                </a:lnTo>
                <a:lnTo>
                  <a:pt x="1043159" y="363349"/>
                </a:lnTo>
                <a:lnTo>
                  <a:pt x="1044003" y="3321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756090" y="5257885"/>
            <a:ext cx="0" cy="478790"/>
          </a:xfrm>
          <a:custGeom>
            <a:avLst/>
            <a:gdLst/>
            <a:ahLst/>
            <a:cxnLst/>
            <a:rect l="l" t="t" r="r" b="b"/>
            <a:pathLst>
              <a:path h="478789">
                <a:moveTo>
                  <a:pt x="0" y="0"/>
                </a:moveTo>
                <a:lnTo>
                  <a:pt x="0" y="47853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234090" y="5499873"/>
            <a:ext cx="1044575" cy="386715"/>
          </a:xfrm>
          <a:custGeom>
            <a:avLst/>
            <a:gdLst/>
            <a:ahLst/>
            <a:cxnLst/>
            <a:rect l="l" t="t" r="r" b="b"/>
            <a:pathLst>
              <a:path w="1044575" h="3867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990003" y="386130"/>
                </a:lnTo>
                <a:lnTo>
                  <a:pt x="1021222" y="385287"/>
                </a:lnTo>
                <a:lnTo>
                  <a:pt x="1037253" y="379380"/>
                </a:lnTo>
                <a:lnTo>
                  <a:pt x="1043159" y="363349"/>
                </a:lnTo>
                <a:lnTo>
                  <a:pt x="1044003" y="3321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4383286" y="5533661"/>
            <a:ext cx="74295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42545" marR="5080" indent="-304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Homogénéité  des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produits</a:t>
            </a:r>
            <a:endParaRPr sz="95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4234090" y="5499873"/>
            <a:ext cx="1044575" cy="386715"/>
          </a:xfrm>
          <a:custGeom>
            <a:avLst/>
            <a:gdLst/>
            <a:ahLst/>
            <a:cxnLst/>
            <a:rect l="l" t="t" r="r" b="b"/>
            <a:pathLst>
              <a:path w="1044575" h="3867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990003" y="386130"/>
                </a:lnTo>
                <a:lnTo>
                  <a:pt x="1021222" y="385287"/>
                </a:lnTo>
                <a:lnTo>
                  <a:pt x="1037253" y="379380"/>
                </a:lnTo>
                <a:lnTo>
                  <a:pt x="1043159" y="363349"/>
                </a:lnTo>
                <a:lnTo>
                  <a:pt x="1044003" y="3321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245999" y="5257885"/>
            <a:ext cx="0" cy="511809"/>
          </a:xfrm>
          <a:custGeom>
            <a:avLst/>
            <a:gdLst/>
            <a:ahLst/>
            <a:cxnLst/>
            <a:rect l="l" t="t" r="r" b="b"/>
            <a:pathLst>
              <a:path h="511810">
                <a:moveTo>
                  <a:pt x="0" y="0"/>
                </a:moveTo>
                <a:lnTo>
                  <a:pt x="0" y="51125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723999" y="5499873"/>
            <a:ext cx="1044575" cy="539115"/>
          </a:xfrm>
          <a:custGeom>
            <a:avLst/>
            <a:gdLst/>
            <a:ahLst/>
            <a:cxnLst/>
            <a:rect l="l" t="t" r="r" b="b"/>
            <a:pathLst>
              <a:path w="1044575" h="5391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4530"/>
                </a:lnTo>
                <a:lnTo>
                  <a:pt x="843" y="515749"/>
                </a:lnTo>
                <a:lnTo>
                  <a:pt x="6750" y="531780"/>
                </a:lnTo>
                <a:lnTo>
                  <a:pt x="22781" y="537687"/>
                </a:lnTo>
                <a:lnTo>
                  <a:pt x="54000" y="538530"/>
                </a:lnTo>
                <a:lnTo>
                  <a:pt x="990003" y="538530"/>
                </a:lnTo>
                <a:lnTo>
                  <a:pt x="1021222" y="537687"/>
                </a:lnTo>
                <a:lnTo>
                  <a:pt x="1037253" y="531780"/>
                </a:lnTo>
                <a:lnTo>
                  <a:pt x="1043159" y="515749"/>
                </a:lnTo>
                <a:lnTo>
                  <a:pt x="1044003" y="4845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5809543" y="5540011"/>
            <a:ext cx="87058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06045" marR="5080" indent="-939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Libre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circulation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facteurs</a:t>
            </a:r>
            <a:endParaRPr sz="95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866451" y="5819411"/>
            <a:ext cx="7569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production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5723999" y="5499873"/>
            <a:ext cx="1044575" cy="539115"/>
          </a:xfrm>
          <a:custGeom>
            <a:avLst/>
            <a:gdLst/>
            <a:ahLst/>
            <a:cxnLst/>
            <a:rect l="l" t="t" r="r" b="b"/>
            <a:pathLst>
              <a:path w="1044575" h="5391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4530"/>
                </a:lnTo>
                <a:lnTo>
                  <a:pt x="843" y="515749"/>
                </a:lnTo>
                <a:lnTo>
                  <a:pt x="6750" y="531780"/>
                </a:lnTo>
                <a:lnTo>
                  <a:pt x="22781" y="537687"/>
                </a:lnTo>
                <a:lnTo>
                  <a:pt x="54000" y="538530"/>
                </a:lnTo>
                <a:lnTo>
                  <a:pt x="990003" y="538530"/>
                </a:lnTo>
                <a:lnTo>
                  <a:pt x="1021222" y="537687"/>
                </a:lnTo>
                <a:lnTo>
                  <a:pt x="1037253" y="531780"/>
                </a:lnTo>
                <a:lnTo>
                  <a:pt x="1043159" y="515749"/>
                </a:lnTo>
                <a:lnTo>
                  <a:pt x="1044003" y="4845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915998" y="5058002"/>
            <a:ext cx="3852545" cy="269875"/>
          </a:xfrm>
          <a:custGeom>
            <a:avLst/>
            <a:gdLst/>
            <a:ahLst/>
            <a:cxnLst/>
            <a:rect l="l" t="t" r="r" b="b"/>
            <a:pathLst>
              <a:path w="3852545" h="269875">
                <a:moveTo>
                  <a:pt x="379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3797998" y="269290"/>
                </a:lnTo>
                <a:lnTo>
                  <a:pt x="3829217" y="268447"/>
                </a:lnTo>
                <a:lnTo>
                  <a:pt x="3845248" y="262540"/>
                </a:lnTo>
                <a:lnTo>
                  <a:pt x="3851155" y="246509"/>
                </a:lnTo>
                <a:lnTo>
                  <a:pt x="3851998" y="215290"/>
                </a:lnTo>
                <a:lnTo>
                  <a:pt x="3851998" y="54000"/>
                </a:lnTo>
                <a:lnTo>
                  <a:pt x="3851155" y="22781"/>
                </a:lnTo>
                <a:lnTo>
                  <a:pt x="3845248" y="6750"/>
                </a:lnTo>
                <a:lnTo>
                  <a:pt x="3829217" y="843"/>
                </a:lnTo>
                <a:lnTo>
                  <a:pt x="379799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239999" y="6711260"/>
            <a:ext cx="3060065" cy="539115"/>
          </a:xfrm>
          <a:custGeom>
            <a:avLst/>
            <a:gdLst/>
            <a:ahLst/>
            <a:cxnLst/>
            <a:rect l="l" t="t" r="r" b="b"/>
            <a:pathLst>
              <a:path w="3060065" h="539115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4530"/>
                </a:lnTo>
                <a:lnTo>
                  <a:pt x="843" y="515749"/>
                </a:lnTo>
                <a:lnTo>
                  <a:pt x="6750" y="531780"/>
                </a:lnTo>
                <a:lnTo>
                  <a:pt x="22781" y="537687"/>
                </a:lnTo>
                <a:lnTo>
                  <a:pt x="54000" y="538530"/>
                </a:lnTo>
                <a:lnTo>
                  <a:pt x="3006001" y="538530"/>
                </a:lnTo>
                <a:lnTo>
                  <a:pt x="3037220" y="537687"/>
                </a:lnTo>
                <a:lnTo>
                  <a:pt x="3053251" y="531780"/>
                </a:lnTo>
                <a:lnTo>
                  <a:pt x="3059157" y="515749"/>
                </a:lnTo>
                <a:lnTo>
                  <a:pt x="3060001" y="484530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3376214" y="6751398"/>
            <a:ext cx="278130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ctr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marché, des agents économiques échangent  et les relations entre entreprises peuvent être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concurrentielles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et/ou de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coopération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1025999" y="6468274"/>
            <a:ext cx="0" cy="521334"/>
          </a:xfrm>
          <a:custGeom>
            <a:avLst/>
            <a:gdLst/>
            <a:ahLst/>
            <a:cxnLst/>
            <a:rect l="l" t="t" r="r" b="b"/>
            <a:pathLst>
              <a:path h="521334">
                <a:moveTo>
                  <a:pt x="0" y="0"/>
                </a:moveTo>
                <a:lnTo>
                  <a:pt x="0" y="5210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291400" y="6468274"/>
            <a:ext cx="0" cy="521334"/>
          </a:xfrm>
          <a:custGeom>
            <a:avLst/>
            <a:gdLst/>
            <a:ahLst/>
            <a:cxnLst/>
            <a:rect l="l" t="t" r="r" b="b"/>
            <a:pathLst>
              <a:path h="521334">
                <a:moveTo>
                  <a:pt x="0" y="0"/>
                </a:moveTo>
                <a:lnTo>
                  <a:pt x="0" y="5210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917999" y="6152454"/>
            <a:ext cx="1620520" cy="357505"/>
          </a:xfrm>
          <a:custGeom>
            <a:avLst/>
            <a:gdLst/>
            <a:ahLst/>
            <a:cxnLst/>
            <a:rect l="l" t="t" r="r" b="b"/>
            <a:pathLst>
              <a:path w="1620520" h="357504">
                <a:moveTo>
                  <a:pt x="1565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2920"/>
                </a:lnTo>
                <a:lnTo>
                  <a:pt x="843" y="334139"/>
                </a:lnTo>
                <a:lnTo>
                  <a:pt x="6750" y="350170"/>
                </a:lnTo>
                <a:lnTo>
                  <a:pt x="22781" y="356077"/>
                </a:lnTo>
                <a:lnTo>
                  <a:pt x="54000" y="356920"/>
                </a:lnTo>
                <a:lnTo>
                  <a:pt x="1565998" y="356920"/>
                </a:lnTo>
                <a:lnTo>
                  <a:pt x="1597217" y="356077"/>
                </a:lnTo>
                <a:lnTo>
                  <a:pt x="1613249" y="350170"/>
                </a:lnTo>
                <a:lnTo>
                  <a:pt x="1619155" y="334139"/>
                </a:lnTo>
                <a:lnTo>
                  <a:pt x="1619999" y="302920"/>
                </a:lnTo>
                <a:lnTo>
                  <a:pt x="1619999" y="54000"/>
                </a:lnTo>
                <a:lnTo>
                  <a:pt x="1619155" y="22781"/>
                </a:lnTo>
                <a:lnTo>
                  <a:pt x="1613249" y="6750"/>
                </a:lnTo>
                <a:lnTo>
                  <a:pt x="1597217" y="843"/>
                </a:lnTo>
                <a:lnTo>
                  <a:pt x="15659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1255175" y="6173364"/>
            <a:ext cx="93916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offre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sz="8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demande</a:t>
            </a:r>
            <a:endParaRPr sz="85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039696" y="6300364"/>
            <a:ext cx="136969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création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d’un prix</a:t>
            </a:r>
            <a:r>
              <a:rPr sz="8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d’équilibre</a:t>
            </a:r>
            <a:endParaRPr sz="850">
              <a:latin typeface="Arial"/>
              <a:cs typeface="Aria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917999" y="6152454"/>
            <a:ext cx="1620520" cy="357505"/>
          </a:xfrm>
          <a:custGeom>
            <a:avLst/>
            <a:gdLst/>
            <a:ahLst/>
            <a:cxnLst/>
            <a:rect l="l" t="t" r="r" b="b"/>
            <a:pathLst>
              <a:path w="1620520" h="35750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2920"/>
                </a:lnTo>
                <a:lnTo>
                  <a:pt x="843" y="334139"/>
                </a:lnTo>
                <a:lnTo>
                  <a:pt x="6750" y="350170"/>
                </a:lnTo>
                <a:lnTo>
                  <a:pt x="22781" y="356077"/>
                </a:lnTo>
                <a:lnTo>
                  <a:pt x="54000" y="356920"/>
                </a:lnTo>
                <a:lnTo>
                  <a:pt x="1565998" y="356920"/>
                </a:lnTo>
                <a:lnTo>
                  <a:pt x="1597217" y="356077"/>
                </a:lnTo>
                <a:lnTo>
                  <a:pt x="1613249" y="350170"/>
                </a:lnTo>
                <a:lnTo>
                  <a:pt x="1619155" y="334139"/>
                </a:lnTo>
                <a:lnTo>
                  <a:pt x="1619999" y="302920"/>
                </a:lnTo>
                <a:lnTo>
                  <a:pt x="1619999" y="54000"/>
                </a:lnTo>
                <a:lnTo>
                  <a:pt x="1619155" y="22781"/>
                </a:lnTo>
                <a:lnTo>
                  <a:pt x="1613249" y="6750"/>
                </a:lnTo>
                <a:lnTo>
                  <a:pt x="1597217" y="843"/>
                </a:lnTo>
                <a:lnTo>
                  <a:pt x="1565998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31999" y="6711260"/>
            <a:ext cx="1188085" cy="386715"/>
          </a:xfrm>
          <a:custGeom>
            <a:avLst/>
            <a:gdLst/>
            <a:ahLst/>
            <a:cxnLst/>
            <a:rect l="l" t="t" r="r" b="b"/>
            <a:pathLst>
              <a:path w="1188085" h="38671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133995" y="386130"/>
                </a:lnTo>
                <a:lnTo>
                  <a:pt x="1165214" y="385287"/>
                </a:lnTo>
                <a:lnTo>
                  <a:pt x="1181246" y="379380"/>
                </a:lnTo>
                <a:lnTo>
                  <a:pt x="1187152" y="363349"/>
                </a:lnTo>
                <a:lnTo>
                  <a:pt x="1187996" y="33213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499557" y="6745048"/>
            <a:ext cx="1046480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2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offre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&gt;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demande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prix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baisse</a:t>
            </a:r>
            <a:endParaRPr sz="95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31999" y="6711260"/>
            <a:ext cx="1188085" cy="386715"/>
          </a:xfrm>
          <a:custGeom>
            <a:avLst/>
            <a:gdLst/>
            <a:ahLst/>
            <a:cxnLst/>
            <a:rect l="l" t="t" r="r" b="b"/>
            <a:pathLst>
              <a:path w="1188085" h="3867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133995" y="386130"/>
                </a:lnTo>
                <a:lnTo>
                  <a:pt x="1165214" y="385287"/>
                </a:lnTo>
                <a:lnTo>
                  <a:pt x="1181246" y="379380"/>
                </a:lnTo>
                <a:lnTo>
                  <a:pt x="1187152" y="363349"/>
                </a:lnTo>
                <a:lnTo>
                  <a:pt x="1187996" y="33213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697399" y="6711260"/>
            <a:ext cx="1188085" cy="386715"/>
          </a:xfrm>
          <a:custGeom>
            <a:avLst/>
            <a:gdLst/>
            <a:ahLst/>
            <a:cxnLst/>
            <a:rect l="l" t="t" r="r" b="b"/>
            <a:pathLst>
              <a:path w="1188085" h="38671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133995" y="386130"/>
                </a:lnTo>
                <a:lnTo>
                  <a:pt x="1165214" y="385287"/>
                </a:lnTo>
                <a:lnTo>
                  <a:pt x="1181246" y="379380"/>
                </a:lnTo>
                <a:lnTo>
                  <a:pt x="1187152" y="363349"/>
                </a:lnTo>
                <a:lnTo>
                  <a:pt x="1187996" y="33213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1752202" y="6745048"/>
            <a:ext cx="1071245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ts val="112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demande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&gt;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offre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prix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augmente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1697399" y="6711260"/>
            <a:ext cx="1188085" cy="386715"/>
          </a:xfrm>
          <a:custGeom>
            <a:avLst/>
            <a:gdLst/>
            <a:ahLst/>
            <a:cxnLst/>
            <a:rect l="l" t="t" r="r" b="b"/>
            <a:pathLst>
              <a:path w="1188085" h="3867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133995" y="386130"/>
                </a:lnTo>
                <a:lnTo>
                  <a:pt x="1165214" y="385287"/>
                </a:lnTo>
                <a:lnTo>
                  <a:pt x="1181246" y="379380"/>
                </a:lnTo>
                <a:lnTo>
                  <a:pt x="1187152" y="363349"/>
                </a:lnTo>
                <a:lnTo>
                  <a:pt x="1187996" y="33213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1435526" y="5530813"/>
            <a:ext cx="48196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rencontre</a:t>
            </a:r>
            <a:endParaRPr sz="850">
              <a:latin typeface="Arial"/>
              <a:cs typeface="Arial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3774338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712599" y="1137902"/>
            <a:ext cx="418211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principaux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agents économiques sur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419303" y="11296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482274" y="11217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419303" y="467999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482274" y="4697542"/>
            <a:ext cx="6096000" cy="586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baseline="2136" dirty="0">
                <a:solidFill>
                  <a:srgbClr val="00AEEF"/>
                </a:solidFill>
                <a:latin typeface="Arial"/>
                <a:cs typeface="Arial"/>
              </a:rPr>
              <a:t>Les interactions </a:t>
            </a:r>
            <a:r>
              <a:rPr sz="1950" b="1" spc="-7" baseline="2136" dirty="0">
                <a:solidFill>
                  <a:srgbClr val="00AEEF"/>
                </a:solidFill>
                <a:latin typeface="Arial"/>
                <a:cs typeface="Arial"/>
              </a:rPr>
              <a:t>entre agents économiques sur </a:t>
            </a:r>
            <a:r>
              <a:rPr sz="1950" b="1" baseline="2136" dirty="0">
                <a:solidFill>
                  <a:srgbClr val="00AEEF"/>
                </a:solidFill>
                <a:latin typeface="Arial"/>
                <a:cs typeface="Arial"/>
              </a:rPr>
              <a:t>les</a:t>
            </a:r>
            <a:r>
              <a:rPr sz="1950" b="1" spc="-30" baseline="2136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00AEEF"/>
                </a:solidFill>
                <a:latin typeface="Arial"/>
                <a:cs typeface="Arial"/>
              </a:rPr>
              <a:t>marchés</a:t>
            </a:r>
            <a:endParaRPr sz="1950" baseline="2136">
              <a:latin typeface="Arial"/>
              <a:cs typeface="Arial"/>
            </a:endParaRPr>
          </a:p>
          <a:p>
            <a:pPr marL="992505">
              <a:lnSpc>
                <a:spcPct val="100000"/>
              </a:lnSpc>
              <a:spcBef>
                <a:spcPts val="1495"/>
              </a:spcBef>
              <a:tabLst>
                <a:tab pos="2626995" algn="l"/>
              </a:tabLst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Marché	Les 5 hypothèses de la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pure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parfaite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712599" y="7592414"/>
            <a:ext cx="24949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imperfections des</a:t>
            </a:r>
            <a:r>
              <a:rPr sz="1300" b="1" spc="-9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419303" y="758410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482274" y="757625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2" name="object 1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113" name="object 11"/>
          <p:cNvSpPr txBox="1"/>
          <p:nvPr/>
        </p:nvSpPr>
        <p:spPr>
          <a:xfrm>
            <a:off x="863474" y="8910000"/>
            <a:ext cx="2326005" cy="111696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318770" indent="-75565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 des abus de position dominante  ou des ententes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illégales</a:t>
            </a:r>
            <a:endParaRPr sz="950" dirty="0">
              <a:latin typeface="Arial"/>
              <a:cs typeface="Arial"/>
            </a:endParaRPr>
          </a:p>
          <a:p>
            <a:pPr marL="88265" marR="5080" indent="-75565">
              <a:lnSpc>
                <a:spcPts val="1100"/>
              </a:lnSpc>
              <a:spcBef>
                <a:spcPts val="28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 différenciant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toujours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plus les produits,  qui ne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alors plus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homogènes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15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 des barrières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l’entrée</a:t>
            </a:r>
            <a:endParaRPr sz="950" dirty="0">
              <a:latin typeface="Arial"/>
              <a:cs typeface="Arial"/>
            </a:endParaRPr>
          </a:p>
          <a:p>
            <a:pPr marL="88265" marR="305435" indent="-75565">
              <a:lnSpc>
                <a:spcPts val="1100"/>
              </a:lnSpc>
              <a:spcBef>
                <a:spcPts val="315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 une information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marchés  incomplète et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asymétrique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er 119"/>
          <p:cNvGrpSpPr/>
          <p:nvPr/>
        </p:nvGrpSpPr>
        <p:grpSpPr>
          <a:xfrm>
            <a:off x="2376002" y="5146059"/>
            <a:ext cx="521086" cy="99695"/>
            <a:chOff x="2376002" y="5146059"/>
            <a:chExt cx="521086" cy="99695"/>
          </a:xfrm>
        </p:grpSpPr>
        <p:sp>
          <p:nvSpPr>
            <p:cNvPr id="121" name="bk object 16"/>
            <p:cNvSpPr/>
            <p:nvPr/>
          </p:nvSpPr>
          <p:spPr>
            <a:xfrm>
              <a:off x="2376002" y="5195652"/>
              <a:ext cx="473709" cy="0"/>
            </a:xfrm>
            <a:custGeom>
              <a:avLst/>
              <a:gdLst/>
              <a:ahLst/>
              <a:cxnLst/>
              <a:rect l="l" t="t" r="r" b="b"/>
              <a:pathLst>
                <a:path w="473710">
                  <a:moveTo>
                    <a:pt x="473659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6C8CC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bk object 17"/>
            <p:cNvSpPr/>
            <p:nvPr/>
          </p:nvSpPr>
          <p:spPr>
            <a:xfrm>
              <a:off x="2843748" y="5146059"/>
              <a:ext cx="53340" cy="99695"/>
            </a:xfrm>
            <a:custGeom>
              <a:avLst/>
              <a:gdLst/>
              <a:ahLst/>
              <a:cxnLst/>
              <a:rect l="l" t="t" r="r" b="b"/>
              <a:pathLst>
                <a:path w="53339" h="99695">
                  <a:moveTo>
                    <a:pt x="0" y="0"/>
                  </a:moveTo>
                  <a:lnTo>
                    <a:pt x="0" y="99186"/>
                  </a:lnTo>
                  <a:lnTo>
                    <a:pt x="53339" y="495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C8C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" name="object 2"/>
          <p:cNvSpPr txBox="1"/>
          <p:nvPr/>
        </p:nvSpPr>
        <p:spPr>
          <a:xfrm>
            <a:off x="1661299" y="248690"/>
            <a:ext cx="48736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1.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s’établissent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relations entre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 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et son environnement économique</a:t>
            </a:r>
            <a:r>
              <a:rPr sz="15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96499" y="8136003"/>
            <a:ext cx="0" cy="261620"/>
          </a:xfrm>
          <a:custGeom>
            <a:avLst/>
            <a:gdLst/>
            <a:ahLst/>
            <a:cxnLst/>
            <a:rect l="l" t="t" r="r" b="b"/>
            <a:pathLst>
              <a:path h="261620">
                <a:moveTo>
                  <a:pt x="0" y="0"/>
                </a:moveTo>
                <a:lnTo>
                  <a:pt x="0" y="260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07000" y="8136003"/>
            <a:ext cx="0" cy="261620"/>
          </a:xfrm>
          <a:custGeom>
            <a:avLst/>
            <a:gdLst/>
            <a:ahLst/>
            <a:cxnLst/>
            <a:rect l="l" t="t" r="r" b="b"/>
            <a:pathLst>
              <a:path h="261620">
                <a:moveTo>
                  <a:pt x="0" y="0"/>
                </a:moveTo>
                <a:lnTo>
                  <a:pt x="0" y="260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92499" y="8343000"/>
            <a:ext cx="1008380" cy="691515"/>
          </a:xfrm>
          <a:custGeom>
            <a:avLst/>
            <a:gdLst/>
            <a:ahLst/>
            <a:cxnLst/>
            <a:rect l="l" t="t" r="r" b="b"/>
            <a:pathLst>
              <a:path w="1008379" h="691515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36930"/>
                </a:lnTo>
                <a:lnTo>
                  <a:pt x="843" y="668149"/>
                </a:lnTo>
                <a:lnTo>
                  <a:pt x="6750" y="684180"/>
                </a:lnTo>
                <a:lnTo>
                  <a:pt x="22781" y="690087"/>
                </a:lnTo>
                <a:lnTo>
                  <a:pt x="54000" y="690930"/>
                </a:lnTo>
                <a:lnTo>
                  <a:pt x="953998" y="690930"/>
                </a:lnTo>
                <a:lnTo>
                  <a:pt x="985217" y="690087"/>
                </a:lnTo>
                <a:lnTo>
                  <a:pt x="1001248" y="684180"/>
                </a:lnTo>
                <a:lnTo>
                  <a:pt x="1007155" y="668149"/>
                </a:lnTo>
                <a:lnTo>
                  <a:pt x="1007999" y="6369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992667" y="8389487"/>
            <a:ext cx="796290" cy="5892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ctr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créent </a:t>
            </a:r>
            <a:r>
              <a:rPr sz="950" b="1" dirty="0">
                <a:solidFill>
                  <a:srgbClr val="231F20"/>
                </a:solidFill>
                <a:latin typeface="Arial"/>
                <a:cs typeface="Arial"/>
              </a:rPr>
              <a:t>des  </a:t>
            </a:r>
            <a:r>
              <a:rPr sz="950" b="1" spc="-5" dirty="0">
                <a:solidFill>
                  <a:srgbClr val="231F20"/>
                </a:solidFill>
                <a:latin typeface="Arial"/>
                <a:cs typeface="Arial"/>
              </a:rPr>
              <a:t>externalités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positives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et/ou  négatives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102999" y="8343000"/>
            <a:ext cx="1008380" cy="691515"/>
          </a:xfrm>
          <a:custGeom>
            <a:avLst/>
            <a:gdLst/>
            <a:ahLst/>
            <a:cxnLst/>
            <a:rect l="l" t="t" r="r" b="b"/>
            <a:pathLst>
              <a:path w="1008379" h="691515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36930"/>
                </a:lnTo>
                <a:lnTo>
                  <a:pt x="843" y="668149"/>
                </a:lnTo>
                <a:lnTo>
                  <a:pt x="6750" y="684180"/>
                </a:lnTo>
                <a:lnTo>
                  <a:pt x="22781" y="690087"/>
                </a:lnTo>
                <a:lnTo>
                  <a:pt x="54000" y="690930"/>
                </a:lnTo>
                <a:lnTo>
                  <a:pt x="953998" y="690930"/>
                </a:lnTo>
                <a:lnTo>
                  <a:pt x="985217" y="690087"/>
                </a:lnTo>
                <a:lnTo>
                  <a:pt x="1001248" y="684180"/>
                </a:lnTo>
                <a:lnTo>
                  <a:pt x="1007155" y="668149"/>
                </a:lnTo>
                <a:lnTo>
                  <a:pt x="1007999" y="6369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253478" y="8389487"/>
            <a:ext cx="695960" cy="5892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ctr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subissent  </a:t>
            </a:r>
            <a:r>
              <a:rPr sz="950" b="1" dirty="0">
                <a:solidFill>
                  <a:srgbClr val="231F20"/>
                </a:solidFill>
                <a:latin typeface="Arial"/>
                <a:cs typeface="Arial"/>
              </a:rPr>
              <a:t>des  </a:t>
            </a:r>
            <a:r>
              <a:rPr sz="950" b="1" spc="-5" dirty="0">
                <a:solidFill>
                  <a:srgbClr val="231F20"/>
                </a:solidFill>
                <a:latin typeface="Arial"/>
                <a:cs typeface="Arial"/>
              </a:rPr>
              <a:t>externalités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négatives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168999" y="8136003"/>
            <a:ext cx="0" cy="1748789"/>
          </a:xfrm>
          <a:custGeom>
            <a:avLst/>
            <a:gdLst/>
            <a:ahLst/>
            <a:cxnLst/>
            <a:rect l="l" t="t" r="r" b="b"/>
            <a:pathLst>
              <a:path h="1748790">
                <a:moveTo>
                  <a:pt x="0" y="0"/>
                </a:moveTo>
                <a:lnTo>
                  <a:pt x="0" y="174862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8998" y="8883171"/>
            <a:ext cx="2700020" cy="1215390"/>
          </a:xfrm>
          <a:custGeom>
            <a:avLst/>
            <a:gdLst/>
            <a:ahLst/>
            <a:cxnLst/>
            <a:rect l="l" t="t" r="r" b="b"/>
            <a:pathLst>
              <a:path w="2700020" h="1215390">
                <a:moveTo>
                  <a:pt x="2645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160830"/>
                </a:lnTo>
                <a:lnTo>
                  <a:pt x="843" y="1192049"/>
                </a:lnTo>
                <a:lnTo>
                  <a:pt x="6750" y="1208081"/>
                </a:lnTo>
                <a:lnTo>
                  <a:pt x="22781" y="1213987"/>
                </a:lnTo>
                <a:lnTo>
                  <a:pt x="54000" y="1214831"/>
                </a:lnTo>
                <a:lnTo>
                  <a:pt x="2645994" y="1214831"/>
                </a:lnTo>
                <a:lnTo>
                  <a:pt x="2677213" y="1213987"/>
                </a:lnTo>
                <a:lnTo>
                  <a:pt x="2693244" y="1208081"/>
                </a:lnTo>
                <a:lnTo>
                  <a:pt x="2699150" y="1192049"/>
                </a:lnTo>
                <a:lnTo>
                  <a:pt x="2699994" y="1160830"/>
                </a:lnTo>
                <a:lnTo>
                  <a:pt x="2699994" y="54000"/>
                </a:lnTo>
                <a:lnTo>
                  <a:pt x="2699150" y="22781"/>
                </a:lnTo>
                <a:lnTo>
                  <a:pt x="2693244" y="6750"/>
                </a:lnTo>
                <a:lnTo>
                  <a:pt x="2677213" y="843"/>
                </a:lnTo>
                <a:lnTo>
                  <a:pt x="26459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63474" y="8910000"/>
            <a:ext cx="2326005" cy="111696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318770" indent="-75565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 des abus de position dominante  ou des ententes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illégales</a:t>
            </a:r>
            <a:endParaRPr sz="950" dirty="0">
              <a:latin typeface="Arial"/>
              <a:cs typeface="Arial"/>
            </a:endParaRPr>
          </a:p>
          <a:p>
            <a:pPr marL="88265" marR="5080" indent="-75565">
              <a:lnSpc>
                <a:spcPts val="1100"/>
              </a:lnSpc>
              <a:spcBef>
                <a:spcPts val="28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 différenciant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toujours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plus les produits,  qui ne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alors plus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homogènes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15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 des barrières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l’entrée</a:t>
            </a:r>
            <a:endParaRPr sz="950" dirty="0">
              <a:latin typeface="Arial"/>
              <a:cs typeface="Arial"/>
            </a:endParaRPr>
          </a:p>
          <a:p>
            <a:pPr marL="88265" marR="305435" indent="-75565">
              <a:lnSpc>
                <a:spcPts val="1100"/>
              </a:lnSpc>
              <a:spcBef>
                <a:spcPts val="315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 une information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marchés  incomplète et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asymétrique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18998" y="8883171"/>
            <a:ext cx="2700020" cy="1215390"/>
          </a:xfrm>
          <a:custGeom>
            <a:avLst/>
            <a:gdLst/>
            <a:ahLst/>
            <a:cxnLst/>
            <a:rect l="l" t="t" r="r" b="b"/>
            <a:pathLst>
              <a:path w="2700020" h="121539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160830"/>
                </a:lnTo>
                <a:lnTo>
                  <a:pt x="843" y="1192049"/>
                </a:lnTo>
                <a:lnTo>
                  <a:pt x="6750" y="1208081"/>
                </a:lnTo>
                <a:lnTo>
                  <a:pt x="22781" y="1213987"/>
                </a:lnTo>
                <a:lnTo>
                  <a:pt x="54000" y="1214831"/>
                </a:lnTo>
                <a:lnTo>
                  <a:pt x="2645994" y="1214831"/>
                </a:lnTo>
                <a:lnTo>
                  <a:pt x="2677213" y="1213987"/>
                </a:lnTo>
                <a:lnTo>
                  <a:pt x="2693244" y="1208081"/>
                </a:lnTo>
                <a:lnTo>
                  <a:pt x="2699150" y="1192049"/>
                </a:lnTo>
                <a:lnTo>
                  <a:pt x="2699994" y="1160830"/>
                </a:lnTo>
                <a:lnTo>
                  <a:pt x="2699994" y="54000"/>
                </a:lnTo>
                <a:lnTo>
                  <a:pt x="2699150" y="22781"/>
                </a:lnTo>
                <a:lnTo>
                  <a:pt x="2693244" y="6750"/>
                </a:lnTo>
                <a:lnTo>
                  <a:pt x="2677213" y="843"/>
                </a:lnTo>
                <a:lnTo>
                  <a:pt x="264599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02999" y="8343000"/>
            <a:ext cx="1332230" cy="412115"/>
          </a:xfrm>
          <a:custGeom>
            <a:avLst/>
            <a:gdLst/>
            <a:ahLst/>
            <a:cxnLst/>
            <a:rect l="l" t="t" r="r" b="b"/>
            <a:pathLst>
              <a:path w="1332230" h="41211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7530"/>
                </a:lnTo>
                <a:lnTo>
                  <a:pt x="843" y="388749"/>
                </a:lnTo>
                <a:lnTo>
                  <a:pt x="6750" y="404780"/>
                </a:lnTo>
                <a:lnTo>
                  <a:pt x="22781" y="410687"/>
                </a:lnTo>
                <a:lnTo>
                  <a:pt x="54000" y="411530"/>
                </a:lnTo>
                <a:lnTo>
                  <a:pt x="1278001" y="411530"/>
                </a:lnTo>
                <a:lnTo>
                  <a:pt x="1309219" y="410687"/>
                </a:lnTo>
                <a:lnTo>
                  <a:pt x="1325251" y="404780"/>
                </a:lnTo>
                <a:lnTo>
                  <a:pt x="1331157" y="388749"/>
                </a:lnTo>
                <a:lnTo>
                  <a:pt x="1332001" y="357530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681020" y="8389487"/>
            <a:ext cx="97155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55880" marR="5080" indent="-4381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tentent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réduire  la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concurrence</a:t>
            </a:r>
            <a:r>
              <a:rPr sz="95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18998" y="7965713"/>
            <a:ext cx="5292090" cy="269875"/>
          </a:xfrm>
          <a:custGeom>
            <a:avLst/>
            <a:gdLst/>
            <a:ahLst/>
            <a:cxnLst/>
            <a:rect l="l" t="t" r="r" b="b"/>
            <a:pathLst>
              <a:path w="5292090" h="26987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238000" y="269290"/>
                </a:lnTo>
                <a:lnTo>
                  <a:pt x="5269219" y="268447"/>
                </a:lnTo>
                <a:lnTo>
                  <a:pt x="5285251" y="262540"/>
                </a:lnTo>
                <a:lnTo>
                  <a:pt x="5291157" y="246509"/>
                </a:lnTo>
                <a:lnTo>
                  <a:pt x="5292001" y="21529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736739" y="7998817"/>
            <a:ext cx="14535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Certaines</a:t>
            </a:r>
            <a:r>
              <a:rPr sz="11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entreprises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784000" y="1628289"/>
            <a:ext cx="0" cy="2166620"/>
          </a:xfrm>
          <a:custGeom>
            <a:avLst/>
            <a:gdLst/>
            <a:ahLst/>
            <a:cxnLst/>
            <a:rect l="l" t="t" r="r" b="b"/>
            <a:pathLst>
              <a:path h="2166620">
                <a:moveTo>
                  <a:pt x="0" y="0"/>
                </a:moveTo>
                <a:lnTo>
                  <a:pt x="0" y="21661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61524" y="1628289"/>
            <a:ext cx="0" cy="2138045"/>
          </a:xfrm>
          <a:custGeom>
            <a:avLst/>
            <a:gdLst/>
            <a:ahLst/>
            <a:cxnLst/>
            <a:rect l="l" t="t" r="r" b="b"/>
            <a:pathLst>
              <a:path h="2138045">
                <a:moveTo>
                  <a:pt x="0" y="0"/>
                </a:moveTo>
                <a:lnTo>
                  <a:pt x="0" y="2137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22349" y="1628289"/>
            <a:ext cx="0" cy="2204085"/>
          </a:xfrm>
          <a:custGeom>
            <a:avLst/>
            <a:gdLst/>
            <a:ahLst/>
            <a:cxnLst/>
            <a:rect l="l" t="t" r="r" b="b"/>
            <a:pathLst>
              <a:path h="2204085">
                <a:moveTo>
                  <a:pt x="0" y="0"/>
                </a:moveTo>
                <a:lnTo>
                  <a:pt x="0" y="220390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41650" y="1628289"/>
            <a:ext cx="0" cy="1475105"/>
          </a:xfrm>
          <a:custGeom>
            <a:avLst/>
            <a:gdLst/>
            <a:ahLst/>
            <a:cxnLst/>
            <a:rect l="l" t="t" r="r" b="b"/>
            <a:pathLst>
              <a:path h="1475105">
                <a:moveTo>
                  <a:pt x="0" y="0"/>
                </a:moveTo>
                <a:lnTo>
                  <a:pt x="0" y="147491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1999" y="2986755"/>
            <a:ext cx="6336030" cy="269875"/>
          </a:xfrm>
          <a:custGeom>
            <a:avLst/>
            <a:gdLst/>
            <a:ahLst/>
            <a:cxnLst/>
            <a:rect l="l" t="t" r="r" b="b"/>
            <a:pathLst>
              <a:path w="6336030" h="269875">
                <a:moveTo>
                  <a:pt x="6282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6282004" y="269290"/>
                </a:lnTo>
                <a:lnTo>
                  <a:pt x="6313223" y="268447"/>
                </a:lnTo>
                <a:lnTo>
                  <a:pt x="6329254" y="262540"/>
                </a:lnTo>
                <a:lnTo>
                  <a:pt x="6335160" y="246509"/>
                </a:lnTo>
                <a:lnTo>
                  <a:pt x="6336004" y="215290"/>
                </a:lnTo>
                <a:lnTo>
                  <a:pt x="6336004" y="54000"/>
                </a:lnTo>
                <a:lnTo>
                  <a:pt x="6335160" y="22781"/>
                </a:lnTo>
                <a:lnTo>
                  <a:pt x="6329254" y="6750"/>
                </a:lnTo>
                <a:lnTo>
                  <a:pt x="6313223" y="843"/>
                </a:lnTo>
                <a:lnTo>
                  <a:pt x="6282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47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80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828699" y="1915662"/>
            <a:ext cx="63563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endParaRPr sz="9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31999" y="3629613"/>
            <a:ext cx="1440180" cy="393065"/>
          </a:xfrm>
          <a:custGeom>
            <a:avLst/>
            <a:gdLst/>
            <a:ahLst/>
            <a:cxnLst/>
            <a:rect l="l" t="t" r="r" b="b"/>
            <a:pathLst>
              <a:path w="1440180" h="39306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8480"/>
                </a:lnTo>
                <a:lnTo>
                  <a:pt x="843" y="369699"/>
                </a:lnTo>
                <a:lnTo>
                  <a:pt x="6750" y="385730"/>
                </a:lnTo>
                <a:lnTo>
                  <a:pt x="22781" y="391637"/>
                </a:lnTo>
                <a:lnTo>
                  <a:pt x="54000" y="392480"/>
                </a:lnTo>
                <a:lnTo>
                  <a:pt x="1386001" y="392480"/>
                </a:lnTo>
                <a:lnTo>
                  <a:pt x="1417220" y="391637"/>
                </a:lnTo>
                <a:lnTo>
                  <a:pt x="1433252" y="385730"/>
                </a:lnTo>
                <a:lnTo>
                  <a:pt x="1439158" y="369699"/>
                </a:lnTo>
                <a:lnTo>
                  <a:pt x="1440002" y="3384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63149" y="3666569"/>
            <a:ext cx="9779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Marché des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biens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50988" y="3806269"/>
            <a:ext cx="60198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</a:t>
            </a:r>
            <a:endParaRPr sz="9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31999" y="3629613"/>
            <a:ext cx="1440180" cy="393065"/>
          </a:xfrm>
          <a:custGeom>
            <a:avLst/>
            <a:gdLst/>
            <a:ahLst/>
            <a:cxnLst/>
            <a:rect l="l" t="t" r="r" b="b"/>
            <a:pathLst>
              <a:path w="1440180" h="3930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8480"/>
                </a:lnTo>
                <a:lnTo>
                  <a:pt x="843" y="369699"/>
                </a:lnTo>
                <a:lnTo>
                  <a:pt x="6750" y="385730"/>
                </a:lnTo>
                <a:lnTo>
                  <a:pt x="22781" y="391637"/>
                </a:lnTo>
                <a:lnTo>
                  <a:pt x="54000" y="392480"/>
                </a:lnTo>
                <a:lnTo>
                  <a:pt x="1386001" y="392480"/>
                </a:lnTo>
                <a:lnTo>
                  <a:pt x="1417220" y="391637"/>
                </a:lnTo>
                <a:lnTo>
                  <a:pt x="1433252" y="385730"/>
                </a:lnTo>
                <a:lnTo>
                  <a:pt x="1439158" y="369699"/>
                </a:lnTo>
                <a:lnTo>
                  <a:pt x="1440002" y="3384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31999" y="2299051"/>
            <a:ext cx="1440180" cy="504190"/>
          </a:xfrm>
          <a:custGeom>
            <a:avLst/>
            <a:gdLst/>
            <a:ahLst/>
            <a:cxnLst/>
            <a:rect l="l" t="t" r="r" b="b"/>
            <a:pathLst>
              <a:path w="1440180" h="50418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386001" y="503999"/>
                </a:lnTo>
                <a:lnTo>
                  <a:pt x="1417220" y="503155"/>
                </a:lnTo>
                <a:lnTo>
                  <a:pt x="1433252" y="497249"/>
                </a:lnTo>
                <a:lnTo>
                  <a:pt x="1439158" y="481218"/>
                </a:lnTo>
                <a:lnTo>
                  <a:pt x="1440002" y="449999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35814" y="2321925"/>
            <a:ext cx="123253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1750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12128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Production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biens  et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marchands</a:t>
            </a:r>
            <a:endParaRPr sz="950" dirty="0">
              <a:latin typeface="Arial"/>
              <a:cs typeface="Arial"/>
            </a:endParaRPr>
          </a:p>
          <a:p>
            <a:pPr marL="220979" lvl="1" indent="-75565">
              <a:lnSpc>
                <a:spcPts val="1070"/>
              </a:lnSpc>
              <a:buClr>
                <a:srgbClr val="F5821F"/>
              </a:buClr>
              <a:buFont typeface="Arial"/>
              <a:buChar char="•"/>
              <a:tabLst>
                <a:tab pos="2216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Investissements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31999" y="2299051"/>
            <a:ext cx="1440180" cy="504190"/>
          </a:xfrm>
          <a:custGeom>
            <a:avLst/>
            <a:gdLst/>
            <a:ahLst/>
            <a:cxnLst/>
            <a:rect l="l" t="t" r="r" b="b"/>
            <a:pathLst>
              <a:path w="1440180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386001" y="503999"/>
                </a:lnTo>
                <a:lnTo>
                  <a:pt x="1417220" y="503155"/>
                </a:lnTo>
                <a:lnTo>
                  <a:pt x="1433252" y="497249"/>
                </a:lnTo>
                <a:lnTo>
                  <a:pt x="1439158" y="481218"/>
                </a:lnTo>
                <a:lnTo>
                  <a:pt x="1440002" y="449999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063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327728" y="2319775"/>
            <a:ext cx="912494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indent="-75565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Consommation</a:t>
            </a:r>
            <a:endParaRPr sz="950">
              <a:latin typeface="Arial"/>
              <a:cs typeface="Arial"/>
            </a:endParaRPr>
          </a:p>
          <a:p>
            <a:pPr marL="266065" lvl="1" indent="-76200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2667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Épargne</a:t>
            </a:r>
            <a:endParaRPr sz="95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063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662050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759088" y="2319775"/>
            <a:ext cx="12465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207010" marR="5080" indent="-19494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Production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non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marchands</a:t>
            </a:r>
            <a:endParaRPr sz="95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662050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327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5444037" y="2319775"/>
            <a:ext cx="1207770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indent="-75565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Réception de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dépôts</a:t>
            </a:r>
            <a:endParaRPr sz="950">
              <a:latin typeface="Arial"/>
              <a:cs typeface="Arial"/>
            </a:endParaRPr>
          </a:p>
          <a:p>
            <a:pPr marL="266065" lvl="1" indent="-75565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2667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Prêts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d’argent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327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79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517636" y="1915662"/>
            <a:ext cx="52197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Ménages</a:t>
            </a:r>
            <a:endParaRPr sz="95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911998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290493" y="1915662"/>
            <a:ext cx="24002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État</a:t>
            </a:r>
            <a:endParaRPr sz="95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5543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5791652" y="1915662"/>
            <a:ext cx="50228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Banques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063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2308611" y="3742769"/>
            <a:ext cx="9512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Marché du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5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063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30818" y="3564489"/>
            <a:ext cx="280670" cy="168275"/>
          </a:xfrm>
          <a:custGeom>
            <a:avLst/>
            <a:gdLst/>
            <a:ahLst/>
            <a:cxnLst/>
            <a:rect l="l" t="t" r="r" b="b"/>
            <a:pathLst>
              <a:path w="280670" h="168275">
                <a:moveTo>
                  <a:pt x="0" y="167881"/>
                </a:moveTo>
                <a:lnTo>
                  <a:pt x="280276" y="0"/>
                </a:lnTo>
              </a:path>
            </a:pathLst>
          </a:custGeom>
          <a:ln w="12700">
            <a:solidFill>
              <a:srgbClr val="6C8CC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391761" y="3518264"/>
            <a:ext cx="71755" cy="85090"/>
          </a:xfrm>
          <a:custGeom>
            <a:avLst/>
            <a:gdLst/>
            <a:ahLst/>
            <a:cxnLst/>
            <a:rect l="l" t="t" r="r" b="b"/>
            <a:pathLst>
              <a:path w="71754" h="85089">
                <a:moveTo>
                  <a:pt x="0" y="0"/>
                </a:moveTo>
                <a:lnTo>
                  <a:pt x="50965" y="85077"/>
                </a:lnTo>
                <a:lnTo>
                  <a:pt x="71234" y="15138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24086" y="3914696"/>
            <a:ext cx="301625" cy="126364"/>
          </a:xfrm>
          <a:custGeom>
            <a:avLst/>
            <a:gdLst/>
            <a:ahLst/>
            <a:cxnLst/>
            <a:rect l="l" t="t" r="r" b="b"/>
            <a:pathLst>
              <a:path w="301625" h="126364">
                <a:moveTo>
                  <a:pt x="0" y="0"/>
                </a:moveTo>
                <a:lnTo>
                  <a:pt x="301129" y="126314"/>
                </a:lnTo>
              </a:path>
            </a:pathLst>
          </a:custGeom>
          <a:ln w="12700">
            <a:solidFill>
              <a:srgbClr val="6C8CC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412634" y="3998046"/>
            <a:ext cx="68580" cy="92075"/>
          </a:xfrm>
          <a:custGeom>
            <a:avLst/>
            <a:gdLst/>
            <a:ahLst/>
            <a:cxnLst/>
            <a:rect l="l" t="t" r="r" b="b"/>
            <a:pathLst>
              <a:path w="68579" h="92075">
                <a:moveTo>
                  <a:pt x="38366" y="0"/>
                </a:moveTo>
                <a:lnTo>
                  <a:pt x="0" y="91452"/>
                </a:lnTo>
                <a:lnTo>
                  <a:pt x="68364" y="66357"/>
                </a:lnTo>
                <a:lnTo>
                  <a:pt x="3836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695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3846677" y="3742769"/>
            <a:ext cx="11391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Marché des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capitaux</a:t>
            </a:r>
            <a:endParaRPr sz="95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3695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53999" y="1457999"/>
            <a:ext cx="5292090" cy="269875"/>
          </a:xfrm>
          <a:custGeom>
            <a:avLst/>
            <a:gdLst/>
            <a:ahLst/>
            <a:cxnLst/>
            <a:rect l="l" t="t" r="r" b="b"/>
            <a:pathLst>
              <a:path w="5292090" h="26987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238000" y="269290"/>
                </a:lnTo>
                <a:lnTo>
                  <a:pt x="5269219" y="268447"/>
                </a:lnTo>
                <a:lnTo>
                  <a:pt x="5285251" y="262540"/>
                </a:lnTo>
                <a:lnTo>
                  <a:pt x="5291157" y="246509"/>
                </a:lnTo>
                <a:lnTo>
                  <a:pt x="5292001" y="21529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2413895" y="1491103"/>
            <a:ext cx="23704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différents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agents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29407" y="3031969"/>
            <a:ext cx="5935980" cy="623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interviennent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marchés où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 confrontent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 offre et une demande pour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fixer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prix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d’équilibre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marL="5005705" marR="168275" indent="-117475">
              <a:lnSpc>
                <a:spcPts val="1000"/>
              </a:lnSpc>
              <a:spcBef>
                <a:spcPts val="5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monétaire 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à court</a:t>
            </a:r>
            <a:r>
              <a:rPr sz="8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85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543999" y="3349419"/>
            <a:ext cx="1224280" cy="363220"/>
          </a:xfrm>
          <a:custGeom>
            <a:avLst/>
            <a:gdLst/>
            <a:ahLst/>
            <a:cxnLst/>
            <a:rect l="l" t="t" r="r" b="b"/>
            <a:pathLst>
              <a:path w="1224279" h="3632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8749"/>
                </a:lnTo>
                <a:lnTo>
                  <a:pt x="843" y="339961"/>
                </a:lnTo>
                <a:lnTo>
                  <a:pt x="6750" y="355988"/>
                </a:lnTo>
                <a:lnTo>
                  <a:pt x="22781" y="361893"/>
                </a:lnTo>
                <a:lnTo>
                  <a:pt x="54000" y="362737"/>
                </a:lnTo>
                <a:lnTo>
                  <a:pt x="1170000" y="362737"/>
                </a:lnTo>
                <a:lnTo>
                  <a:pt x="1201219" y="361893"/>
                </a:lnTo>
                <a:lnTo>
                  <a:pt x="1217250" y="355988"/>
                </a:lnTo>
                <a:lnTo>
                  <a:pt x="1223156" y="339961"/>
                </a:lnTo>
                <a:lnTo>
                  <a:pt x="1224000" y="308749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5547174" y="3858002"/>
            <a:ext cx="1217930" cy="40894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207010" marR="203835" algn="ctr">
              <a:lnSpc>
                <a:spcPts val="1000"/>
              </a:lnSpc>
              <a:spcBef>
                <a:spcPts val="15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r>
              <a:rPr sz="8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financier  à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long</a:t>
            </a:r>
            <a:r>
              <a:rPr sz="8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850">
              <a:latin typeface="Arial"/>
              <a:cs typeface="Arial"/>
            </a:endParaRPr>
          </a:p>
          <a:p>
            <a:pPr algn="ctr">
              <a:lnSpc>
                <a:spcPts val="969"/>
              </a:lnSpc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(actions et</a:t>
            </a:r>
            <a:r>
              <a:rPr sz="8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obligations)</a:t>
            </a:r>
            <a:endParaRPr sz="85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5543999" y="3841189"/>
            <a:ext cx="1224280" cy="476250"/>
          </a:xfrm>
          <a:custGeom>
            <a:avLst/>
            <a:gdLst/>
            <a:ahLst/>
            <a:cxnLst/>
            <a:rect l="l" t="t" r="r" b="b"/>
            <a:pathLst>
              <a:path w="1224279" h="47625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21728"/>
                </a:lnTo>
                <a:lnTo>
                  <a:pt x="843" y="452940"/>
                </a:lnTo>
                <a:lnTo>
                  <a:pt x="6750" y="468968"/>
                </a:lnTo>
                <a:lnTo>
                  <a:pt x="22781" y="474873"/>
                </a:lnTo>
                <a:lnTo>
                  <a:pt x="54000" y="475716"/>
                </a:lnTo>
                <a:lnTo>
                  <a:pt x="1170000" y="475716"/>
                </a:lnTo>
                <a:lnTo>
                  <a:pt x="1201219" y="474873"/>
                </a:lnTo>
                <a:lnTo>
                  <a:pt x="1217250" y="468968"/>
                </a:lnTo>
                <a:lnTo>
                  <a:pt x="1223156" y="452940"/>
                </a:lnTo>
                <a:lnTo>
                  <a:pt x="1224000" y="421728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108588" y="5230805"/>
            <a:ext cx="0" cy="729615"/>
          </a:xfrm>
          <a:custGeom>
            <a:avLst/>
            <a:gdLst/>
            <a:ahLst/>
            <a:cxnLst/>
            <a:rect l="l" t="t" r="r" b="b"/>
            <a:pathLst>
              <a:path h="729614">
                <a:moveTo>
                  <a:pt x="0" y="0"/>
                </a:moveTo>
                <a:lnTo>
                  <a:pt x="0" y="72908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371763" y="5212809"/>
            <a:ext cx="0" cy="747395"/>
          </a:xfrm>
          <a:custGeom>
            <a:avLst/>
            <a:gdLst/>
            <a:ahLst/>
            <a:cxnLst/>
            <a:rect l="l" t="t" r="r" b="b"/>
            <a:pathLst>
              <a:path h="747395">
                <a:moveTo>
                  <a:pt x="0" y="0"/>
                </a:moveTo>
                <a:lnTo>
                  <a:pt x="0" y="74707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740174" y="5947182"/>
            <a:ext cx="0" cy="521334"/>
          </a:xfrm>
          <a:custGeom>
            <a:avLst/>
            <a:gdLst/>
            <a:ahLst/>
            <a:cxnLst/>
            <a:rect l="l" t="t" r="r" b="b"/>
            <a:pathLst>
              <a:path h="521335">
                <a:moveTo>
                  <a:pt x="0" y="0"/>
                </a:moveTo>
                <a:lnTo>
                  <a:pt x="0" y="5210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107000" y="5953532"/>
            <a:ext cx="1260475" cy="0"/>
          </a:xfrm>
          <a:custGeom>
            <a:avLst/>
            <a:gdLst/>
            <a:ahLst/>
            <a:cxnLst/>
            <a:rect l="l" t="t" r="r" b="b"/>
            <a:pathLst>
              <a:path w="1260475">
                <a:moveTo>
                  <a:pt x="126000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56587" y="5499873"/>
            <a:ext cx="504190" cy="234315"/>
          </a:xfrm>
          <a:custGeom>
            <a:avLst/>
            <a:gdLst/>
            <a:ahLst/>
            <a:cxnLst/>
            <a:rect l="l" t="t" r="r" b="b"/>
            <a:pathLst>
              <a:path w="504190" h="234314">
                <a:moveTo>
                  <a:pt x="449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449999" y="233730"/>
                </a:lnTo>
                <a:lnTo>
                  <a:pt x="481218" y="232887"/>
                </a:lnTo>
                <a:lnTo>
                  <a:pt x="497249" y="226980"/>
                </a:lnTo>
                <a:lnTo>
                  <a:pt x="503155" y="210949"/>
                </a:lnTo>
                <a:lnTo>
                  <a:pt x="503999" y="179730"/>
                </a:lnTo>
                <a:lnTo>
                  <a:pt x="503999" y="54000"/>
                </a:lnTo>
                <a:lnTo>
                  <a:pt x="503155" y="22781"/>
                </a:lnTo>
                <a:lnTo>
                  <a:pt x="497249" y="6750"/>
                </a:lnTo>
                <a:lnTo>
                  <a:pt x="481218" y="843"/>
                </a:lnTo>
                <a:lnTo>
                  <a:pt x="449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961745" y="5527311"/>
            <a:ext cx="2914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fre</a:t>
            </a:r>
            <a:endParaRPr sz="95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1987411" y="5499873"/>
            <a:ext cx="720090" cy="234315"/>
          </a:xfrm>
          <a:custGeom>
            <a:avLst/>
            <a:gdLst/>
            <a:ahLst/>
            <a:cxnLst/>
            <a:rect l="l" t="t" r="r" b="b"/>
            <a:pathLst>
              <a:path w="720089" h="234314">
                <a:moveTo>
                  <a:pt x="66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666000" y="233730"/>
                </a:lnTo>
                <a:lnTo>
                  <a:pt x="697219" y="232887"/>
                </a:lnTo>
                <a:lnTo>
                  <a:pt x="713251" y="226980"/>
                </a:lnTo>
                <a:lnTo>
                  <a:pt x="719157" y="210949"/>
                </a:lnTo>
                <a:lnTo>
                  <a:pt x="720001" y="179730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2071946" y="5527311"/>
            <a:ext cx="5486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Demande</a:t>
            </a:r>
            <a:endParaRPr sz="95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024412" y="5058002"/>
            <a:ext cx="1404620" cy="269875"/>
          </a:xfrm>
          <a:custGeom>
            <a:avLst/>
            <a:gdLst/>
            <a:ahLst/>
            <a:cxnLst/>
            <a:rect l="l" t="t" r="r" b="b"/>
            <a:pathLst>
              <a:path w="1404620" h="269875">
                <a:moveTo>
                  <a:pt x="1349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349997" y="269290"/>
                </a:lnTo>
                <a:lnTo>
                  <a:pt x="1381216" y="268447"/>
                </a:lnTo>
                <a:lnTo>
                  <a:pt x="1397247" y="262540"/>
                </a:lnTo>
                <a:lnTo>
                  <a:pt x="1403153" y="246509"/>
                </a:lnTo>
                <a:lnTo>
                  <a:pt x="1403997" y="215290"/>
                </a:lnTo>
                <a:lnTo>
                  <a:pt x="1403997" y="54000"/>
                </a:lnTo>
                <a:lnTo>
                  <a:pt x="1403153" y="22781"/>
                </a:lnTo>
                <a:lnTo>
                  <a:pt x="1397247" y="6750"/>
                </a:lnTo>
                <a:lnTo>
                  <a:pt x="1381216" y="843"/>
                </a:lnTo>
                <a:lnTo>
                  <a:pt x="134999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294000" y="5262015"/>
            <a:ext cx="0" cy="422275"/>
          </a:xfrm>
          <a:custGeom>
            <a:avLst/>
            <a:gdLst/>
            <a:ahLst/>
            <a:cxnLst/>
            <a:rect l="l" t="t" r="r" b="b"/>
            <a:pathLst>
              <a:path h="422275">
                <a:moveTo>
                  <a:pt x="0" y="0"/>
                </a:moveTo>
                <a:lnTo>
                  <a:pt x="0" y="4217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915998" y="5504003"/>
            <a:ext cx="756285" cy="234315"/>
          </a:xfrm>
          <a:custGeom>
            <a:avLst/>
            <a:gdLst/>
            <a:ahLst/>
            <a:cxnLst/>
            <a:rect l="l" t="t" r="r" b="b"/>
            <a:pathLst>
              <a:path w="756285" h="234314">
                <a:moveTo>
                  <a:pt x="702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702005" y="233730"/>
                </a:lnTo>
                <a:lnTo>
                  <a:pt x="733224" y="232887"/>
                </a:lnTo>
                <a:lnTo>
                  <a:pt x="749255" y="226980"/>
                </a:lnTo>
                <a:lnTo>
                  <a:pt x="755161" y="210949"/>
                </a:lnTo>
                <a:lnTo>
                  <a:pt x="756005" y="179730"/>
                </a:lnTo>
                <a:lnTo>
                  <a:pt x="756005" y="54000"/>
                </a:lnTo>
                <a:lnTo>
                  <a:pt x="755161" y="22781"/>
                </a:lnTo>
                <a:lnTo>
                  <a:pt x="749255" y="6750"/>
                </a:lnTo>
                <a:lnTo>
                  <a:pt x="733224" y="843"/>
                </a:lnTo>
                <a:lnTo>
                  <a:pt x="702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3029899" y="5531441"/>
            <a:ext cx="52197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Atomicité</a:t>
            </a:r>
            <a:endParaRPr sz="95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2915998" y="5504003"/>
            <a:ext cx="756285" cy="234315"/>
          </a:xfrm>
          <a:custGeom>
            <a:avLst/>
            <a:gdLst/>
            <a:ahLst/>
            <a:cxnLst/>
            <a:rect l="l" t="t" r="r" b="b"/>
            <a:pathLst>
              <a:path w="756285" h="234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702005" y="233730"/>
                </a:lnTo>
                <a:lnTo>
                  <a:pt x="733224" y="232887"/>
                </a:lnTo>
                <a:lnTo>
                  <a:pt x="749255" y="226980"/>
                </a:lnTo>
                <a:lnTo>
                  <a:pt x="755161" y="210949"/>
                </a:lnTo>
                <a:lnTo>
                  <a:pt x="756005" y="179730"/>
                </a:lnTo>
                <a:lnTo>
                  <a:pt x="756005" y="54000"/>
                </a:lnTo>
                <a:lnTo>
                  <a:pt x="755161" y="22781"/>
                </a:lnTo>
                <a:lnTo>
                  <a:pt x="749255" y="6750"/>
                </a:lnTo>
                <a:lnTo>
                  <a:pt x="733224" y="843"/>
                </a:lnTo>
                <a:lnTo>
                  <a:pt x="702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011135" y="5257885"/>
            <a:ext cx="0" cy="1085850"/>
          </a:xfrm>
          <a:custGeom>
            <a:avLst/>
            <a:gdLst/>
            <a:ahLst/>
            <a:cxnLst/>
            <a:rect l="l" t="t" r="r" b="b"/>
            <a:pathLst>
              <a:path h="1085850">
                <a:moveTo>
                  <a:pt x="0" y="0"/>
                </a:moveTo>
                <a:lnTo>
                  <a:pt x="0" y="108531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489134" y="6152454"/>
            <a:ext cx="1044575" cy="234315"/>
          </a:xfrm>
          <a:custGeom>
            <a:avLst/>
            <a:gdLst/>
            <a:ahLst/>
            <a:cxnLst/>
            <a:rect l="l" t="t" r="r" b="b"/>
            <a:pathLst>
              <a:path w="1044575" h="2343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990003" y="233730"/>
                </a:lnTo>
                <a:lnTo>
                  <a:pt x="1021222" y="232887"/>
                </a:lnTo>
                <a:lnTo>
                  <a:pt x="1037253" y="226980"/>
                </a:lnTo>
                <a:lnTo>
                  <a:pt x="1043159" y="210949"/>
                </a:lnTo>
                <a:lnTo>
                  <a:pt x="1044003" y="1797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3627197" y="6179892"/>
            <a:ext cx="76581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4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ransparence</a:t>
            </a:r>
            <a:endParaRPr sz="95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3489134" y="6152454"/>
            <a:ext cx="1044575" cy="234315"/>
          </a:xfrm>
          <a:custGeom>
            <a:avLst/>
            <a:gdLst/>
            <a:ahLst/>
            <a:cxnLst/>
            <a:rect l="l" t="t" r="r" b="b"/>
            <a:pathLst>
              <a:path w="1044575" h="234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990003" y="233730"/>
                </a:lnTo>
                <a:lnTo>
                  <a:pt x="1021222" y="232887"/>
                </a:lnTo>
                <a:lnTo>
                  <a:pt x="1037253" y="226980"/>
                </a:lnTo>
                <a:lnTo>
                  <a:pt x="1043159" y="210949"/>
                </a:lnTo>
                <a:lnTo>
                  <a:pt x="1044003" y="1797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501044" y="5257885"/>
            <a:ext cx="0" cy="1087755"/>
          </a:xfrm>
          <a:custGeom>
            <a:avLst/>
            <a:gdLst/>
            <a:ahLst/>
            <a:cxnLst/>
            <a:rect l="l" t="t" r="r" b="b"/>
            <a:pathLst>
              <a:path h="1087754">
                <a:moveTo>
                  <a:pt x="0" y="0"/>
                </a:moveTo>
                <a:lnTo>
                  <a:pt x="0" y="108764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979043" y="6152454"/>
            <a:ext cx="1044575" cy="386715"/>
          </a:xfrm>
          <a:custGeom>
            <a:avLst/>
            <a:gdLst/>
            <a:ahLst/>
            <a:cxnLst/>
            <a:rect l="l" t="t" r="r" b="b"/>
            <a:pathLst>
              <a:path w="1044575" h="386715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990003" y="386130"/>
                </a:lnTo>
                <a:lnTo>
                  <a:pt x="1021222" y="385287"/>
                </a:lnTo>
                <a:lnTo>
                  <a:pt x="1037253" y="379380"/>
                </a:lnTo>
                <a:lnTo>
                  <a:pt x="1043159" y="363349"/>
                </a:lnTo>
                <a:lnTo>
                  <a:pt x="1044003" y="3321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5165120" y="6186242"/>
            <a:ext cx="6692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Libre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121644" y="6325942"/>
            <a:ext cx="7562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5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979043" y="6152454"/>
            <a:ext cx="1044575" cy="386715"/>
          </a:xfrm>
          <a:custGeom>
            <a:avLst/>
            <a:gdLst/>
            <a:ahLst/>
            <a:cxnLst/>
            <a:rect l="l" t="t" r="r" b="b"/>
            <a:pathLst>
              <a:path w="1044575" h="3867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990003" y="386130"/>
                </a:lnTo>
                <a:lnTo>
                  <a:pt x="1021222" y="385287"/>
                </a:lnTo>
                <a:lnTo>
                  <a:pt x="1037253" y="379380"/>
                </a:lnTo>
                <a:lnTo>
                  <a:pt x="1043159" y="363349"/>
                </a:lnTo>
                <a:lnTo>
                  <a:pt x="1044003" y="3321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756090" y="5257885"/>
            <a:ext cx="0" cy="478790"/>
          </a:xfrm>
          <a:custGeom>
            <a:avLst/>
            <a:gdLst/>
            <a:ahLst/>
            <a:cxnLst/>
            <a:rect l="l" t="t" r="r" b="b"/>
            <a:pathLst>
              <a:path h="478789">
                <a:moveTo>
                  <a:pt x="0" y="0"/>
                </a:moveTo>
                <a:lnTo>
                  <a:pt x="0" y="47853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234090" y="5499873"/>
            <a:ext cx="1044575" cy="386715"/>
          </a:xfrm>
          <a:custGeom>
            <a:avLst/>
            <a:gdLst/>
            <a:ahLst/>
            <a:cxnLst/>
            <a:rect l="l" t="t" r="r" b="b"/>
            <a:pathLst>
              <a:path w="1044575" h="3867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990003" y="386130"/>
                </a:lnTo>
                <a:lnTo>
                  <a:pt x="1021222" y="385287"/>
                </a:lnTo>
                <a:lnTo>
                  <a:pt x="1037253" y="379380"/>
                </a:lnTo>
                <a:lnTo>
                  <a:pt x="1043159" y="363349"/>
                </a:lnTo>
                <a:lnTo>
                  <a:pt x="1044003" y="3321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4383286" y="5533661"/>
            <a:ext cx="74295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42545" marR="5080" indent="-304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Homogénéité  des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produits</a:t>
            </a:r>
            <a:endParaRPr sz="950">
              <a:latin typeface="Arial"/>
              <a:cs typeface="Arial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234090" y="5499873"/>
            <a:ext cx="1044575" cy="386715"/>
          </a:xfrm>
          <a:custGeom>
            <a:avLst/>
            <a:gdLst/>
            <a:ahLst/>
            <a:cxnLst/>
            <a:rect l="l" t="t" r="r" b="b"/>
            <a:pathLst>
              <a:path w="1044575" h="3867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990003" y="386130"/>
                </a:lnTo>
                <a:lnTo>
                  <a:pt x="1021222" y="385287"/>
                </a:lnTo>
                <a:lnTo>
                  <a:pt x="1037253" y="379380"/>
                </a:lnTo>
                <a:lnTo>
                  <a:pt x="1043159" y="363349"/>
                </a:lnTo>
                <a:lnTo>
                  <a:pt x="1044003" y="3321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245999" y="5257885"/>
            <a:ext cx="0" cy="511809"/>
          </a:xfrm>
          <a:custGeom>
            <a:avLst/>
            <a:gdLst/>
            <a:ahLst/>
            <a:cxnLst/>
            <a:rect l="l" t="t" r="r" b="b"/>
            <a:pathLst>
              <a:path h="511810">
                <a:moveTo>
                  <a:pt x="0" y="0"/>
                </a:moveTo>
                <a:lnTo>
                  <a:pt x="0" y="51125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723999" y="5499873"/>
            <a:ext cx="1044575" cy="539115"/>
          </a:xfrm>
          <a:custGeom>
            <a:avLst/>
            <a:gdLst/>
            <a:ahLst/>
            <a:cxnLst/>
            <a:rect l="l" t="t" r="r" b="b"/>
            <a:pathLst>
              <a:path w="1044575" h="5391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4530"/>
                </a:lnTo>
                <a:lnTo>
                  <a:pt x="843" y="515749"/>
                </a:lnTo>
                <a:lnTo>
                  <a:pt x="6750" y="531780"/>
                </a:lnTo>
                <a:lnTo>
                  <a:pt x="22781" y="537687"/>
                </a:lnTo>
                <a:lnTo>
                  <a:pt x="54000" y="538530"/>
                </a:lnTo>
                <a:lnTo>
                  <a:pt x="990003" y="538530"/>
                </a:lnTo>
                <a:lnTo>
                  <a:pt x="1021222" y="537687"/>
                </a:lnTo>
                <a:lnTo>
                  <a:pt x="1037253" y="531780"/>
                </a:lnTo>
                <a:lnTo>
                  <a:pt x="1043159" y="515749"/>
                </a:lnTo>
                <a:lnTo>
                  <a:pt x="1044003" y="4845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5809543" y="5540011"/>
            <a:ext cx="87058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06045" marR="5080" indent="-939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Libre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circulation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facteurs</a:t>
            </a:r>
            <a:endParaRPr sz="95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5866451" y="5819411"/>
            <a:ext cx="7569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production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5723999" y="5499873"/>
            <a:ext cx="1044575" cy="539115"/>
          </a:xfrm>
          <a:custGeom>
            <a:avLst/>
            <a:gdLst/>
            <a:ahLst/>
            <a:cxnLst/>
            <a:rect l="l" t="t" r="r" b="b"/>
            <a:pathLst>
              <a:path w="1044575" h="5391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4530"/>
                </a:lnTo>
                <a:lnTo>
                  <a:pt x="843" y="515749"/>
                </a:lnTo>
                <a:lnTo>
                  <a:pt x="6750" y="531780"/>
                </a:lnTo>
                <a:lnTo>
                  <a:pt x="22781" y="537687"/>
                </a:lnTo>
                <a:lnTo>
                  <a:pt x="54000" y="538530"/>
                </a:lnTo>
                <a:lnTo>
                  <a:pt x="990003" y="538530"/>
                </a:lnTo>
                <a:lnTo>
                  <a:pt x="1021222" y="537687"/>
                </a:lnTo>
                <a:lnTo>
                  <a:pt x="1037253" y="531780"/>
                </a:lnTo>
                <a:lnTo>
                  <a:pt x="1043159" y="515749"/>
                </a:lnTo>
                <a:lnTo>
                  <a:pt x="1044003" y="4845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915998" y="5058002"/>
            <a:ext cx="3852545" cy="269875"/>
          </a:xfrm>
          <a:custGeom>
            <a:avLst/>
            <a:gdLst/>
            <a:ahLst/>
            <a:cxnLst/>
            <a:rect l="l" t="t" r="r" b="b"/>
            <a:pathLst>
              <a:path w="3852545" h="269875">
                <a:moveTo>
                  <a:pt x="379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3797998" y="269290"/>
                </a:lnTo>
                <a:lnTo>
                  <a:pt x="3829217" y="268447"/>
                </a:lnTo>
                <a:lnTo>
                  <a:pt x="3845248" y="262540"/>
                </a:lnTo>
                <a:lnTo>
                  <a:pt x="3851155" y="246509"/>
                </a:lnTo>
                <a:lnTo>
                  <a:pt x="3851998" y="215290"/>
                </a:lnTo>
                <a:lnTo>
                  <a:pt x="3851998" y="54000"/>
                </a:lnTo>
                <a:lnTo>
                  <a:pt x="3851155" y="22781"/>
                </a:lnTo>
                <a:lnTo>
                  <a:pt x="3845248" y="6750"/>
                </a:lnTo>
                <a:lnTo>
                  <a:pt x="3829217" y="843"/>
                </a:lnTo>
                <a:lnTo>
                  <a:pt x="379799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239999" y="6711260"/>
            <a:ext cx="3060065" cy="539115"/>
          </a:xfrm>
          <a:custGeom>
            <a:avLst/>
            <a:gdLst/>
            <a:ahLst/>
            <a:cxnLst/>
            <a:rect l="l" t="t" r="r" b="b"/>
            <a:pathLst>
              <a:path w="3060065" h="539115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4530"/>
                </a:lnTo>
                <a:lnTo>
                  <a:pt x="843" y="515749"/>
                </a:lnTo>
                <a:lnTo>
                  <a:pt x="6750" y="531780"/>
                </a:lnTo>
                <a:lnTo>
                  <a:pt x="22781" y="537687"/>
                </a:lnTo>
                <a:lnTo>
                  <a:pt x="54000" y="538530"/>
                </a:lnTo>
                <a:lnTo>
                  <a:pt x="3006001" y="538530"/>
                </a:lnTo>
                <a:lnTo>
                  <a:pt x="3037220" y="537687"/>
                </a:lnTo>
                <a:lnTo>
                  <a:pt x="3053251" y="531780"/>
                </a:lnTo>
                <a:lnTo>
                  <a:pt x="3059157" y="515749"/>
                </a:lnTo>
                <a:lnTo>
                  <a:pt x="3060001" y="484530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3376214" y="6751398"/>
            <a:ext cx="278130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ctr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marché, des agents économiques échangent  et les relations entre entreprises peuvent être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concurrentielles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et/ou de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coopération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1025999" y="6468274"/>
            <a:ext cx="0" cy="521334"/>
          </a:xfrm>
          <a:custGeom>
            <a:avLst/>
            <a:gdLst/>
            <a:ahLst/>
            <a:cxnLst/>
            <a:rect l="l" t="t" r="r" b="b"/>
            <a:pathLst>
              <a:path h="521334">
                <a:moveTo>
                  <a:pt x="0" y="0"/>
                </a:moveTo>
                <a:lnTo>
                  <a:pt x="0" y="5210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291400" y="6468274"/>
            <a:ext cx="0" cy="521334"/>
          </a:xfrm>
          <a:custGeom>
            <a:avLst/>
            <a:gdLst/>
            <a:ahLst/>
            <a:cxnLst/>
            <a:rect l="l" t="t" r="r" b="b"/>
            <a:pathLst>
              <a:path h="521334">
                <a:moveTo>
                  <a:pt x="0" y="0"/>
                </a:moveTo>
                <a:lnTo>
                  <a:pt x="0" y="5210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17999" y="6152454"/>
            <a:ext cx="1620520" cy="357505"/>
          </a:xfrm>
          <a:custGeom>
            <a:avLst/>
            <a:gdLst/>
            <a:ahLst/>
            <a:cxnLst/>
            <a:rect l="l" t="t" r="r" b="b"/>
            <a:pathLst>
              <a:path w="1620520" h="357504">
                <a:moveTo>
                  <a:pt x="1565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2920"/>
                </a:lnTo>
                <a:lnTo>
                  <a:pt x="843" y="334139"/>
                </a:lnTo>
                <a:lnTo>
                  <a:pt x="6750" y="350170"/>
                </a:lnTo>
                <a:lnTo>
                  <a:pt x="22781" y="356077"/>
                </a:lnTo>
                <a:lnTo>
                  <a:pt x="54000" y="356920"/>
                </a:lnTo>
                <a:lnTo>
                  <a:pt x="1565998" y="356920"/>
                </a:lnTo>
                <a:lnTo>
                  <a:pt x="1597217" y="356077"/>
                </a:lnTo>
                <a:lnTo>
                  <a:pt x="1613249" y="350170"/>
                </a:lnTo>
                <a:lnTo>
                  <a:pt x="1619155" y="334139"/>
                </a:lnTo>
                <a:lnTo>
                  <a:pt x="1619999" y="302920"/>
                </a:lnTo>
                <a:lnTo>
                  <a:pt x="1619999" y="54000"/>
                </a:lnTo>
                <a:lnTo>
                  <a:pt x="1619155" y="22781"/>
                </a:lnTo>
                <a:lnTo>
                  <a:pt x="1613249" y="6750"/>
                </a:lnTo>
                <a:lnTo>
                  <a:pt x="1597217" y="843"/>
                </a:lnTo>
                <a:lnTo>
                  <a:pt x="15659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1255175" y="6173364"/>
            <a:ext cx="93916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offre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sz="8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demande</a:t>
            </a:r>
            <a:endParaRPr sz="85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039696" y="6300364"/>
            <a:ext cx="136969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création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d’un prix</a:t>
            </a:r>
            <a:r>
              <a:rPr sz="8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d’équilibre</a:t>
            </a:r>
            <a:endParaRPr sz="850">
              <a:latin typeface="Arial"/>
              <a:cs typeface="Arial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917999" y="6152454"/>
            <a:ext cx="1620520" cy="357505"/>
          </a:xfrm>
          <a:custGeom>
            <a:avLst/>
            <a:gdLst/>
            <a:ahLst/>
            <a:cxnLst/>
            <a:rect l="l" t="t" r="r" b="b"/>
            <a:pathLst>
              <a:path w="1620520" h="35750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2920"/>
                </a:lnTo>
                <a:lnTo>
                  <a:pt x="843" y="334139"/>
                </a:lnTo>
                <a:lnTo>
                  <a:pt x="6750" y="350170"/>
                </a:lnTo>
                <a:lnTo>
                  <a:pt x="22781" y="356077"/>
                </a:lnTo>
                <a:lnTo>
                  <a:pt x="54000" y="356920"/>
                </a:lnTo>
                <a:lnTo>
                  <a:pt x="1565998" y="356920"/>
                </a:lnTo>
                <a:lnTo>
                  <a:pt x="1597217" y="356077"/>
                </a:lnTo>
                <a:lnTo>
                  <a:pt x="1613249" y="350170"/>
                </a:lnTo>
                <a:lnTo>
                  <a:pt x="1619155" y="334139"/>
                </a:lnTo>
                <a:lnTo>
                  <a:pt x="1619999" y="302920"/>
                </a:lnTo>
                <a:lnTo>
                  <a:pt x="1619999" y="54000"/>
                </a:lnTo>
                <a:lnTo>
                  <a:pt x="1619155" y="22781"/>
                </a:lnTo>
                <a:lnTo>
                  <a:pt x="1613249" y="6750"/>
                </a:lnTo>
                <a:lnTo>
                  <a:pt x="1597217" y="843"/>
                </a:lnTo>
                <a:lnTo>
                  <a:pt x="1565998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31999" y="6711260"/>
            <a:ext cx="1188085" cy="386715"/>
          </a:xfrm>
          <a:custGeom>
            <a:avLst/>
            <a:gdLst/>
            <a:ahLst/>
            <a:cxnLst/>
            <a:rect l="l" t="t" r="r" b="b"/>
            <a:pathLst>
              <a:path w="1188085" h="38671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133995" y="386130"/>
                </a:lnTo>
                <a:lnTo>
                  <a:pt x="1165214" y="385287"/>
                </a:lnTo>
                <a:lnTo>
                  <a:pt x="1181246" y="379380"/>
                </a:lnTo>
                <a:lnTo>
                  <a:pt x="1187152" y="363349"/>
                </a:lnTo>
                <a:lnTo>
                  <a:pt x="1187996" y="33213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499557" y="6745048"/>
            <a:ext cx="1046480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2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offre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&gt;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demande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prix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baisse</a:t>
            </a:r>
            <a:endParaRPr sz="950">
              <a:latin typeface="Arial"/>
              <a:cs typeface="Arial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431999" y="6711260"/>
            <a:ext cx="1188085" cy="386715"/>
          </a:xfrm>
          <a:custGeom>
            <a:avLst/>
            <a:gdLst/>
            <a:ahLst/>
            <a:cxnLst/>
            <a:rect l="l" t="t" r="r" b="b"/>
            <a:pathLst>
              <a:path w="1188085" h="3867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133995" y="386130"/>
                </a:lnTo>
                <a:lnTo>
                  <a:pt x="1165214" y="385287"/>
                </a:lnTo>
                <a:lnTo>
                  <a:pt x="1181246" y="379380"/>
                </a:lnTo>
                <a:lnTo>
                  <a:pt x="1187152" y="363349"/>
                </a:lnTo>
                <a:lnTo>
                  <a:pt x="1187996" y="33213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697399" y="6711260"/>
            <a:ext cx="1188085" cy="386715"/>
          </a:xfrm>
          <a:custGeom>
            <a:avLst/>
            <a:gdLst/>
            <a:ahLst/>
            <a:cxnLst/>
            <a:rect l="l" t="t" r="r" b="b"/>
            <a:pathLst>
              <a:path w="1188085" h="38671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133995" y="386130"/>
                </a:lnTo>
                <a:lnTo>
                  <a:pt x="1165214" y="385287"/>
                </a:lnTo>
                <a:lnTo>
                  <a:pt x="1181246" y="379380"/>
                </a:lnTo>
                <a:lnTo>
                  <a:pt x="1187152" y="363349"/>
                </a:lnTo>
                <a:lnTo>
                  <a:pt x="1187996" y="33213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1752202" y="6745048"/>
            <a:ext cx="1071245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ts val="112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demande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&gt;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offre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prix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augmente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1697399" y="6711260"/>
            <a:ext cx="1188085" cy="386715"/>
          </a:xfrm>
          <a:custGeom>
            <a:avLst/>
            <a:gdLst/>
            <a:ahLst/>
            <a:cxnLst/>
            <a:rect l="l" t="t" r="r" b="b"/>
            <a:pathLst>
              <a:path w="1188085" h="3867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133995" y="386130"/>
                </a:lnTo>
                <a:lnTo>
                  <a:pt x="1165214" y="385287"/>
                </a:lnTo>
                <a:lnTo>
                  <a:pt x="1181246" y="379380"/>
                </a:lnTo>
                <a:lnTo>
                  <a:pt x="1187152" y="363349"/>
                </a:lnTo>
                <a:lnTo>
                  <a:pt x="1187996" y="33213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1435526" y="5530813"/>
            <a:ext cx="48196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rencontre</a:t>
            </a:r>
            <a:endParaRPr sz="850">
              <a:latin typeface="Arial"/>
              <a:cs typeface="Arial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3774338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712599" y="1137902"/>
            <a:ext cx="418211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principaux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agents économiques sur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419303" y="11296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482274" y="11217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419303" y="467999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482274" y="4697542"/>
            <a:ext cx="6096000" cy="586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baseline="2136" dirty="0">
                <a:solidFill>
                  <a:srgbClr val="00AEEF"/>
                </a:solidFill>
                <a:latin typeface="Arial"/>
                <a:cs typeface="Arial"/>
              </a:rPr>
              <a:t>Les interactions </a:t>
            </a:r>
            <a:r>
              <a:rPr sz="1950" b="1" spc="-7" baseline="2136" dirty="0">
                <a:solidFill>
                  <a:srgbClr val="00AEEF"/>
                </a:solidFill>
                <a:latin typeface="Arial"/>
                <a:cs typeface="Arial"/>
              </a:rPr>
              <a:t>entre agents économiques sur </a:t>
            </a:r>
            <a:r>
              <a:rPr sz="1950" b="1" baseline="2136" dirty="0">
                <a:solidFill>
                  <a:srgbClr val="00AEEF"/>
                </a:solidFill>
                <a:latin typeface="Arial"/>
                <a:cs typeface="Arial"/>
              </a:rPr>
              <a:t>les</a:t>
            </a:r>
            <a:r>
              <a:rPr sz="1950" b="1" spc="-30" baseline="2136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00AEEF"/>
                </a:solidFill>
                <a:latin typeface="Arial"/>
                <a:cs typeface="Arial"/>
              </a:rPr>
              <a:t>marchés</a:t>
            </a:r>
            <a:endParaRPr sz="1950" baseline="2136">
              <a:latin typeface="Arial"/>
              <a:cs typeface="Arial"/>
            </a:endParaRPr>
          </a:p>
          <a:p>
            <a:pPr marL="992505">
              <a:lnSpc>
                <a:spcPct val="100000"/>
              </a:lnSpc>
              <a:spcBef>
                <a:spcPts val="1495"/>
              </a:spcBef>
              <a:tabLst>
                <a:tab pos="2626995" algn="l"/>
              </a:tabLst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Marché	Les 5 hypothèses de la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pure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parfaite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712599" y="7592414"/>
            <a:ext cx="24949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imperfections des</a:t>
            </a:r>
            <a:r>
              <a:rPr sz="1300" b="1" spc="-9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419303" y="758410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482274" y="757625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9" name="object 1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rouper 126"/>
          <p:cNvGrpSpPr/>
          <p:nvPr/>
        </p:nvGrpSpPr>
        <p:grpSpPr>
          <a:xfrm>
            <a:off x="2376002" y="5146059"/>
            <a:ext cx="521086" cy="99695"/>
            <a:chOff x="2376002" y="5146059"/>
            <a:chExt cx="521086" cy="99695"/>
          </a:xfrm>
        </p:grpSpPr>
        <p:sp>
          <p:nvSpPr>
            <p:cNvPr id="125" name="bk object 16"/>
            <p:cNvSpPr/>
            <p:nvPr/>
          </p:nvSpPr>
          <p:spPr>
            <a:xfrm>
              <a:off x="2376002" y="5195652"/>
              <a:ext cx="473709" cy="0"/>
            </a:xfrm>
            <a:custGeom>
              <a:avLst/>
              <a:gdLst/>
              <a:ahLst/>
              <a:cxnLst/>
              <a:rect l="l" t="t" r="r" b="b"/>
              <a:pathLst>
                <a:path w="473710">
                  <a:moveTo>
                    <a:pt x="473659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6C8CC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bk object 17"/>
            <p:cNvSpPr/>
            <p:nvPr/>
          </p:nvSpPr>
          <p:spPr>
            <a:xfrm>
              <a:off x="2843748" y="5146059"/>
              <a:ext cx="53340" cy="99695"/>
            </a:xfrm>
            <a:custGeom>
              <a:avLst/>
              <a:gdLst/>
              <a:ahLst/>
              <a:cxnLst/>
              <a:rect l="l" t="t" r="r" b="b"/>
              <a:pathLst>
                <a:path w="53339" h="99695">
                  <a:moveTo>
                    <a:pt x="0" y="0"/>
                  </a:moveTo>
                  <a:lnTo>
                    <a:pt x="0" y="99186"/>
                  </a:lnTo>
                  <a:lnTo>
                    <a:pt x="53339" y="495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C8C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" name="object 2"/>
          <p:cNvSpPr txBox="1"/>
          <p:nvPr/>
        </p:nvSpPr>
        <p:spPr>
          <a:xfrm>
            <a:off x="1661299" y="248690"/>
            <a:ext cx="48736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fr-FR" sz="1500" b="1" spc="-5" smtClean="0">
                <a:solidFill>
                  <a:srgbClr val="005AAA"/>
                </a:solidFill>
                <a:latin typeface="Arial"/>
                <a:cs typeface="Arial"/>
              </a:rPr>
              <a:t>1. </a:t>
            </a:r>
            <a:r>
              <a:rPr sz="1500" b="1" spc="-5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s’établissent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relations entre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 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et son environnement économique</a:t>
            </a:r>
            <a:r>
              <a:rPr sz="15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96499" y="8136003"/>
            <a:ext cx="0" cy="1224280"/>
          </a:xfrm>
          <a:custGeom>
            <a:avLst/>
            <a:gdLst/>
            <a:ahLst/>
            <a:cxnLst/>
            <a:rect l="l" t="t" r="r" b="b"/>
            <a:pathLst>
              <a:path h="1224279">
                <a:moveTo>
                  <a:pt x="0" y="0"/>
                </a:moveTo>
                <a:lnTo>
                  <a:pt x="0" y="12240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07000" y="8136003"/>
            <a:ext cx="0" cy="1181100"/>
          </a:xfrm>
          <a:custGeom>
            <a:avLst/>
            <a:gdLst/>
            <a:ahLst/>
            <a:cxnLst/>
            <a:rect l="l" t="t" r="r" b="b"/>
            <a:pathLst>
              <a:path h="1181100">
                <a:moveTo>
                  <a:pt x="0" y="0"/>
                </a:moveTo>
                <a:lnTo>
                  <a:pt x="0" y="118080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92499" y="8343000"/>
            <a:ext cx="1008380" cy="691515"/>
          </a:xfrm>
          <a:custGeom>
            <a:avLst/>
            <a:gdLst/>
            <a:ahLst/>
            <a:cxnLst/>
            <a:rect l="l" t="t" r="r" b="b"/>
            <a:pathLst>
              <a:path w="1008379" h="691515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36930"/>
                </a:lnTo>
                <a:lnTo>
                  <a:pt x="843" y="668149"/>
                </a:lnTo>
                <a:lnTo>
                  <a:pt x="6750" y="684180"/>
                </a:lnTo>
                <a:lnTo>
                  <a:pt x="22781" y="690087"/>
                </a:lnTo>
                <a:lnTo>
                  <a:pt x="54000" y="690930"/>
                </a:lnTo>
                <a:lnTo>
                  <a:pt x="953998" y="690930"/>
                </a:lnTo>
                <a:lnTo>
                  <a:pt x="985217" y="690087"/>
                </a:lnTo>
                <a:lnTo>
                  <a:pt x="1001248" y="684180"/>
                </a:lnTo>
                <a:lnTo>
                  <a:pt x="1007155" y="668149"/>
                </a:lnTo>
                <a:lnTo>
                  <a:pt x="1007999" y="6369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992667" y="8389487"/>
            <a:ext cx="796290" cy="5892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ctr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créent </a:t>
            </a:r>
            <a:r>
              <a:rPr sz="950" b="1" dirty="0">
                <a:solidFill>
                  <a:srgbClr val="231F20"/>
                </a:solidFill>
                <a:latin typeface="Arial"/>
                <a:cs typeface="Arial"/>
              </a:rPr>
              <a:t>des  </a:t>
            </a:r>
            <a:r>
              <a:rPr sz="950" b="1" spc="-5" dirty="0">
                <a:solidFill>
                  <a:srgbClr val="231F20"/>
                </a:solidFill>
                <a:latin typeface="Arial"/>
                <a:cs typeface="Arial"/>
              </a:rPr>
              <a:t>externalités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positives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et/ou  négatives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102999" y="8343000"/>
            <a:ext cx="1008380" cy="691515"/>
          </a:xfrm>
          <a:custGeom>
            <a:avLst/>
            <a:gdLst/>
            <a:ahLst/>
            <a:cxnLst/>
            <a:rect l="l" t="t" r="r" b="b"/>
            <a:pathLst>
              <a:path w="1008379" h="691515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36930"/>
                </a:lnTo>
                <a:lnTo>
                  <a:pt x="843" y="668149"/>
                </a:lnTo>
                <a:lnTo>
                  <a:pt x="6750" y="684180"/>
                </a:lnTo>
                <a:lnTo>
                  <a:pt x="22781" y="690087"/>
                </a:lnTo>
                <a:lnTo>
                  <a:pt x="54000" y="690930"/>
                </a:lnTo>
                <a:lnTo>
                  <a:pt x="953998" y="690930"/>
                </a:lnTo>
                <a:lnTo>
                  <a:pt x="985217" y="690087"/>
                </a:lnTo>
                <a:lnTo>
                  <a:pt x="1001248" y="684180"/>
                </a:lnTo>
                <a:lnTo>
                  <a:pt x="1007155" y="668149"/>
                </a:lnTo>
                <a:lnTo>
                  <a:pt x="1007999" y="6369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253478" y="8389487"/>
            <a:ext cx="695960" cy="5892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ctr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subissent  </a:t>
            </a:r>
            <a:r>
              <a:rPr sz="950" b="1" dirty="0">
                <a:solidFill>
                  <a:srgbClr val="231F20"/>
                </a:solidFill>
                <a:latin typeface="Arial"/>
                <a:cs typeface="Arial"/>
              </a:rPr>
              <a:t>des  </a:t>
            </a:r>
            <a:r>
              <a:rPr sz="950" b="1" spc="-5" dirty="0">
                <a:solidFill>
                  <a:srgbClr val="231F20"/>
                </a:solidFill>
                <a:latin typeface="Arial"/>
                <a:cs typeface="Arial"/>
              </a:rPr>
              <a:t>externalités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négatives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168999" y="8136003"/>
            <a:ext cx="0" cy="1748789"/>
          </a:xfrm>
          <a:custGeom>
            <a:avLst/>
            <a:gdLst/>
            <a:ahLst/>
            <a:cxnLst/>
            <a:rect l="l" t="t" r="r" b="b"/>
            <a:pathLst>
              <a:path h="1748790">
                <a:moveTo>
                  <a:pt x="0" y="0"/>
                </a:moveTo>
                <a:lnTo>
                  <a:pt x="0" y="174862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8998" y="8883171"/>
            <a:ext cx="2700020" cy="1215390"/>
          </a:xfrm>
          <a:custGeom>
            <a:avLst/>
            <a:gdLst/>
            <a:ahLst/>
            <a:cxnLst/>
            <a:rect l="l" t="t" r="r" b="b"/>
            <a:pathLst>
              <a:path w="2700020" h="1215390">
                <a:moveTo>
                  <a:pt x="2645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160830"/>
                </a:lnTo>
                <a:lnTo>
                  <a:pt x="843" y="1192049"/>
                </a:lnTo>
                <a:lnTo>
                  <a:pt x="6750" y="1208081"/>
                </a:lnTo>
                <a:lnTo>
                  <a:pt x="22781" y="1213987"/>
                </a:lnTo>
                <a:lnTo>
                  <a:pt x="54000" y="1214831"/>
                </a:lnTo>
                <a:lnTo>
                  <a:pt x="2645994" y="1214831"/>
                </a:lnTo>
                <a:lnTo>
                  <a:pt x="2677213" y="1213987"/>
                </a:lnTo>
                <a:lnTo>
                  <a:pt x="2693244" y="1208081"/>
                </a:lnTo>
                <a:lnTo>
                  <a:pt x="2699150" y="1192049"/>
                </a:lnTo>
                <a:lnTo>
                  <a:pt x="2699994" y="1160830"/>
                </a:lnTo>
                <a:lnTo>
                  <a:pt x="2699994" y="54000"/>
                </a:lnTo>
                <a:lnTo>
                  <a:pt x="2699150" y="22781"/>
                </a:lnTo>
                <a:lnTo>
                  <a:pt x="2693244" y="6750"/>
                </a:lnTo>
                <a:lnTo>
                  <a:pt x="2677213" y="843"/>
                </a:lnTo>
                <a:lnTo>
                  <a:pt x="26459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8998" y="8883171"/>
            <a:ext cx="2700020" cy="1215390"/>
          </a:xfrm>
          <a:custGeom>
            <a:avLst/>
            <a:gdLst/>
            <a:ahLst/>
            <a:cxnLst/>
            <a:rect l="l" t="t" r="r" b="b"/>
            <a:pathLst>
              <a:path w="2700020" h="121539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160830"/>
                </a:lnTo>
                <a:lnTo>
                  <a:pt x="843" y="1192049"/>
                </a:lnTo>
                <a:lnTo>
                  <a:pt x="6750" y="1208081"/>
                </a:lnTo>
                <a:lnTo>
                  <a:pt x="22781" y="1213987"/>
                </a:lnTo>
                <a:lnTo>
                  <a:pt x="54000" y="1214831"/>
                </a:lnTo>
                <a:lnTo>
                  <a:pt x="2645994" y="1214831"/>
                </a:lnTo>
                <a:lnTo>
                  <a:pt x="2677213" y="1213987"/>
                </a:lnTo>
                <a:lnTo>
                  <a:pt x="2693244" y="1208081"/>
                </a:lnTo>
                <a:lnTo>
                  <a:pt x="2699150" y="1192049"/>
                </a:lnTo>
                <a:lnTo>
                  <a:pt x="2699994" y="1160830"/>
                </a:lnTo>
                <a:lnTo>
                  <a:pt x="2699994" y="54000"/>
                </a:lnTo>
                <a:lnTo>
                  <a:pt x="2699150" y="22781"/>
                </a:lnTo>
                <a:lnTo>
                  <a:pt x="2693244" y="6750"/>
                </a:lnTo>
                <a:lnTo>
                  <a:pt x="2677213" y="843"/>
                </a:lnTo>
                <a:lnTo>
                  <a:pt x="264599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02999" y="8343000"/>
            <a:ext cx="1332230" cy="412115"/>
          </a:xfrm>
          <a:custGeom>
            <a:avLst/>
            <a:gdLst/>
            <a:ahLst/>
            <a:cxnLst/>
            <a:rect l="l" t="t" r="r" b="b"/>
            <a:pathLst>
              <a:path w="1332230" h="41211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7530"/>
                </a:lnTo>
                <a:lnTo>
                  <a:pt x="843" y="388749"/>
                </a:lnTo>
                <a:lnTo>
                  <a:pt x="6750" y="404780"/>
                </a:lnTo>
                <a:lnTo>
                  <a:pt x="22781" y="410687"/>
                </a:lnTo>
                <a:lnTo>
                  <a:pt x="54000" y="411530"/>
                </a:lnTo>
                <a:lnTo>
                  <a:pt x="1278001" y="411530"/>
                </a:lnTo>
                <a:lnTo>
                  <a:pt x="1309219" y="410687"/>
                </a:lnTo>
                <a:lnTo>
                  <a:pt x="1325251" y="404780"/>
                </a:lnTo>
                <a:lnTo>
                  <a:pt x="1331157" y="388749"/>
                </a:lnTo>
                <a:lnTo>
                  <a:pt x="1332001" y="357530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681020" y="8389487"/>
            <a:ext cx="97155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55880" marR="5080" indent="-4381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tentent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réduire  la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concurrence</a:t>
            </a:r>
            <a:r>
              <a:rPr sz="95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endParaRPr sz="95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18998" y="7965713"/>
            <a:ext cx="5292090" cy="269875"/>
          </a:xfrm>
          <a:custGeom>
            <a:avLst/>
            <a:gdLst/>
            <a:ahLst/>
            <a:cxnLst/>
            <a:rect l="l" t="t" r="r" b="b"/>
            <a:pathLst>
              <a:path w="5292090" h="26987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238000" y="269290"/>
                </a:lnTo>
                <a:lnTo>
                  <a:pt x="5269219" y="268447"/>
                </a:lnTo>
                <a:lnTo>
                  <a:pt x="5285251" y="262540"/>
                </a:lnTo>
                <a:lnTo>
                  <a:pt x="5291157" y="246509"/>
                </a:lnTo>
                <a:lnTo>
                  <a:pt x="5292001" y="21529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736739" y="7998817"/>
            <a:ext cx="14535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Certaines</a:t>
            </a:r>
            <a:r>
              <a:rPr sz="11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entreprises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784000" y="1628289"/>
            <a:ext cx="0" cy="2166620"/>
          </a:xfrm>
          <a:custGeom>
            <a:avLst/>
            <a:gdLst/>
            <a:ahLst/>
            <a:cxnLst/>
            <a:rect l="l" t="t" r="r" b="b"/>
            <a:pathLst>
              <a:path h="2166620">
                <a:moveTo>
                  <a:pt x="0" y="0"/>
                </a:moveTo>
                <a:lnTo>
                  <a:pt x="0" y="21661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61524" y="1628289"/>
            <a:ext cx="0" cy="2138045"/>
          </a:xfrm>
          <a:custGeom>
            <a:avLst/>
            <a:gdLst/>
            <a:ahLst/>
            <a:cxnLst/>
            <a:rect l="l" t="t" r="r" b="b"/>
            <a:pathLst>
              <a:path h="2138045">
                <a:moveTo>
                  <a:pt x="0" y="0"/>
                </a:moveTo>
                <a:lnTo>
                  <a:pt x="0" y="2137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2349" y="1628289"/>
            <a:ext cx="0" cy="2204085"/>
          </a:xfrm>
          <a:custGeom>
            <a:avLst/>
            <a:gdLst/>
            <a:ahLst/>
            <a:cxnLst/>
            <a:rect l="l" t="t" r="r" b="b"/>
            <a:pathLst>
              <a:path h="2204085">
                <a:moveTo>
                  <a:pt x="0" y="0"/>
                </a:moveTo>
                <a:lnTo>
                  <a:pt x="0" y="220390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041650" y="1628289"/>
            <a:ext cx="0" cy="1475105"/>
          </a:xfrm>
          <a:custGeom>
            <a:avLst/>
            <a:gdLst/>
            <a:ahLst/>
            <a:cxnLst/>
            <a:rect l="l" t="t" r="r" b="b"/>
            <a:pathLst>
              <a:path h="1475105">
                <a:moveTo>
                  <a:pt x="0" y="0"/>
                </a:moveTo>
                <a:lnTo>
                  <a:pt x="0" y="147491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1999" y="2986755"/>
            <a:ext cx="6336030" cy="269875"/>
          </a:xfrm>
          <a:custGeom>
            <a:avLst/>
            <a:gdLst/>
            <a:ahLst/>
            <a:cxnLst/>
            <a:rect l="l" t="t" r="r" b="b"/>
            <a:pathLst>
              <a:path w="6336030" h="269875">
                <a:moveTo>
                  <a:pt x="6282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6282004" y="269290"/>
                </a:lnTo>
                <a:lnTo>
                  <a:pt x="6313223" y="268447"/>
                </a:lnTo>
                <a:lnTo>
                  <a:pt x="6329254" y="262540"/>
                </a:lnTo>
                <a:lnTo>
                  <a:pt x="6335160" y="246509"/>
                </a:lnTo>
                <a:lnTo>
                  <a:pt x="6336004" y="215290"/>
                </a:lnTo>
                <a:lnTo>
                  <a:pt x="6336004" y="54000"/>
                </a:lnTo>
                <a:lnTo>
                  <a:pt x="6335160" y="22781"/>
                </a:lnTo>
                <a:lnTo>
                  <a:pt x="6329254" y="6750"/>
                </a:lnTo>
                <a:lnTo>
                  <a:pt x="6313223" y="843"/>
                </a:lnTo>
                <a:lnTo>
                  <a:pt x="6282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47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80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828699" y="1915662"/>
            <a:ext cx="63563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endParaRPr sz="95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31999" y="3629613"/>
            <a:ext cx="1440180" cy="393065"/>
          </a:xfrm>
          <a:custGeom>
            <a:avLst/>
            <a:gdLst/>
            <a:ahLst/>
            <a:cxnLst/>
            <a:rect l="l" t="t" r="r" b="b"/>
            <a:pathLst>
              <a:path w="1440180" h="39306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8480"/>
                </a:lnTo>
                <a:lnTo>
                  <a:pt x="843" y="369699"/>
                </a:lnTo>
                <a:lnTo>
                  <a:pt x="6750" y="385730"/>
                </a:lnTo>
                <a:lnTo>
                  <a:pt x="22781" y="391637"/>
                </a:lnTo>
                <a:lnTo>
                  <a:pt x="54000" y="392480"/>
                </a:lnTo>
                <a:lnTo>
                  <a:pt x="1386001" y="392480"/>
                </a:lnTo>
                <a:lnTo>
                  <a:pt x="1417220" y="391637"/>
                </a:lnTo>
                <a:lnTo>
                  <a:pt x="1433252" y="385730"/>
                </a:lnTo>
                <a:lnTo>
                  <a:pt x="1439158" y="369699"/>
                </a:lnTo>
                <a:lnTo>
                  <a:pt x="1440002" y="3384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63149" y="3666569"/>
            <a:ext cx="9779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Marché des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biens</a:t>
            </a:r>
            <a:endParaRPr sz="9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50988" y="3806269"/>
            <a:ext cx="60198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31999" y="3629613"/>
            <a:ext cx="1440180" cy="393065"/>
          </a:xfrm>
          <a:custGeom>
            <a:avLst/>
            <a:gdLst/>
            <a:ahLst/>
            <a:cxnLst/>
            <a:rect l="l" t="t" r="r" b="b"/>
            <a:pathLst>
              <a:path w="1440180" h="3930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8480"/>
                </a:lnTo>
                <a:lnTo>
                  <a:pt x="843" y="369699"/>
                </a:lnTo>
                <a:lnTo>
                  <a:pt x="6750" y="385730"/>
                </a:lnTo>
                <a:lnTo>
                  <a:pt x="22781" y="391637"/>
                </a:lnTo>
                <a:lnTo>
                  <a:pt x="54000" y="392480"/>
                </a:lnTo>
                <a:lnTo>
                  <a:pt x="1386001" y="392480"/>
                </a:lnTo>
                <a:lnTo>
                  <a:pt x="1417220" y="391637"/>
                </a:lnTo>
                <a:lnTo>
                  <a:pt x="1433252" y="385730"/>
                </a:lnTo>
                <a:lnTo>
                  <a:pt x="1439158" y="369699"/>
                </a:lnTo>
                <a:lnTo>
                  <a:pt x="1440002" y="3384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1999" y="2299051"/>
            <a:ext cx="1440180" cy="504190"/>
          </a:xfrm>
          <a:custGeom>
            <a:avLst/>
            <a:gdLst/>
            <a:ahLst/>
            <a:cxnLst/>
            <a:rect l="l" t="t" r="r" b="b"/>
            <a:pathLst>
              <a:path w="1440180" h="50418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386001" y="503999"/>
                </a:lnTo>
                <a:lnTo>
                  <a:pt x="1417220" y="503155"/>
                </a:lnTo>
                <a:lnTo>
                  <a:pt x="1433252" y="497249"/>
                </a:lnTo>
                <a:lnTo>
                  <a:pt x="1439158" y="481218"/>
                </a:lnTo>
                <a:lnTo>
                  <a:pt x="1440002" y="449999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35814" y="2321925"/>
            <a:ext cx="123253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1750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121285" algn="l"/>
              </a:tabLst>
            </a:pPr>
            <a:r>
              <a:rPr lang="fr-FR" sz="95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mtClean="0">
                <a:solidFill>
                  <a:srgbClr val="231F20"/>
                </a:solidFill>
                <a:latin typeface="Arial"/>
                <a:cs typeface="Arial"/>
              </a:rPr>
              <a:t>Production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biens  et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marchands</a:t>
            </a:r>
            <a:endParaRPr sz="950">
              <a:latin typeface="Arial"/>
              <a:cs typeface="Arial"/>
            </a:endParaRPr>
          </a:p>
          <a:p>
            <a:pPr marL="220979" lvl="1" indent="-75565">
              <a:lnSpc>
                <a:spcPts val="1070"/>
              </a:lnSpc>
              <a:buClr>
                <a:srgbClr val="F5821F"/>
              </a:buClr>
              <a:buFont typeface="Arial"/>
              <a:buChar char="•"/>
              <a:tabLst>
                <a:tab pos="2216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Investissements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31999" y="2299051"/>
            <a:ext cx="1440180" cy="504190"/>
          </a:xfrm>
          <a:custGeom>
            <a:avLst/>
            <a:gdLst/>
            <a:ahLst/>
            <a:cxnLst/>
            <a:rect l="l" t="t" r="r" b="b"/>
            <a:pathLst>
              <a:path w="1440180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386001" y="503999"/>
                </a:lnTo>
                <a:lnTo>
                  <a:pt x="1417220" y="503155"/>
                </a:lnTo>
                <a:lnTo>
                  <a:pt x="1433252" y="497249"/>
                </a:lnTo>
                <a:lnTo>
                  <a:pt x="1439158" y="481218"/>
                </a:lnTo>
                <a:lnTo>
                  <a:pt x="1440002" y="449999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063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327728" y="2319775"/>
            <a:ext cx="912494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indent="-75565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Consommation</a:t>
            </a:r>
            <a:endParaRPr sz="950">
              <a:latin typeface="Arial"/>
              <a:cs typeface="Arial"/>
            </a:endParaRPr>
          </a:p>
          <a:p>
            <a:pPr marL="266065" lvl="1" indent="-76200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2667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Épargne</a:t>
            </a:r>
            <a:endParaRPr sz="95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063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662050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759088" y="2319775"/>
            <a:ext cx="12465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207010" marR="5080" indent="-19494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Production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non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marchands</a:t>
            </a:r>
            <a:endParaRPr sz="95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662050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327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5444037" y="2319775"/>
            <a:ext cx="1207770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indent="-75565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Réception de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dépôts</a:t>
            </a:r>
            <a:endParaRPr sz="950">
              <a:latin typeface="Arial"/>
              <a:cs typeface="Arial"/>
            </a:endParaRPr>
          </a:p>
          <a:p>
            <a:pPr marL="266065" lvl="1" indent="-75565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2667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Prêts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d’argent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327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9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2517636" y="1915662"/>
            <a:ext cx="52197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Ménages</a:t>
            </a:r>
            <a:endParaRPr sz="95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911998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290493" y="1915662"/>
            <a:ext cx="24002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État</a:t>
            </a:r>
            <a:endParaRPr sz="95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543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5791652" y="1915662"/>
            <a:ext cx="50228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Banques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063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2308611" y="3742769"/>
            <a:ext cx="9512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Marché du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063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30818" y="3564489"/>
            <a:ext cx="280670" cy="168275"/>
          </a:xfrm>
          <a:custGeom>
            <a:avLst/>
            <a:gdLst/>
            <a:ahLst/>
            <a:cxnLst/>
            <a:rect l="l" t="t" r="r" b="b"/>
            <a:pathLst>
              <a:path w="280670" h="168275">
                <a:moveTo>
                  <a:pt x="0" y="167881"/>
                </a:moveTo>
                <a:lnTo>
                  <a:pt x="280276" y="0"/>
                </a:lnTo>
              </a:path>
            </a:pathLst>
          </a:custGeom>
          <a:ln w="12700">
            <a:solidFill>
              <a:srgbClr val="6C8CC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391761" y="3518264"/>
            <a:ext cx="71755" cy="85090"/>
          </a:xfrm>
          <a:custGeom>
            <a:avLst/>
            <a:gdLst/>
            <a:ahLst/>
            <a:cxnLst/>
            <a:rect l="l" t="t" r="r" b="b"/>
            <a:pathLst>
              <a:path w="71754" h="85089">
                <a:moveTo>
                  <a:pt x="0" y="0"/>
                </a:moveTo>
                <a:lnTo>
                  <a:pt x="50965" y="85077"/>
                </a:lnTo>
                <a:lnTo>
                  <a:pt x="71234" y="15138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24086" y="3914696"/>
            <a:ext cx="301625" cy="126364"/>
          </a:xfrm>
          <a:custGeom>
            <a:avLst/>
            <a:gdLst/>
            <a:ahLst/>
            <a:cxnLst/>
            <a:rect l="l" t="t" r="r" b="b"/>
            <a:pathLst>
              <a:path w="301625" h="126364">
                <a:moveTo>
                  <a:pt x="0" y="0"/>
                </a:moveTo>
                <a:lnTo>
                  <a:pt x="301129" y="126314"/>
                </a:lnTo>
              </a:path>
            </a:pathLst>
          </a:custGeom>
          <a:ln w="12700">
            <a:solidFill>
              <a:srgbClr val="6C8CC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412634" y="3998046"/>
            <a:ext cx="68580" cy="92075"/>
          </a:xfrm>
          <a:custGeom>
            <a:avLst/>
            <a:gdLst/>
            <a:ahLst/>
            <a:cxnLst/>
            <a:rect l="l" t="t" r="r" b="b"/>
            <a:pathLst>
              <a:path w="68579" h="92075">
                <a:moveTo>
                  <a:pt x="38366" y="0"/>
                </a:moveTo>
                <a:lnTo>
                  <a:pt x="0" y="91452"/>
                </a:lnTo>
                <a:lnTo>
                  <a:pt x="68364" y="66357"/>
                </a:lnTo>
                <a:lnTo>
                  <a:pt x="3836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695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3846677" y="3742769"/>
            <a:ext cx="11391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Marché des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capitaux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3695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953999" y="1457999"/>
            <a:ext cx="5292090" cy="269875"/>
          </a:xfrm>
          <a:custGeom>
            <a:avLst/>
            <a:gdLst/>
            <a:ahLst/>
            <a:cxnLst/>
            <a:rect l="l" t="t" r="r" b="b"/>
            <a:pathLst>
              <a:path w="5292090" h="26987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238000" y="269290"/>
                </a:lnTo>
                <a:lnTo>
                  <a:pt x="5269219" y="268447"/>
                </a:lnTo>
                <a:lnTo>
                  <a:pt x="5285251" y="262540"/>
                </a:lnTo>
                <a:lnTo>
                  <a:pt x="5291157" y="246509"/>
                </a:lnTo>
                <a:lnTo>
                  <a:pt x="5292001" y="21529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2413895" y="1491103"/>
            <a:ext cx="23704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différents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agents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29407" y="3031969"/>
            <a:ext cx="5935980" cy="623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interviennent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marchés où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 confrontent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 offre et une demande pour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fixer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prix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d’équilibre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marL="5005705" marR="168275" indent="-117475">
              <a:lnSpc>
                <a:spcPts val="1000"/>
              </a:lnSpc>
              <a:spcBef>
                <a:spcPts val="5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monétaire 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à court</a:t>
            </a:r>
            <a:r>
              <a:rPr sz="8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85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543999" y="3349419"/>
            <a:ext cx="1224280" cy="363220"/>
          </a:xfrm>
          <a:custGeom>
            <a:avLst/>
            <a:gdLst/>
            <a:ahLst/>
            <a:cxnLst/>
            <a:rect l="l" t="t" r="r" b="b"/>
            <a:pathLst>
              <a:path w="1224279" h="3632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8749"/>
                </a:lnTo>
                <a:lnTo>
                  <a:pt x="843" y="339961"/>
                </a:lnTo>
                <a:lnTo>
                  <a:pt x="6750" y="355988"/>
                </a:lnTo>
                <a:lnTo>
                  <a:pt x="22781" y="361893"/>
                </a:lnTo>
                <a:lnTo>
                  <a:pt x="54000" y="362737"/>
                </a:lnTo>
                <a:lnTo>
                  <a:pt x="1170000" y="362737"/>
                </a:lnTo>
                <a:lnTo>
                  <a:pt x="1201219" y="361893"/>
                </a:lnTo>
                <a:lnTo>
                  <a:pt x="1217250" y="355988"/>
                </a:lnTo>
                <a:lnTo>
                  <a:pt x="1223156" y="339961"/>
                </a:lnTo>
                <a:lnTo>
                  <a:pt x="1224000" y="308749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5547174" y="3858002"/>
            <a:ext cx="1217930" cy="40894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207010" marR="203835" algn="ctr">
              <a:lnSpc>
                <a:spcPts val="1000"/>
              </a:lnSpc>
              <a:spcBef>
                <a:spcPts val="15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r>
              <a:rPr sz="8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financier  à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long</a:t>
            </a:r>
            <a:r>
              <a:rPr sz="8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850">
              <a:latin typeface="Arial"/>
              <a:cs typeface="Arial"/>
            </a:endParaRPr>
          </a:p>
          <a:p>
            <a:pPr algn="ctr">
              <a:lnSpc>
                <a:spcPts val="969"/>
              </a:lnSpc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(actions et</a:t>
            </a:r>
            <a:r>
              <a:rPr sz="8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obligations)</a:t>
            </a:r>
            <a:endParaRPr sz="85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543999" y="3841189"/>
            <a:ext cx="1224280" cy="476250"/>
          </a:xfrm>
          <a:custGeom>
            <a:avLst/>
            <a:gdLst/>
            <a:ahLst/>
            <a:cxnLst/>
            <a:rect l="l" t="t" r="r" b="b"/>
            <a:pathLst>
              <a:path w="1224279" h="47625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21728"/>
                </a:lnTo>
                <a:lnTo>
                  <a:pt x="843" y="452940"/>
                </a:lnTo>
                <a:lnTo>
                  <a:pt x="6750" y="468968"/>
                </a:lnTo>
                <a:lnTo>
                  <a:pt x="22781" y="474873"/>
                </a:lnTo>
                <a:lnTo>
                  <a:pt x="54000" y="475716"/>
                </a:lnTo>
                <a:lnTo>
                  <a:pt x="1170000" y="475716"/>
                </a:lnTo>
                <a:lnTo>
                  <a:pt x="1201219" y="474873"/>
                </a:lnTo>
                <a:lnTo>
                  <a:pt x="1217250" y="468968"/>
                </a:lnTo>
                <a:lnTo>
                  <a:pt x="1223156" y="452940"/>
                </a:lnTo>
                <a:lnTo>
                  <a:pt x="1224000" y="421728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913499" y="9143570"/>
            <a:ext cx="2196465" cy="955040"/>
          </a:xfrm>
          <a:custGeom>
            <a:avLst/>
            <a:gdLst/>
            <a:ahLst/>
            <a:cxnLst/>
            <a:rect l="l" t="t" r="r" b="b"/>
            <a:pathLst>
              <a:path w="2196465" h="955040">
                <a:moveTo>
                  <a:pt x="2141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900430"/>
                </a:lnTo>
                <a:lnTo>
                  <a:pt x="843" y="931648"/>
                </a:lnTo>
                <a:lnTo>
                  <a:pt x="6750" y="947680"/>
                </a:lnTo>
                <a:lnTo>
                  <a:pt x="22781" y="953586"/>
                </a:lnTo>
                <a:lnTo>
                  <a:pt x="54000" y="954430"/>
                </a:lnTo>
                <a:lnTo>
                  <a:pt x="2141994" y="954430"/>
                </a:lnTo>
                <a:lnTo>
                  <a:pt x="2173213" y="953586"/>
                </a:lnTo>
                <a:lnTo>
                  <a:pt x="2189245" y="947680"/>
                </a:lnTo>
                <a:lnTo>
                  <a:pt x="2195151" y="931648"/>
                </a:lnTo>
                <a:lnTo>
                  <a:pt x="2195995" y="900430"/>
                </a:lnTo>
                <a:lnTo>
                  <a:pt x="2195995" y="54000"/>
                </a:lnTo>
                <a:lnTo>
                  <a:pt x="2195151" y="22781"/>
                </a:lnTo>
                <a:lnTo>
                  <a:pt x="2189245" y="6750"/>
                </a:lnTo>
                <a:lnTo>
                  <a:pt x="2173213" y="843"/>
                </a:lnTo>
                <a:lnTo>
                  <a:pt x="2141994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3981307" y="9182109"/>
            <a:ext cx="20548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Ces externalités ont des effets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positifs</a:t>
            </a:r>
            <a:endParaRPr sz="95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970026" y="9321809"/>
            <a:ext cx="2077085" cy="7289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ou négatifs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bien-être des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agents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causés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 l’action d’autres agents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sans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que le marché ne 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sanctionne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positivement</a:t>
            </a:r>
            <a:endParaRPr sz="950">
              <a:latin typeface="Arial"/>
              <a:cs typeface="Arial"/>
            </a:endParaRPr>
          </a:p>
          <a:p>
            <a:pPr marL="635" algn="ctr">
              <a:lnSpc>
                <a:spcPts val="107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ou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négativement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1108588" y="5230805"/>
            <a:ext cx="0" cy="729615"/>
          </a:xfrm>
          <a:custGeom>
            <a:avLst/>
            <a:gdLst/>
            <a:ahLst/>
            <a:cxnLst/>
            <a:rect l="l" t="t" r="r" b="b"/>
            <a:pathLst>
              <a:path h="729614">
                <a:moveTo>
                  <a:pt x="0" y="0"/>
                </a:moveTo>
                <a:lnTo>
                  <a:pt x="0" y="72908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71763" y="5212809"/>
            <a:ext cx="0" cy="747395"/>
          </a:xfrm>
          <a:custGeom>
            <a:avLst/>
            <a:gdLst/>
            <a:ahLst/>
            <a:cxnLst/>
            <a:rect l="l" t="t" r="r" b="b"/>
            <a:pathLst>
              <a:path h="747395">
                <a:moveTo>
                  <a:pt x="0" y="0"/>
                </a:moveTo>
                <a:lnTo>
                  <a:pt x="0" y="74707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740174" y="5947182"/>
            <a:ext cx="0" cy="521334"/>
          </a:xfrm>
          <a:custGeom>
            <a:avLst/>
            <a:gdLst/>
            <a:ahLst/>
            <a:cxnLst/>
            <a:rect l="l" t="t" r="r" b="b"/>
            <a:pathLst>
              <a:path h="521335">
                <a:moveTo>
                  <a:pt x="0" y="0"/>
                </a:moveTo>
                <a:lnTo>
                  <a:pt x="0" y="5210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107000" y="5953532"/>
            <a:ext cx="1260475" cy="0"/>
          </a:xfrm>
          <a:custGeom>
            <a:avLst/>
            <a:gdLst/>
            <a:ahLst/>
            <a:cxnLst/>
            <a:rect l="l" t="t" r="r" b="b"/>
            <a:pathLst>
              <a:path w="1260475">
                <a:moveTo>
                  <a:pt x="126000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56587" y="5499873"/>
            <a:ext cx="504190" cy="234315"/>
          </a:xfrm>
          <a:custGeom>
            <a:avLst/>
            <a:gdLst/>
            <a:ahLst/>
            <a:cxnLst/>
            <a:rect l="l" t="t" r="r" b="b"/>
            <a:pathLst>
              <a:path w="504190" h="234314">
                <a:moveTo>
                  <a:pt x="449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449999" y="233730"/>
                </a:lnTo>
                <a:lnTo>
                  <a:pt x="481218" y="232887"/>
                </a:lnTo>
                <a:lnTo>
                  <a:pt x="497249" y="226980"/>
                </a:lnTo>
                <a:lnTo>
                  <a:pt x="503155" y="210949"/>
                </a:lnTo>
                <a:lnTo>
                  <a:pt x="503999" y="179730"/>
                </a:lnTo>
                <a:lnTo>
                  <a:pt x="503999" y="54000"/>
                </a:lnTo>
                <a:lnTo>
                  <a:pt x="503155" y="22781"/>
                </a:lnTo>
                <a:lnTo>
                  <a:pt x="497249" y="6750"/>
                </a:lnTo>
                <a:lnTo>
                  <a:pt x="481218" y="843"/>
                </a:lnTo>
                <a:lnTo>
                  <a:pt x="449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961745" y="5527311"/>
            <a:ext cx="2914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fre</a:t>
            </a:r>
            <a:endParaRPr sz="95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1987411" y="5499873"/>
            <a:ext cx="720090" cy="234315"/>
          </a:xfrm>
          <a:custGeom>
            <a:avLst/>
            <a:gdLst/>
            <a:ahLst/>
            <a:cxnLst/>
            <a:rect l="l" t="t" r="r" b="b"/>
            <a:pathLst>
              <a:path w="720089" h="234314">
                <a:moveTo>
                  <a:pt x="66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666000" y="233730"/>
                </a:lnTo>
                <a:lnTo>
                  <a:pt x="697219" y="232887"/>
                </a:lnTo>
                <a:lnTo>
                  <a:pt x="713251" y="226980"/>
                </a:lnTo>
                <a:lnTo>
                  <a:pt x="719157" y="210949"/>
                </a:lnTo>
                <a:lnTo>
                  <a:pt x="720001" y="179730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2071946" y="5527311"/>
            <a:ext cx="5486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Demande</a:t>
            </a:r>
            <a:endParaRPr sz="95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1024412" y="5058002"/>
            <a:ext cx="1404620" cy="269875"/>
          </a:xfrm>
          <a:custGeom>
            <a:avLst/>
            <a:gdLst/>
            <a:ahLst/>
            <a:cxnLst/>
            <a:rect l="l" t="t" r="r" b="b"/>
            <a:pathLst>
              <a:path w="1404620" h="269875">
                <a:moveTo>
                  <a:pt x="1349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349997" y="269290"/>
                </a:lnTo>
                <a:lnTo>
                  <a:pt x="1381216" y="268447"/>
                </a:lnTo>
                <a:lnTo>
                  <a:pt x="1397247" y="262540"/>
                </a:lnTo>
                <a:lnTo>
                  <a:pt x="1403153" y="246509"/>
                </a:lnTo>
                <a:lnTo>
                  <a:pt x="1403997" y="215290"/>
                </a:lnTo>
                <a:lnTo>
                  <a:pt x="1403997" y="54000"/>
                </a:lnTo>
                <a:lnTo>
                  <a:pt x="1403153" y="22781"/>
                </a:lnTo>
                <a:lnTo>
                  <a:pt x="1397247" y="6750"/>
                </a:lnTo>
                <a:lnTo>
                  <a:pt x="1381216" y="843"/>
                </a:lnTo>
                <a:lnTo>
                  <a:pt x="134999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294000" y="5262015"/>
            <a:ext cx="0" cy="422275"/>
          </a:xfrm>
          <a:custGeom>
            <a:avLst/>
            <a:gdLst/>
            <a:ahLst/>
            <a:cxnLst/>
            <a:rect l="l" t="t" r="r" b="b"/>
            <a:pathLst>
              <a:path h="422275">
                <a:moveTo>
                  <a:pt x="0" y="0"/>
                </a:moveTo>
                <a:lnTo>
                  <a:pt x="0" y="4217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915998" y="5504003"/>
            <a:ext cx="756285" cy="234315"/>
          </a:xfrm>
          <a:custGeom>
            <a:avLst/>
            <a:gdLst/>
            <a:ahLst/>
            <a:cxnLst/>
            <a:rect l="l" t="t" r="r" b="b"/>
            <a:pathLst>
              <a:path w="756285" h="234314">
                <a:moveTo>
                  <a:pt x="702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702005" y="233730"/>
                </a:lnTo>
                <a:lnTo>
                  <a:pt x="733224" y="232887"/>
                </a:lnTo>
                <a:lnTo>
                  <a:pt x="749255" y="226980"/>
                </a:lnTo>
                <a:lnTo>
                  <a:pt x="755161" y="210949"/>
                </a:lnTo>
                <a:lnTo>
                  <a:pt x="756005" y="179730"/>
                </a:lnTo>
                <a:lnTo>
                  <a:pt x="756005" y="54000"/>
                </a:lnTo>
                <a:lnTo>
                  <a:pt x="755161" y="22781"/>
                </a:lnTo>
                <a:lnTo>
                  <a:pt x="749255" y="6750"/>
                </a:lnTo>
                <a:lnTo>
                  <a:pt x="733224" y="843"/>
                </a:lnTo>
                <a:lnTo>
                  <a:pt x="702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3029899" y="5531441"/>
            <a:ext cx="52197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Atomicité</a:t>
            </a:r>
            <a:endParaRPr sz="95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2915998" y="5504003"/>
            <a:ext cx="756285" cy="234315"/>
          </a:xfrm>
          <a:custGeom>
            <a:avLst/>
            <a:gdLst/>
            <a:ahLst/>
            <a:cxnLst/>
            <a:rect l="l" t="t" r="r" b="b"/>
            <a:pathLst>
              <a:path w="756285" h="234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702005" y="233730"/>
                </a:lnTo>
                <a:lnTo>
                  <a:pt x="733224" y="232887"/>
                </a:lnTo>
                <a:lnTo>
                  <a:pt x="749255" y="226980"/>
                </a:lnTo>
                <a:lnTo>
                  <a:pt x="755161" y="210949"/>
                </a:lnTo>
                <a:lnTo>
                  <a:pt x="756005" y="179730"/>
                </a:lnTo>
                <a:lnTo>
                  <a:pt x="756005" y="54000"/>
                </a:lnTo>
                <a:lnTo>
                  <a:pt x="755161" y="22781"/>
                </a:lnTo>
                <a:lnTo>
                  <a:pt x="749255" y="6750"/>
                </a:lnTo>
                <a:lnTo>
                  <a:pt x="733224" y="843"/>
                </a:lnTo>
                <a:lnTo>
                  <a:pt x="702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011135" y="5257885"/>
            <a:ext cx="0" cy="1085850"/>
          </a:xfrm>
          <a:custGeom>
            <a:avLst/>
            <a:gdLst/>
            <a:ahLst/>
            <a:cxnLst/>
            <a:rect l="l" t="t" r="r" b="b"/>
            <a:pathLst>
              <a:path h="1085850">
                <a:moveTo>
                  <a:pt x="0" y="0"/>
                </a:moveTo>
                <a:lnTo>
                  <a:pt x="0" y="108531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489134" y="6152454"/>
            <a:ext cx="1044575" cy="234315"/>
          </a:xfrm>
          <a:custGeom>
            <a:avLst/>
            <a:gdLst/>
            <a:ahLst/>
            <a:cxnLst/>
            <a:rect l="l" t="t" r="r" b="b"/>
            <a:pathLst>
              <a:path w="1044575" h="2343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990003" y="233730"/>
                </a:lnTo>
                <a:lnTo>
                  <a:pt x="1021222" y="232887"/>
                </a:lnTo>
                <a:lnTo>
                  <a:pt x="1037253" y="226980"/>
                </a:lnTo>
                <a:lnTo>
                  <a:pt x="1043159" y="210949"/>
                </a:lnTo>
                <a:lnTo>
                  <a:pt x="1044003" y="1797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3627197" y="6179892"/>
            <a:ext cx="76581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4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ransparence</a:t>
            </a:r>
            <a:endParaRPr sz="95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489134" y="6152454"/>
            <a:ext cx="1044575" cy="234315"/>
          </a:xfrm>
          <a:custGeom>
            <a:avLst/>
            <a:gdLst/>
            <a:ahLst/>
            <a:cxnLst/>
            <a:rect l="l" t="t" r="r" b="b"/>
            <a:pathLst>
              <a:path w="1044575" h="234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990003" y="233730"/>
                </a:lnTo>
                <a:lnTo>
                  <a:pt x="1021222" y="232887"/>
                </a:lnTo>
                <a:lnTo>
                  <a:pt x="1037253" y="226980"/>
                </a:lnTo>
                <a:lnTo>
                  <a:pt x="1043159" y="210949"/>
                </a:lnTo>
                <a:lnTo>
                  <a:pt x="1044003" y="1797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501044" y="5257885"/>
            <a:ext cx="0" cy="1087755"/>
          </a:xfrm>
          <a:custGeom>
            <a:avLst/>
            <a:gdLst/>
            <a:ahLst/>
            <a:cxnLst/>
            <a:rect l="l" t="t" r="r" b="b"/>
            <a:pathLst>
              <a:path h="1087754">
                <a:moveTo>
                  <a:pt x="0" y="0"/>
                </a:moveTo>
                <a:lnTo>
                  <a:pt x="0" y="108764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979043" y="6152454"/>
            <a:ext cx="1044575" cy="386715"/>
          </a:xfrm>
          <a:custGeom>
            <a:avLst/>
            <a:gdLst/>
            <a:ahLst/>
            <a:cxnLst/>
            <a:rect l="l" t="t" r="r" b="b"/>
            <a:pathLst>
              <a:path w="1044575" h="386715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990003" y="386130"/>
                </a:lnTo>
                <a:lnTo>
                  <a:pt x="1021222" y="385287"/>
                </a:lnTo>
                <a:lnTo>
                  <a:pt x="1037253" y="379380"/>
                </a:lnTo>
                <a:lnTo>
                  <a:pt x="1043159" y="363349"/>
                </a:lnTo>
                <a:lnTo>
                  <a:pt x="1044003" y="3321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5165120" y="6186242"/>
            <a:ext cx="6692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Libre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5121644" y="6325942"/>
            <a:ext cx="7562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50">
              <a:latin typeface="Arial"/>
              <a:cs typeface="Arial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979043" y="6152454"/>
            <a:ext cx="1044575" cy="386715"/>
          </a:xfrm>
          <a:custGeom>
            <a:avLst/>
            <a:gdLst/>
            <a:ahLst/>
            <a:cxnLst/>
            <a:rect l="l" t="t" r="r" b="b"/>
            <a:pathLst>
              <a:path w="1044575" h="3867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990003" y="386130"/>
                </a:lnTo>
                <a:lnTo>
                  <a:pt x="1021222" y="385287"/>
                </a:lnTo>
                <a:lnTo>
                  <a:pt x="1037253" y="379380"/>
                </a:lnTo>
                <a:lnTo>
                  <a:pt x="1043159" y="363349"/>
                </a:lnTo>
                <a:lnTo>
                  <a:pt x="1044003" y="3321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756090" y="5257885"/>
            <a:ext cx="0" cy="478790"/>
          </a:xfrm>
          <a:custGeom>
            <a:avLst/>
            <a:gdLst/>
            <a:ahLst/>
            <a:cxnLst/>
            <a:rect l="l" t="t" r="r" b="b"/>
            <a:pathLst>
              <a:path h="478789">
                <a:moveTo>
                  <a:pt x="0" y="0"/>
                </a:moveTo>
                <a:lnTo>
                  <a:pt x="0" y="47853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234090" y="5499873"/>
            <a:ext cx="1044575" cy="386715"/>
          </a:xfrm>
          <a:custGeom>
            <a:avLst/>
            <a:gdLst/>
            <a:ahLst/>
            <a:cxnLst/>
            <a:rect l="l" t="t" r="r" b="b"/>
            <a:pathLst>
              <a:path w="1044575" h="3867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990003" y="386130"/>
                </a:lnTo>
                <a:lnTo>
                  <a:pt x="1021222" y="385287"/>
                </a:lnTo>
                <a:lnTo>
                  <a:pt x="1037253" y="379380"/>
                </a:lnTo>
                <a:lnTo>
                  <a:pt x="1043159" y="363349"/>
                </a:lnTo>
                <a:lnTo>
                  <a:pt x="1044003" y="3321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4383286" y="5533661"/>
            <a:ext cx="74295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42545" marR="5080" indent="-304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Homogénéité  des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produits</a:t>
            </a:r>
            <a:endParaRPr sz="950">
              <a:latin typeface="Arial"/>
              <a:cs typeface="Arial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4234090" y="5499873"/>
            <a:ext cx="1044575" cy="386715"/>
          </a:xfrm>
          <a:custGeom>
            <a:avLst/>
            <a:gdLst/>
            <a:ahLst/>
            <a:cxnLst/>
            <a:rect l="l" t="t" r="r" b="b"/>
            <a:pathLst>
              <a:path w="1044575" h="3867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990003" y="386130"/>
                </a:lnTo>
                <a:lnTo>
                  <a:pt x="1021222" y="385287"/>
                </a:lnTo>
                <a:lnTo>
                  <a:pt x="1037253" y="379380"/>
                </a:lnTo>
                <a:lnTo>
                  <a:pt x="1043159" y="363349"/>
                </a:lnTo>
                <a:lnTo>
                  <a:pt x="1044003" y="3321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245999" y="5257885"/>
            <a:ext cx="0" cy="511809"/>
          </a:xfrm>
          <a:custGeom>
            <a:avLst/>
            <a:gdLst/>
            <a:ahLst/>
            <a:cxnLst/>
            <a:rect l="l" t="t" r="r" b="b"/>
            <a:pathLst>
              <a:path h="511810">
                <a:moveTo>
                  <a:pt x="0" y="0"/>
                </a:moveTo>
                <a:lnTo>
                  <a:pt x="0" y="51125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723999" y="5499873"/>
            <a:ext cx="1044575" cy="539115"/>
          </a:xfrm>
          <a:custGeom>
            <a:avLst/>
            <a:gdLst/>
            <a:ahLst/>
            <a:cxnLst/>
            <a:rect l="l" t="t" r="r" b="b"/>
            <a:pathLst>
              <a:path w="1044575" h="5391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4530"/>
                </a:lnTo>
                <a:lnTo>
                  <a:pt x="843" y="515749"/>
                </a:lnTo>
                <a:lnTo>
                  <a:pt x="6750" y="531780"/>
                </a:lnTo>
                <a:lnTo>
                  <a:pt x="22781" y="537687"/>
                </a:lnTo>
                <a:lnTo>
                  <a:pt x="54000" y="538530"/>
                </a:lnTo>
                <a:lnTo>
                  <a:pt x="990003" y="538530"/>
                </a:lnTo>
                <a:lnTo>
                  <a:pt x="1021222" y="537687"/>
                </a:lnTo>
                <a:lnTo>
                  <a:pt x="1037253" y="531780"/>
                </a:lnTo>
                <a:lnTo>
                  <a:pt x="1043159" y="515749"/>
                </a:lnTo>
                <a:lnTo>
                  <a:pt x="1044003" y="4845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5809543" y="5540011"/>
            <a:ext cx="87058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06045" marR="5080" indent="-939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Libre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circulation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facteurs</a:t>
            </a:r>
            <a:endParaRPr sz="95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5866451" y="5819411"/>
            <a:ext cx="7569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production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5723999" y="5499873"/>
            <a:ext cx="1044575" cy="539115"/>
          </a:xfrm>
          <a:custGeom>
            <a:avLst/>
            <a:gdLst/>
            <a:ahLst/>
            <a:cxnLst/>
            <a:rect l="l" t="t" r="r" b="b"/>
            <a:pathLst>
              <a:path w="1044575" h="5391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4530"/>
                </a:lnTo>
                <a:lnTo>
                  <a:pt x="843" y="515749"/>
                </a:lnTo>
                <a:lnTo>
                  <a:pt x="6750" y="531780"/>
                </a:lnTo>
                <a:lnTo>
                  <a:pt x="22781" y="537687"/>
                </a:lnTo>
                <a:lnTo>
                  <a:pt x="54000" y="538530"/>
                </a:lnTo>
                <a:lnTo>
                  <a:pt x="990003" y="538530"/>
                </a:lnTo>
                <a:lnTo>
                  <a:pt x="1021222" y="537687"/>
                </a:lnTo>
                <a:lnTo>
                  <a:pt x="1037253" y="531780"/>
                </a:lnTo>
                <a:lnTo>
                  <a:pt x="1043159" y="515749"/>
                </a:lnTo>
                <a:lnTo>
                  <a:pt x="1044003" y="4845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915998" y="5058002"/>
            <a:ext cx="3852545" cy="269875"/>
          </a:xfrm>
          <a:custGeom>
            <a:avLst/>
            <a:gdLst/>
            <a:ahLst/>
            <a:cxnLst/>
            <a:rect l="l" t="t" r="r" b="b"/>
            <a:pathLst>
              <a:path w="3852545" h="269875">
                <a:moveTo>
                  <a:pt x="379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3797998" y="269290"/>
                </a:lnTo>
                <a:lnTo>
                  <a:pt x="3829217" y="268447"/>
                </a:lnTo>
                <a:lnTo>
                  <a:pt x="3845248" y="262540"/>
                </a:lnTo>
                <a:lnTo>
                  <a:pt x="3851155" y="246509"/>
                </a:lnTo>
                <a:lnTo>
                  <a:pt x="3851998" y="215290"/>
                </a:lnTo>
                <a:lnTo>
                  <a:pt x="3851998" y="54000"/>
                </a:lnTo>
                <a:lnTo>
                  <a:pt x="3851155" y="22781"/>
                </a:lnTo>
                <a:lnTo>
                  <a:pt x="3845248" y="6750"/>
                </a:lnTo>
                <a:lnTo>
                  <a:pt x="3829217" y="843"/>
                </a:lnTo>
                <a:lnTo>
                  <a:pt x="379799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239999" y="6711260"/>
            <a:ext cx="3060065" cy="539115"/>
          </a:xfrm>
          <a:custGeom>
            <a:avLst/>
            <a:gdLst/>
            <a:ahLst/>
            <a:cxnLst/>
            <a:rect l="l" t="t" r="r" b="b"/>
            <a:pathLst>
              <a:path w="3060065" h="539115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4530"/>
                </a:lnTo>
                <a:lnTo>
                  <a:pt x="843" y="515749"/>
                </a:lnTo>
                <a:lnTo>
                  <a:pt x="6750" y="531780"/>
                </a:lnTo>
                <a:lnTo>
                  <a:pt x="22781" y="537687"/>
                </a:lnTo>
                <a:lnTo>
                  <a:pt x="54000" y="538530"/>
                </a:lnTo>
                <a:lnTo>
                  <a:pt x="3006001" y="538530"/>
                </a:lnTo>
                <a:lnTo>
                  <a:pt x="3037220" y="537687"/>
                </a:lnTo>
                <a:lnTo>
                  <a:pt x="3053251" y="531780"/>
                </a:lnTo>
                <a:lnTo>
                  <a:pt x="3059157" y="515749"/>
                </a:lnTo>
                <a:lnTo>
                  <a:pt x="3060001" y="484530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3376214" y="6751398"/>
            <a:ext cx="278130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ctr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marché, des agents économiques échangent  et les relations entre entreprises peuvent être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concurrentielles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et/ou de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coopération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1025999" y="6468274"/>
            <a:ext cx="0" cy="521334"/>
          </a:xfrm>
          <a:custGeom>
            <a:avLst/>
            <a:gdLst/>
            <a:ahLst/>
            <a:cxnLst/>
            <a:rect l="l" t="t" r="r" b="b"/>
            <a:pathLst>
              <a:path h="521334">
                <a:moveTo>
                  <a:pt x="0" y="0"/>
                </a:moveTo>
                <a:lnTo>
                  <a:pt x="0" y="5210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291400" y="6468274"/>
            <a:ext cx="0" cy="521334"/>
          </a:xfrm>
          <a:custGeom>
            <a:avLst/>
            <a:gdLst/>
            <a:ahLst/>
            <a:cxnLst/>
            <a:rect l="l" t="t" r="r" b="b"/>
            <a:pathLst>
              <a:path h="521334">
                <a:moveTo>
                  <a:pt x="0" y="0"/>
                </a:moveTo>
                <a:lnTo>
                  <a:pt x="0" y="5210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917999" y="6152454"/>
            <a:ext cx="1620520" cy="357505"/>
          </a:xfrm>
          <a:custGeom>
            <a:avLst/>
            <a:gdLst/>
            <a:ahLst/>
            <a:cxnLst/>
            <a:rect l="l" t="t" r="r" b="b"/>
            <a:pathLst>
              <a:path w="1620520" h="357504">
                <a:moveTo>
                  <a:pt x="1565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2920"/>
                </a:lnTo>
                <a:lnTo>
                  <a:pt x="843" y="334139"/>
                </a:lnTo>
                <a:lnTo>
                  <a:pt x="6750" y="350170"/>
                </a:lnTo>
                <a:lnTo>
                  <a:pt x="22781" y="356077"/>
                </a:lnTo>
                <a:lnTo>
                  <a:pt x="54000" y="356920"/>
                </a:lnTo>
                <a:lnTo>
                  <a:pt x="1565998" y="356920"/>
                </a:lnTo>
                <a:lnTo>
                  <a:pt x="1597217" y="356077"/>
                </a:lnTo>
                <a:lnTo>
                  <a:pt x="1613249" y="350170"/>
                </a:lnTo>
                <a:lnTo>
                  <a:pt x="1619155" y="334139"/>
                </a:lnTo>
                <a:lnTo>
                  <a:pt x="1619999" y="302920"/>
                </a:lnTo>
                <a:lnTo>
                  <a:pt x="1619999" y="54000"/>
                </a:lnTo>
                <a:lnTo>
                  <a:pt x="1619155" y="22781"/>
                </a:lnTo>
                <a:lnTo>
                  <a:pt x="1613249" y="6750"/>
                </a:lnTo>
                <a:lnTo>
                  <a:pt x="1597217" y="843"/>
                </a:lnTo>
                <a:lnTo>
                  <a:pt x="15659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1255175" y="6173364"/>
            <a:ext cx="93916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offre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sz="8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demande</a:t>
            </a:r>
            <a:endParaRPr sz="85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1039696" y="6300364"/>
            <a:ext cx="136969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création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d’un prix</a:t>
            </a:r>
            <a:r>
              <a:rPr sz="8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d’équilibre</a:t>
            </a:r>
            <a:endParaRPr sz="850">
              <a:latin typeface="Arial"/>
              <a:cs typeface="Arial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917999" y="6152454"/>
            <a:ext cx="1620520" cy="357505"/>
          </a:xfrm>
          <a:custGeom>
            <a:avLst/>
            <a:gdLst/>
            <a:ahLst/>
            <a:cxnLst/>
            <a:rect l="l" t="t" r="r" b="b"/>
            <a:pathLst>
              <a:path w="1620520" h="35750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2920"/>
                </a:lnTo>
                <a:lnTo>
                  <a:pt x="843" y="334139"/>
                </a:lnTo>
                <a:lnTo>
                  <a:pt x="6750" y="350170"/>
                </a:lnTo>
                <a:lnTo>
                  <a:pt x="22781" y="356077"/>
                </a:lnTo>
                <a:lnTo>
                  <a:pt x="54000" y="356920"/>
                </a:lnTo>
                <a:lnTo>
                  <a:pt x="1565998" y="356920"/>
                </a:lnTo>
                <a:lnTo>
                  <a:pt x="1597217" y="356077"/>
                </a:lnTo>
                <a:lnTo>
                  <a:pt x="1613249" y="350170"/>
                </a:lnTo>
                <a:lnTo>
                  <a:pt x="1619155" y="334139"/>
                </a:lnTo>
                <a:lnTo>
                  <a:pt x="1619999" y="302920"/>
                </a:lnTo>
                <a:lnTo>
                  <a:pt x="1619999" y="54000"/>
                </a:lnTo>
                <a:lnTo>
                  <a:pt x="1619155" y="22781"/>
                </a:lnTo>
                <a:lnTo>
                  <a:pt x="1613249" y="6750"/>
                </a:lnTo>
                <a:lnTo>
                  <a:pt x="1597217" y="843"/>
                </a:lnTo>
                <a:lnTo>
                  <a:pt x="1565998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31999" y="6711260"/>
            <a:ext cx="1188085" cy="386715"/>
          </a:xfrm>
          <a:custGeom>
            <a:avLst/>
            <a:gdLst/>
            <a:ahLst/>
            <a:cxnLst/>
            <a:rect l="l" t="t" r="r" b="b"/>
            <a:pathLst>
              <a:path w="1188085" h="38671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133995" y="386130"/>
                </a:lnTo>
                <a:lnTo>
                  <a:pt x="1165214" y="385287"/>
                </a:lnTo>
                <a:lnTo>
                  <a:pt x="1181246" y="379380"/>
                </a:lnTo>
                <a:lnTo>
                  <a:pt x="1187152" y="363349"/>
                </a:lnTo>
                <a:lnTo>
                  <a:pt x="1187996" y="33213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499557" y="6745048"/>
            <a:ext cx="1046480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2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offre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&gt;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demande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prix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baisse</a:t>
            </a:r>
            <a:endParaRPr sz="950">
              <a:latin typeface="Arial"/>
              <a:cs typeface="Arial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431999" y="6711260"/>
            <a:ext cx="1188085" cy="386715"/>
          </a:xfrm>
          <a:custGeom>
            <a:avLst/>
            <a:gdLst/>
            <a:ahLst/>
            <a:cxnLst/>
            <a:rect l="l" t="t" r="r" b="b"/>
            <a:pathLst>
              <a:path w="1188085" h="3867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133995" y="386130"/>
                </a:lnTo>
                <a:lnTo>
                  <a:pt x="1165214" y="385287"/>
                </a:lnTo>
                <a:lnTo>
                  <a:pt x="1181246" y="379380"/>
                </a:lnTo>
                <a:lnTo>
                  <a:pt x="1187152" y="363349"/>
                </a:lnTo>
                <a:lnTo>
                  <a:pt x="1187996" y="33213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697399" y="6711260"/>
            <a:ext cx="1188085" cy="386715"/>
          </a:xfrm>
          <a:custGeom>
            <a:avLst/>
            <a:gdLst/>
            <a:ahLst/>
            <a:cxnLst/>
            <a:rect l="l" t="t" r="r" b="b"/>
            <a:pathLst>
              <a:path w="1188085" h="38671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133995" y="386130"/>
                </a:lnTo>
                <a:lnTo>
                  <a:pt x="1165214" y="385287"/>
                </a:lnTo>
                <a:lnTo>
                  <a:pt x="1181246" y="379380"/>
                </a:lnTo>
                <a:lnTo>
                  <a:pt x="1187152" y="363349"/>
                </a:lnTo>
                <a:lnTo>
                  <a:pt x="1187996" y="33213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1752202" y="6745048"/>
            <a:ext cx="1071245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ts val="112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demande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&gt;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offre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prix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augmente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1697399" y="6711260"/>
            <a:ext cx="1188085" cy="386715"/>
          </a:xfrm>
          <a:custGeom>
            <a:avLst/>
            <a:gdLst/>
            <a:ahLst/>
            <a:cxnLst/>
            <a:rect l="l" t="t" r="r" b="b"/>
            <a:pathLst>
              <a:path w="1188085" h="3867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133995" y="386130"/>
                </a:lnTo>
                <a:lnTo>
                  <a:pt x="1165214" y="385287"/>
                </a:lnTo>
                <a:lnTo>
                  <a:pt x="1181246" y="379380"/>
                </a:lnTo>
                <a:lnTo>
                  <a:pt x="1187152" y="363349"/>
                </a:lnTo>
                <a:lnTo>
                  <a:pt x="1187996" y="33213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1435526" y="5530813"/>
            <a:ext cx="48196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rencontre</a:t>
            </a:r>
            <a:endParaRPr sz="850">
              <a:latin typeface="Arial"/>
              <a:cs typeface="Arial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3774338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712599" y="1137902"/>
            <a:ext cx="418211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principaux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agents économiques sur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419303" y="11296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482274" y="11217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419303" y="467999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 txBox="1"/>
          <p:nvPr/>
        </p:nvSpPr>
        <p:spPr>
          <a:xfrm>
            <a:off x="482274" y="4697542"/>
            <a:ext cx="6096000" cy="586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baseline="2136" dirty="0">
                <a:solidFill>
                  <a:srgbClr val="00AEEF"/>
                </a:solidFill>
                <a:latin typeface="Arial"/>
                <a:cs typeface="Arial"/>
              </a:rPr>
              <a:t>Les interactions </a:t>
            </a:r>
            <a:r>
              <a:rPr sz="1950" b="1" spc="-7" baseline="2136" dirty="0">
                <a:solidFill>
                  <a:srgbClr val="00AEEF"/>
                </a:solidFill>
                <a:latin typeface="Arial"/>
                <a:cs typeface="Arial"/>
              </a:rPr>
              <a:t>entre agents économiques sur </a:t>
            </a:r>
            <a:r>
              <a:rPr sz="1950" b="1" baseline="2136" dirty="0">
                <a:solidFill>
                  <a:srgbClr val="00AEEF"/>
                </a:solidFill>
                <a:latin typeface="Arial"/>
                <a:cs typeface="Arial"/>
              </a:rPr>
              <a:t>les</a:t>
            </a:r>
            <a:r>
              <a:rPr sz="1950" b="1" spc="-30" baseline="2136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00AEEF"/>
                </a:solidFill>
                <a:latin typeface="Arial"/>
                <a:cs typeface="Arial"/>
              </a:rPr>
              <a:t>marchés</a:t>
            </a:r>
            <a:endParaRPr sz="1950" baseline="2136">
              <a:latin typeface="Arial"/>
              <a:cs typeface="Arial"/>
            </a:endParaRPr>
          </a:p>
          <a:p>
            <a:pPr marL="992505">
              <a:lnSpc>
                <a:spcPct val="100000"/>
              </a:lnSpc>
              <a:spcBef>
                <a:spcPts val="1495"/>
              </a:spcBef>
              <a:tabLst>
                <a:tab pos="2626995" algn="l"/>
              </a:tabLst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Marché	Les 5 hypothèses de la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pure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parfaite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712599" y="7592414"/>
            <a:ext cx="24949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imperfections des</a:t>
            </a:r>
            <a:r>
              <a:rPr sz="1300" b="1" spc="-9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419303" y="758410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 txBox="1"/>
          <p:nvPr/>
        </p:nvSpPr>
        <p:spPr>
          <a:xfrm>
            <a:off x="482274" y="757625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123" name="object 1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124" name="object 11"/>
          <p:cNvSpPr txBox="1"/>
          <p:nvPr/>
        </p:nvSpPr>
        <p:spPr>
          <a:xfrm>
            <a:off x="863474" y="8910000"/>
            <a:ext cx="2326005" cy="111696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318770" indent="-75565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 des abus de position dominante  ou des ententes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illégales</a:t>
            </a:r>
            <a:endParaRPr sz="950" dirty="0">
              <a:latin typeface="Arial"/>
              <a:cs typeface="Arial"/>
            </a:endParaRPr>
          </a:p>
          <a:p>
            <a:pPr marL="88265" marR="5080" indent="-75565">
              <a:lnSpc>
                <a:spcPts val="1100"/>
              </a:lnSpc>
              <a:spcBef>
                <a:spcPts val="28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 différenciant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toujours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plus les produits,  qui ne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alors plus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homogènes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15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 des barrières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l’entrée</a:t>
            </a:r>
            <a:endParaRPr sz="950" dirty="0">
              <a:latin typeface="Arial"/>
              <a:cs typeface="Arial"/>
            </a:endParaRPr>
          </a:p>
          <a:p>
            <a:pPr marL="88265" marR="305435" indent="-75565">
              <a:lnSpc>
                <a:spcPts val="1100"/>
              </a:lnSpc>
              <a:spcBef>
                <a:spcPts val="315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 une information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marchés  incomplète et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asymétrique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48736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1.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s’établissent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relations entre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 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et son environnement économique</a:t>
            </a:r>
            <a:r>
              <a:rPr sz="15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84000" y="1628289"/>
            <a:ext cx="0" cy="668020"/>
          </a:xfrm>
          <a:custGeom>
            <a:avLst/>
            <a:gdLst/>
            <a:ahLst/>
            <a:cxnLst/>
            <a:rect l="l" t="t" r="r" b="b"/>
            <a:pathLst>
              <a:path h="668019">
                <a:moveTo>
                  <a:pt x="0" y="0"/>
                </a:moveTo>
                <a:lnTo>
                  <a:pt x="0" y="66758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61524" y="1628289"/>
            <a:ext cx="0" cy="668020"/>
          </a:xfrm>
          <a:custGeom>
            <a:avLst/>
            <a:gdLst/>
            <a:ahLst/>
            <a:cxnLst/>
            <a:rect l="l" t="t" r="r" b="b"/>
            <a:pathLst>
              <a:path h="668019">
                <a:moveTo>
                  <a:pt x="0" y="0"/>
                </a:moveTo>
                <a:lnTo>
                  <a:pt x="0" y="66758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2349" y="1628289"/>
            <a:ext cx="0" cy="668020"/>
          </a:xfrm>
          <a:custGeom>
            <a:avLst/>
            <a:gdLst/>
            <a:ahLst/>
            <a:cxnLst/>
            <a:rect l="l" t="t" r="r" b="b"/>
            <a:pathLst>
              <a:path h="668019">
                <a:moveTo>
                  <a:pt x="0" y="0"/>
                </a:moveTo>
                <a:lnTo>
                  <a:pt x="0" y="66758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41650" y="1628289"/>
            <a:ext cx="0" cy="668020"/>
          </a:xfrm>
          <a:custGeom>
            <a:avLst/>
            <a:gdLst/>
            <a:ahLst/>
            <a:cxnLst/>
            <a:rect l="l" t="t" r="r" b="b"/>
            <a:pathLst>
              <a:path h="668019">
                <a:moveTo>
                  <a:pt x="0" y="0"/>
                </a:moveTo>
                <a:lnTo>
                  <a:pt x="0" y="66758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7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80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28699" y="1915662"/>
            <a:ext cx="63563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814" y="2321925"/>
            <a:ext cx="123253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1750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12128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Production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biens  et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marchands</a:t>
            </a:r>
            <a:endParaRPr sz="950" dirty="0">
              <a:latin typeface="Arial"/>
              <a:cs typeface="Arial"/>
            </a:endParaRPr>
          </a:p>
          <a:p>
            <a:pPr marL="220979" lvl="1" indent="-75565">
              <a:lnSpc>
                <a:spcPts val="1070"/>
              </a:lnSpc>
              <a:buClr>
                <a:srgbClr val="F5821F"/>
              </a:buClr>
              <a:buFont typeface="Arial"/>
              <a:buChar char="•"/>
              <a:tabLst>
                <a:tab pos="2216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Investissements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1999" y="2299051"/>
            <a:ext cx="1440180" cy="504190"/>
          </a:xfrm>
          <a:custGeom>
            <a:avLst/>
            <a:gdLst/>
            <a:ahLst/>
            <a:cxnLst/>
            <a:rect l="l" t="t" r="r" b="b"/>
            <a:pathLst>
              <a:path w="1440180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386001" y="503999"/>
                </a:lnTo>
                <a:lnTo>
                  <a:pt x="1417220" y="503155"/>
                </a:lnTo>
                <a:lnTo>
                  <a:pt x="1433252" y="497249"/>
                </a:lnTo>
                <a:lnTo>
                  <a:pt x="1439158" y="481218"/>
                </a:lnTo>
                <a:lnTo>
                  <a:pt x="1440002" y="449999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327728" y="2319775"/>
            <a:ext cx="912494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indent="-75565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Consommation</a:t>
            </a:r>
            <a:endParaRPr sz="950">
              <a:latin typeface="Arial"/>
              <a:cs typeface="Arial"/>
            </a:endParaRPr>
          </a:p>
          <a:p>
            <a:pPr marL="266065" lvl="1" indent="-76200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2667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Épargne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063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759088" y="2319775"/>
            <a:ext cx="12465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207010" marR="5080" indent="-19494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Production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non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marchands</a:t>
            </a:r>
            <a:endParaRPr sz="95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662050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444037" y="2319775"/>
            <a:ext cx="1207770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indent="-75565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Réception de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dépôts</a:t>
            </a:r>
            <a:endParaRPr sz="950">
              <a:latin typeface="Arial"/>
              <a:cs typeface="Arial"/>
            </a:endParaRPr>
          </a:p>
          <a:p>
            <a:pPr marL="266065" lvl="1" indent="-75565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2667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Prêts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d’argent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327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79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517636" y="1915662"/>
            <a:ext cx="52197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Ménages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911998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290493" y="1915662"/>
            <a:ext cx="24002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État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543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791652" y="1915662"/>
            <a:ext cx="50228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Banques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53999" y="1457999"/>
            <a:ext cx="5292090" cy="269875"/>
          </a:xfrm>
          <a:custGeom>
            <a:avLst/>
            <a:gdLst/>
            <a:ahLst/>
            <a:cxnLst/>
            <a:rect l="l" t="t" r="r" b="b"/>
            <a:pathLst>
              <a:path w="5292090" h="26987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238000" y="269290"/>
                </a:lnTo>
                <a:lnTo>
                  <a:pt x="5269219" y="268447"/>
                </a:lnTo>
                <a:lnTo>
                  <a:pt x="5285251" y="262540"/>
                </a:lnTo>
                <a:lnTo>
                  <a:pt x="5291157" y="246509"/>
                </a:lnTo>
                <a:lnTo>
                  <a:pt x="5292001" y="21529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413895" y="1491103"/>
            <a:ext cx="23704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différents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agents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774338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12599" y="1137902"/>
            <a:ext cx="418211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principaux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agents économiques sur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marchés</a:t>
            </a:r>
            <a:endParaRPr sz="13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19303" y="11296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82274" y="11217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ftr" sz="quarter" idx="5"/>
          </p:nvPr>
        </p:nvSpPr>
        <p:spPr>
          <a:xfrm>
            <a:off x="3818671" y="10337294"/>
            <a:ext cx="2962275" cy="1390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410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48736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1.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s’établissent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relations entre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 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et son environnement économique</a:t>
            </a:r>
            <a:r>
              <a:rPr sz="15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84000" y="1628289"/>
            <a:ext cx="0" cy="1412875"/>
          </a:xfrm>
          <a:custGeom>
            <a:avLst/>
            <a:gdLst/>
            <a:ahLst/>
            <a:cxnLst/>
            <a:rect l="l" t="t" r="r" b="b"/>
            <a:pathLst>
              <a:path h="1412875">
                <a:moveTo>
                  <a:pt x="0" y="0"/>
                </a:moveTo>
                <a:lnTo>
                  <a:pt x="0" y="141245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61524" y="1628289"/>
            <a:ext cx="0" cy="1412875"/>
          </a:xfrm>
          <a:custGeom>
            <a:avLst/>
            <a:gdLst/>
            <a:ahLst/>
            <a:cxnLst/>
            <a:rect l="l" t="t" r="r" b="b"/>
            <a:pathLst>
              <a:path h="1412875">
                <a:moveTo>
                  <a:pt x="0" y="0"/>
                </a:moveTo>
                <a:lnTo>
                  <a:pt x="0" y="141245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2349" y="1628289"/>
            <a:ext cx="0" cy="1412875"/>
          </a:xfrm>
          <a:custGeom>
            <a:avLst/>
            <a:gdLst/>
            <a:ahLst/>
            <a:cxnLst/>
            <a:rect l="l" t="t" r="r" b="b"/>
            <a:pathLst>
              <a:path h="1412875">
                <a:moveTo>
                  <a:pt x="0" y="0"/>
                </a:moveTo>
                <a:lnTo>
                  <a:pt x="0" y="141245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41650" y="1628289"/>
            <a:ext cx="0" cy="1475105"/>
          </a:xfrm>
          <a:custGeom>
            <a:avLst/>
            <a:gdLst/>
            <a:ahLst/>
            <a:cxnLst/>
            <a:rect l="l" t="t" r="r" b="b"/>
            <a:pathLst>
              <a:path h="1475105">
                <a:moveTo>
                  <a:pt x="0" y="0"/>
                </a:moveTo>
                <a:lnTo>
                  <a:pt x="0" y="147491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1999" y="2986755"/>
            <a:ext cx="6336030" cy="269875"/>
          </a:xfrm>
          <a:custGeom>
            <a:avLst/>
            <a:gdLst/>
            <a:ahLst/>
            <a:cxnLst/>
            <a:rect l="l" t="t" r="r" b="b"/>
            <a:pathLst>
              <a:path w="6336030" h="269875">
                <a:moveTo>
                  <a:pt x="6282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6282004" y="269290"/>
                </a:lnTo>
                <a:lnTo>
                  <a:pt x="6313223" y="268447"/>
                </a:lnTo>
                <a:lnTo>
                  <a:pt x="6329254" y="262540"/>
                </a:lnTo>
                <a:lnTo>
                  <a:pt x="6335160" y="246509"/>
                </a:lnTo>
                <a:lnTo>
                  <a:pt x="6336004" y="215290"/>
                </a:lnTo>
                <a:lnTo>
                  <a:pt x="6336004" y="54000"/>
                </a:lnTo>
                <a:lnTo>
                  <a:pt x="6335160" y="22781"/>
                </a:lnTo>
                <a:lnTo>
                  <a:pt x="6329254" y="6750"/>
                </a:lnTo>
                <a:lnTo>
                  <a:pt x="6313223" y="843"/>
                </a:lnTo>
                <a:lnTo>
                  <a:pt x="6282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29407" y="3031969"/>
            <a:ext cx="553529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interviennent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marchés où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 confrontent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 offre et une demande pour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fixer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prix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d’équilibre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47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80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28699" y="1915662"/>
            <a:ext cx="63563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31999" y="2299051"/>
            <a:ext cx="1440180" cy="504190"/>
          </a:xfrm>
          <a:custGeom>
            <a:avLst/>
            <a:gdLst/>
            <a:ahLst/>
            <a:cxnLst/>
            <a:rect l="l" t="t" r="r" b="b"/>
            <a:pathLst>
              <a:path w="1440180" h="50418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386001" y="503999"/>
                </a:lnTo>
                <a:lnTo>
                  <a:pt x="1417220" y="503155"/>
                </a:lnTo>
                <a:lnTo>
                  <a:pt x="1433252" y="497249"/>
                </a:lnTo>
                <a:lnTo>
                  <a:pt x="1439158" y="481218"/>
                </a:lnTo>
                <a:lnTo>
                  <a:pt x="1440002" y="449999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35814" y="2321925"/>
            <a:ext cx="123253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1750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12128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Production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biens  et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marchands</a:t>
            </a:r>
            <a:endParaRPr sz="950" dirty="0">
              <a:latin typeface="Arial"/>
              <a:cs typeface="Arial"/>
            </a:endParaRPr>
          </a:p>
          <a:p>
            <a:pPr marL="220979" lvl="1" indent="-75565">
              <a:lnSpc>
                <a:spcPts val="1070"/>
              </a:lnSpc>
              <a:buClr>
                <a:srgbClr val="F5821F"/>
              </a:buClr>
              <a:buFont typeface="Arial"/>
              <a:buChar char="•"/>
              <a:tabLst>
                <a:tab pos="2216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Investissements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31999" y="2299051"/>
            <a:ext cx="1440180" cy="504190"/>
          </a:xfrm>
          <a:custGeom>
            <a:avLst/>
            <a:gdLst/>
            <a:ahLst/>
            <a:cxnLst/>
            <a:rect l="l" t="t" r="r" b="b"/>
            <a:pathLst>
              <a:path w="1440180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386001" y="503999"/>
                </a:lnTo>
                <a:lnTo>
                  <a:pt x="1417220" y="503155"/>
                </a:lnTo>
                <a:lnTo>
                  <a:pt x="1433252" y="497249"/>
                </a:lnTo>
                <a:lnTo>
                  <a:pt x="1439158" y="481218"/>
                </a:lnTo>
                <a:lnTo>
                  <a:pt x="1440002" y="449999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63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327728" y="2319775"/>
            <a:ext cx="912494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indent="-75565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Consommation</a:t>
            </a:r>
            <a:endParaRPr sz="950">
              <a:latin typeface="Arial"/>
              <a:cs typeface="Arial"/>
            </a:endParaRPr>
          </a:p>
          <a:p>
            <a:pPr marL="266065" lvl="1" indent="-76200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2667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Épargne</a:t>
            </a:r>
            <a:endParaRPr sz="95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063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62050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759088" y="2319775"/>
            <a:ext cx="12465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207010" marR="5080" indent="-19494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Production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non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marchands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662050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27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444037" y="2319775"/>
            <a:ext cx="1207770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indent="-75565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Réception de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dépôts</a:t>
            </a:r>
            <a:endParaRPr sz="950">
              <a:latin typeface="Arial"/>
              <a:cs typeface="Arial"/>
            </a:endParaRPr>
          </a:p>
          <a:p>
            <a:pPr marL="266065" lvl="1" indent="-75565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2667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Prêts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d’argent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327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79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517636" y="1915662"/>
            <a:ext cx="52197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Ménages</a:t>
            </a:r>
            <a:endParaRPr sz="95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911998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290493" y="1915662"/>
            <a:ext cx="24002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État</a:t>
            </a:r>
            <a:endParaRPr sz="9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543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791652" y="1915662"/>
            <a:ext cx="50228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Banques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953999" y="1457999"/>
            <a:ext cx="5292090" cy="269875"/>
          </a:xfrm>
          <a:custGeom>
            <a:avLst/>
            <a:gdLst/>
            <a:ahLst/>
            <a:cxnLst/>
            <a:rect l="l" t="t" r="r" b="b"/>
            <a:pathLst>
              <a:path w="5292090" h="26987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238000" y="269290"/>
                </a:lnTo>
                <a:lnTo>
                  <a:pt x="5269219" y="268447"/>
                </a:lnTo>
                <a:lnTo>
                  <a:pt x="5285251" y="262540"/>
                </a:lnTo>
                <a:lnTo>
                  <a:pt x="5291157" y="246509"/>
                </a:lnTo>
                <a:lnTo>
                  <a:pt x="5292001" y="21529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413895" y="1491103"/>
            <a:ext cx="23704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différents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agents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774338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712599" y="1137902"/>
            <a:ext cx="418211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principaux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agents économiques sur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marchés</a:t>
            </a:r>
            <a:endParaRPr sz="13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19303" y="11296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82274" y="11217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ftr" sz="quarter" idx="5"/>
          </p:nvPr>
        </p:nvSpPr>
        <p:spPr>
          <a:xfrm>
            <a:off x="3818671" y="10337294"/>
            <a:ext cx="2962275" cy="1390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999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48736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1.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s’établissent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relations entre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 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et son environnement économique</a:t>
            </a:r>
            <a:r>
              <a:rPr sz="15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84000" y="1628289"/>
            <a:ext cx="0" cy="2166620"/>
          </a:xfrm>
          <a:custGeom>
            <a:avLst/>
            <a:gdLst/>
            <a:ahLst/>
            <a:cxnLst/>
            <a:rect l="l" t="t" r="r" b="b"/>
            <a:pathLst>
              <a:path h="2166620">
                <a:moveTo>
                  <a:pt x="0" y="0"/>
                </a:moveTo>
                <a:lnTo>
                  <a:pt x="0" y="21661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61524" y="1628289"/>
            <a:ext cx="0" cy="2138045"/>
          </a:xfrm>
          <a:custGeom>
            <a:avLst/>
            <a:gdLst/>
            <a:ahLst/>
            <a:cxnLst/>
            <a:rect l="l" t="t" r="r" b="b"/>
            <a:pathLst>
              <a:path h="2138045">
                <a:moveTo>
                  <a:pt x="0" y="0"/>
                </a:moveTo>
                <a:lnTo>
                  <a:pt x="0" y="2137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2349" y="1628289"/>
            <a:ext cx="0" cy="2204085"/>
          </a:xfrm>
          <a:custGeom>
            <a:avLst/>
            <a:gdLst/>
            <a:ahLst/>
            <a:cxnLst/>
            <a:rect l="l" t="t" r="r" b="b"/>
            <a:pathLst>
              <a:path h="2204085">
                <a:moveTo>
                  <a:pt x="0" y="0"/>
                </a:moveTo>
                <a:lnTo>
                  <a:pt x="0" y="220390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41650" y="1628289"/>
            <a:ext cx="0" cy="1475105"/>
          </a:xfrm>
          <a:custGeom>
            <a:avLst/>
            <a:gdLst/>
            <a:ahLst/>
            <a:cxnLst/>
            <a:rect l="l" t="t" r="r" b="b"/>
            <a:pathLst>
              <a:path h="1475105">
                <a:moveTo>
                  <a:pt x="0" y="0"/>
                </a:moveTo>
                <a:lnTo>
                  <a:pt x="0" y="147491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1999" y="2986755"/>
            <a:ext cx="6336030" cy="269875"/>
          </a:xfrm>
          <a:custGeom>
            <a:avLst/>
            <a:gdLst/>
            <a:ahLst/>
            <a:cxnLst/>
            <a:rect l="l" t="t" r="r" b="b"/>
            <a:pathLst>
              <a:path w="6336030" h="269875">
                <a:moveTo>
                  <a:pt x="6282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6282004" y="269290"/>
                </a:lnTo>
                <a:lnTo>
                  <a:pt x="6313223" y="268447"/>
                </a:lnTo>
                <a:lnTo>
                  <a:pt x="6329254" y="262540"/>
                </a:lnTo>
                <a:lnTo>
                  <a:pt x="6335160" y="246509"/>
                </a:lnTo>
                <a:lnTo>
                  <a:pt x="6336004" y="215290"/>
                </a:lnTo>
                <a:lnTo>
                  <a:pt x="6336004" y="54000"/>
                </a:lnTo>
                <a:lnTo>
                  <a:pt x="6335160" y="22781"/>
                </a:lnTo>
                <a:lnTo>
                  <a:pt x="6329254" y="6750"/>
                </a:lnTo>
                <a:lnTo>
                  <a:pt x="6313223" y="843"/>
                </a:lnTo>
                <a:lnTo>
                  <a:pt x="6282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7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80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28699" y="1915662"/>
            <a:ext cx="63563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1999" y="3629613"/>
            <a:ext cx="1440180" cy="393065"/>
          </a:xfrm>
          <a:custGeom>
            <a:avLst/>
            <a:gdLst/>
            <a:ahLst/>
            <a:cxnLst/>
            <a:rect l="l" t="t" r="r" b="b"/>
            <a:pathLst>
              <a:path w="1440180" h="39306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8480"/>
                </a:lnTo>
                <a:lnTo>
                  <a:pt x="843" y="369699"/>
                </a:lnTo>
                <a:lnTo>
                  <a:pt x="6750" y="385730"/>
                </a:lnTo>
                <a:lnTo>
                  <a:pt x="22781" y="391637"/>
                </a:lnTo>
                <a:lnTo>
                  <a:pt x="54000" y="392480"/>
                </a:lnTo>
                <a:lnTo>
                  <a:pt x="1386001" y="392480"/>
                </a:lnTo>
                <a:lnTo>
                  <a:pt x="1417220" y="391637"/>
                </a:lnTo>
                <a:lnTo>
                  <a:pt x="1433252" y="385730"/>
                </a:lnTo>
                <a:lnTo>
                  <a:pt x="1439158" y="369699"/>
                </a:lnTo>
                <a:lnTo>
                  <a:pt x="1440002" y="3384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63149" y="3666569"/>
            <a:ext cx="9779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Marché des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biens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0988" y="3806269"/>
            <a:ext cx="60198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31999" y="3629613"/>
            <a:ext cx="1440180" cy="393065"/>
          </a:xfrm>
          <a:custGeom>
            <a:avLst/>
            <a:gdLst/>
            <a:ahLst/>
            <a:cxnLst/>
            <a:rect l="l" t="t" r="r" b="b"/>
            <a:pathLst>
              <a:path w="1440180" h="3930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8480"/>
                </a:lnTo>
                <a:lnTo>
                  <a:pt x="843" y="369699"/>
                </a:lnTo>
                <a:lnTo>
                  <a:pt x="6750" y="385730"/>
                </a:lnTo>
                <a:lnTo>
                  <a:pt x="22781" y="391637"/>
                </a:lnTo>
                <a:lnTo>
                  <a:pt x="54000" y="392480"/>
                </a:lnTo>
                <a:lnTo>
                  <a:pt x="1386001" y="392480"/>
                </a:lnTo>
                <a:lnTo>
                  <a:pt x="1417220" y="391637"/>
                </a:lnTo>
                <a:lnTo>
                  <a:pt x="1433252" y="385730"/>
                </a:lnTo>
                <a:lnTo>
                  <a:pt x="1439158" y="369699"/>
                </a:lnTo>
                <a:lnTo>
                  <a:pt x="1440002" y="3384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5"/>
          <p:cNvSpPr/>
          <p:nvPr/>
        </p:nvSpPr>
        <p:spPr>
          <a:xfrm>
            <a:off x="431999" y="2299051"/>
            <a:ext cx="1440180" cy="504190"/>
          </a:xfrm>
          <a:custGeom>
            <a:avLst/>
            <a:gdLst/>
            <a:ahLst/>
            <a:cxnLst/>
            <a:rect l="l" t="t" r="r" b="b"/>
            <a:pathLst>
              <a:path w="1440180" h="50418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386001" y="503999"/>
                </a:lnTo>
                <a:lnTo>
                  <a:pt x="1417220" y="503155"/>
                </a:lnTo>
                <a:lnTo>
                  <a:pt x="1433252" y="497249"/>
                </a:lnTo>
                <a:lnTo>
                  <a:pt x="1439158" y="481218"/>
                </a:lnTo>
                <a:lnTo>
                  <a:pt x="1440002" y="449999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6"/>
          <p:cNvSpPr txBox="1"/>
          <p:nvPr/>
        </p:nvSpPr>
        <p:spPr>
          <a:xfrm>
            <a:off x="535814" y="2321925"/>
            <a:ext cx="123253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1750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12128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Production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biens  et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marchands</a:t>
            </a:r>
            <a:endParaRPr sz="950" dirty="0">
              <a:latin typeface="Arial"/>
              <a:cs typeface="Arial"/>
            </a:endParaRPr>
          </a:p>
          <a:p>
            <a:pPr marL="220979" lvl="1" indent="-75565">
              <a:lnSpc>
                <a:spcPts val="1070"/>
              </a:lnSpc>
              <a:buClr>
                <a:srgbClr val="F5821F"/>
              </a:buClr>
              <a:buFont typeface="Arial"/>
              <a:buChar char="•"/>
              <a:tabLst>
                <a:tab pos="2216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Investissements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6" name="object 17"/>
          <p:cNvSpPr/>
          <p:nvPr/>
        </p:nvSpPr>
        <p:spPr>
          <a:xfrm>
            <a:off x="431999" y="2299051"/>
            <a:ext cx="1440180" cy="504190"/>
          </a:xfrm>
          <a:custGeom>
            <a:avLst/>
            <a:gdLst/>
            <a:ahLst/>
            <a:cxnLst/>
            <a:rect l="l" t="t" r="r" b="b"/>
            <a:pathLst>
              <a:path w="1440180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386001" y="503999"/>
                </a:lnTo>
                <a:lnTo>
                  <a:pt x="1417220" y="503155"/>
                </a:lnTo>
                <a:lnTo>
                  <a:pt x="1433252" y="497249"/>
                </a:lnTo>
                <a:lnTo>
                  <a:pt x="1439158" y="481218"/>
                </a:lnTo>
                <a:lnTo>
                  <a:pt x="1440002" y="449999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/>
          <p:cNvSpPr/>
          <p:nvPr/>
        </p:nvSpPr>
        <p:spPr>
          <a:xfrm>
            <a:off x="2063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/>
          <p:cNvSpPr txBox="1"/>
          <p:nvPr/>
        </p:nvSpPr>
        <p:spPr>
          <a:xfrm>
            <a:off x="2327728" y="2319775"/>
            <a:ext cx="912494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indent="-75565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Consommation</a:t>
            </a:r>
            <a:endParaRPr sz="950">
              <a:latin typeface="Arial"/>
              <a:cs typeface="Arial"/>
            </a:endParaRPr>
          </a:p>
          <a:p>
            <a:pPr marL="266065" lvl="1" indent="-76200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2667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Épargne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20"/>
          <p:cNvSpPr/>
          <p:nvPr/>
        </p:nvSpPr>
        <p:spPr>
          <a:xfrm>
            <a:off x="2063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1"/>
          <p:cNvSpPr/>
          <p:nvPr/>
        </p:nvSpPr>
        <p:spPr>
          <a:xfrm>
            <a:off x="3662050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2"/>
          <p:cNvSpPr txBox="1"/>
          <p:nvPr/>
        </p:nvSpPr>
        <p:spPr>
          <a:xfrm>
            <a:off x="3759088" y="2319775"/>
            <a:ext cx="12465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207010" marR="5080" indent="-19494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Production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non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marchands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3"/>
          <p:cNvSpPr/>
          <p:nvPr/>
        </p:nvSpPr>
        <p:spPr>
          <a:xfrm>
            <a:off x="3662050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4"/>
          <p:cNvSpPr/>
          <p:nvPr/>
        </p:nvSpPr>
        <p:spPr>
          <a:xfrm>
            <a:off x="5327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5"/>
          <p:cNvSpPr txBox="1"/>
          <p:nvPr/>
        </p:nvSpPr>
        <p:spPr>
          <a:xfrm>
            <a:off x="5444037" y="2319775"/>
            <a:ext cx="1207770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indent="-75565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Réception de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dépôts</a:t>
            </a:r>
            <a:endParaRPr sz="950">
              <a:latin typeface="Arial"/>
              <a:cs typeface="Arial"/>
            </a:endParaRPr>
          </a:p>
          <a:p>
            <a:pPr marL="266065" lvl="1" indent="-75565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2667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Prêts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d’argent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25" name="object 26"/>
          <p:cNvSpPr/>
          <p:nvPr/>
        </p:nvSpPr>
        <p:spPr>
          <a:xfrm>
            <a:off x="5327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7"/>
          <p:cNvSpPr/>
          <p:nvPr/>
        </p:nvSpPr>
        <p:spPr>
          <a:xfrm>
            <a:off x="2279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8"/>
          <p:cNvSpPr txBox="1"/>
          <p:nvPr/>
        </p:nvSpPr>
        <p:spPr>
          <a:xfrm>
            <a:off x="2517636" y="1915662"/>
            <a:ext cx="52197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Ménages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9"/>
          <p:cNvSpPr/>
          <p:nvPr/>
        </p:nvSpPr>
        <p:spPr>
          <a:xfrm>
            <a:off x="3911998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30"/>
          <p:cNvSpPr txBox="1"/>
          <p:nvPr/>
        </p:nvSpPr>
        <p:spPr>
          <a:xfrm>
            <a:off x="4290493" y="1915662"/>
            <a:ext cx="24002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État</a:t>
            </a:r>
            <a:endParaRPr sz="950">
              <a:latin typeface="Arial"/>
              <a:cs typeface="Arial"/>
            </a:endParaRPr>
          </a:p>
        </p:txBody>
      </p:sp>
      <p:sp>
        <p:nvSpPr>
          <p:cNvPr id="30" name="object 31"/>
          <p:cNvSpPr/>
          <p:nvPr/>
        </p:nvSpPr>
        <p:spPr>
          <a:xfrm>
            <a:off x="5543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2"/>
          <p:cNvSpPr txBox="1"/>
          <p:nvPr/>
        </p:nvSpPr>
        <p:spPr>
          <a:xfrm>
            <a:off x="5791652" y="1915662"/>
            <a:ext cx="50228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Banques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32" name="object 33"/>
          <p:cNvSpPr/>
          <p:nvPr/>
        </p:nvSpPr>
        <p:spPr>
          <a:xfrm>
            <a:off x="2063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4"/>
          <p:cNvSpPr txBox="1"/>
          <p:nvPr/>
        </p:nvSpPr>
        <p:spPr>
          <a:xfrm>
            <a:off x="2308611" y="3742769"/>
            <a:ext cx="9512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Marché du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50">
              <a:latin typeface="Arial"/>
              <a:cs typeface="Arial"/>
            </a:endParaRPr>
          </a:p>
        </p:txBody>
      </p:sp>
      <p:sp>
        <p:nvSpPr>
          <p:cNvPr id="34" name="object 35"/>
          <p:cNvSpPr/>
          <p:nvPr/>
        </p:nvSpPr>
        <p:spPr>
          <a:xfrm>
            <a:off x="2063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6"/>
          <p:cNvSpPr/>
          <p:nvPr/>
        </p:nvSpPr>
        <p:spPr>
          <a:xfrm>
            <a:off x="5130818" y="3564489"/>
            <a:ext cx="280670" cy="168275"/>
          </a:xfrm>
          <a:custGeom>
            <a:avLst/>
            <a:gdLst/>
            <a:ahLst/>
            <a:cxnLst/>
            <a:rect l="l" t="t" r="r" b="b"/>
            <a:pathLst>
              <a:path w="280670" h="168275">
                <a:moveTo>
                  <a:pt x="0" y="167881"/>
                </a:moveTo>
                <a:lnTo>
                  <a:pt x="280276" y="0"/>
                </a:lnTo>
              </a:path>
            </a:pathLst>
          </a:custGeom>
          <a:ln w="12700">
            <a:solidFill>
              <a:srgbClr val="6C8CC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7"/>
          <p:cNvSpPr/>
          <p:nvPr/>
        </p:nvSpPr>
        <p:spPr>
          <a:xfrm>
            <a:off x="5391761" y="3518264"/>
            <a:ext cx="71755" cy="85090"/>
          </a:xfrm>
          <a:custGeom>
            <a:avLst/>
            <a:gdLst/>
            <a:ahLst/>
            <a:cxnLst/>
            <a:rect l="l" t="t" r="r" b="b"/>
            <a:pathLst>
              <a:path w="71754" h="85089">
                <a:moveTo>
                  <a:pt x="0" y="0"/>
                </a:moveTo>
                <a:lnTo>
                  <a:pt x="50965" y="85077"/>
                </a:lnTo>
                <a:lnTo>
                  <a:pt x="71234" y="15138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8"/>
          <p:cNvSpPr/>
          <p:nvPr/>
        </p:nvSpPr>
        <p:spPr>
          <a:xfrm>
            <a:off x="5124086" y="3914696"/>
            <a:ext cx="301625" cy="126364"/>
          </a:xfrm>
          <a:custGeom>
            <a:avLst/>
            <a:gdLst/>
            <a:ahLst/>
            <a:cxnLst/>
            <a:rect l="l" t="t" r="r" b="b"/>
            <a:pathLst>
              <a:path w="301625" h="126364">
                <a:moveTo>
                  <a:pt x="0" y="0"/>
                </a:moveTo>
                <a:lnTo>
                  <a:pt x="301129" y="126314"/>
                </a:lnTo>
              </a:path>
            </a:pathLst>
          </a:custGeom>
          <a:ln w="12700">
            <a:solidFill>
              <a:srgbClr val="6C8CC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9"/>
          <p:cNvSpPr/>
          <p:nvPr/>
        </p:nvSpPr>
        <p:spPr>
          <a:xfrm>
            <a:off x="5412634" y="3998046"/>
            <a:ext cx="68580" cy="92075"/>
          </a:xfrm>
          <a:custGeom>
            <a:avLst/>
            <a:gdLst/>
            <a:ahLst/>
            <a:cxnLst/>
            <a:rect l="l" t="t" r="r" b="b"/>
            <a:pathLst>
              <a:path w="68579" h="92075">
                <a:moveTo>
                  <a:pt x="38366" y="0"/>
                </a:moveTo>
                <a:lnTo>
                  <a:pt x="0" y="91452"/>
                </a:lnTo>
                <a:lnTo>
                  <a:pt x="68364" y="66357"/>
                </a:lnTo>
                <a:lnTo>
                  <a:pt x="3836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40"/>
          <p:cNvSpPr/>
          <p:nvPr/>
        </p:nvSpPr>
        <p:spPr>
          <a:xfrm>
            <a:off x="3695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1"/>
          <p:cNvSpPr txBox="1"/>
          <p:nvPr/>
        </p:nvSpPr>
        <p:spPr>
          <a:xfrm>
            <a:off x="3846677" y="3742769"/>
            <a:ext cx="11391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Marché des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capitaux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2"/>
          <p:cNvSpPr/>
          <p:nvPr/>
        </p:nvSpPr>
        <p:spPr>
          <a:xfrm>
            <a:off x="3695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3"/>
          <p:cNvSpPr/>
          <p:nvPr/>
        </p:nvSpPr>
        <p:spPr>
          <a:xfrm>
            <a:off x="953999" y="1457999"/>
            <a:ext cx="5292090" cy="269875"/>
          </a:xfrm>
          <a:custGeom>
            <a:avLst/>
            <a:gdLst/>
            <a:ahLst/>
            <a:cxnLst/>
            <a:rect l="l" t="t" r="r" b="b"/>
            <a:pathLst>
              <a:path w="5292090" h="26987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238000" y="269290"/>
                </a:lnTo>
                <a:lnTo>
                  <a:pt x="5269219" y="268447"/>
                </a:lnTo>
                <a:lnTo>
                  <a:pt x="5285251" y="262540"/>
                </a:lnTo>
                <a:lnTo>
                  <a:pt x="5291157" y="246509"/>
                </a:lnTo>
                <a:lnTo>
                  <a:pt x="5292001" y="21529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4"/>
          <p:cNvSpPr txBox="1"/>
          <p:nvPr/>
        </p:nvSpPr>
        <p:spPr>
          <a:xfrm>
            <a:off x="2413895" y="1491103"/>
            <a:ext cx="23704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différents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agents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44" name="object 45"/>
          <p:cNvSpPr txBox="1"/>
          <p:nvPr/>
        </p:nvSpPr>
        <p:spPr>
          <a:xfrm>
            <a:off x="829407" y="3031969"/>
            <a:ext cx="5935980" cy="623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interviennent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marchés où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 confrontent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 offre et une demande pour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fixer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prix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d’équilibre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marL="5005705" marR="168275" indent="-117475">
              <a:lnSpc>
                <a:spcPts val="1000"/>
              </a:lnSpc>
              <a:spcBef>
                <a:spcPts val="5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monétaire 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à court</a:t>
            </a:r>
            <a:r>
              <a:rPr sz="8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850">
              <a:latin typeface="Arial"/>
              <a:cs typeface="Arial"/>
            </a:endParaRPr>
          </a:p>
        </p:txBody>
      </p:sp>
      <p:sp>
        <p:nvSpPr>
          <p:cNvPr id="45" name="object 46"/>
          <p:cNvSpPr/>
          <p:nvPr/>
        </p:nvSpPr>
        <p:spPr>
          <a:xfrm>
            <a:off x="5543999" y="3349419"/>
            <a:ext cx="1224280" cy="363220"/>
          </a:xfrm>
          <a:custGeom>
            <a:avLst/>
            <a:gdLst/>
            <a:ahLst/>
            <a:cxnLst/>
            <a:rect l="l" t="t" r="r" b="b"/>
            <a:pathLst>
              <a:path w="1224279" h="3632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8749"/>
                </a:lnTo>
                <a:lnTo>
                  <a:pt x="843" y="339961"/>
                </a:lnTo>
                <a:lnTo>
                  <a:pt x="6750" y="355988"/>
                </a:lnTo>
                <a:lnTo>
                  <a:pt x="22781" y="361893"/>
                </a:lnTo>
                <a:lnTo>
                  <a:pt x="54000" y="362737"/>
                </a:lnTo>
                <a:lnTo>
                  <a:pt x="1170000" y="362737"/>
                </a:lnTo>
                <a:lnTo>
                  <a:pt x="1201219" y="361893"/>
                </a:lnTo>
                <a:lnTo>
                  <a:pt x="1217250" y="355988"/>
                </a:lnTo>
                <a:lnTo>
                  <a:pt x="1223156" y="339961"/>
                </a:lnTo>
                <a:lnTo>
                  <a:pt x="1224000" y="308749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7"/>
          <p:cNvSpPr txBox="1"/>
          <p:nvPr/>
        </p:nvSpPr>
        <p:spPr>
          <a:xfrm>
            <a:off x="5547174" y="3858002"/>
            <a:ext cx="1217930" cy="40894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207010" marR="203835" algn="ctr">
              <a:lnSpc>
                <a:spcPts val="1000"/>
              </a:lnSpc>
              <a:spcBef>
                <a:spcPts val="15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r>
              <a:rPr sz="8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financier  à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long</a:t>
            </a:r>
            <a:r>
              <a:rPr sz="8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850">
              <a:latin typeface="Arial"/>
              <a:cs typeface="Arial"/>
            </a:endParaRPr>
          </a:p>
          <a:p>
            <a:pPr algn="ctr">
              <a:lnSpc>
                <a:spcPts val="969"/>
              </a:lnSpc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(actions et</a:t>
            </a:r>
            <a:r>
              <a:rPr sz="8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obligations)</a:t>
            </a:r>
            <a:endParaRPr sz="850">
              <a:latin typeface="Arial"/>
              <a:cs typeface="Arial"/>
            </a:endParaRPr>
          </a:p>
        </p:txBody>
      </p:sp>
      <p:sp>
        <p:nvSpPr>
          <p:cNvPr id="47" name="object 48"/>
          <p:cNvSpPr/>
          <p:nvPr/>
        </p:nvSpPr>
        <p:spPr>
          <a:xfrm>
            <a:off x="5543999" y="3841189"/>
            <a:ext cx="1224280" cy="476250"/>
          </a:xfrm>
          <a:custGeom>
            <a:avLst/>
            <a:gdLst/>
            <a:ahLst/>
            <a:cxnLst/>
            <a:rect l="l" t="t" r="r" b="b"/>
            <a:pathLst>
              <a:path w="1224279" h="47625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21728"/>
                </a:lnTo>
                <a:lnTo>
                  <a:pt x="843" y="452940"/>
                </a:lnTo>
                <a:lnTo>
                  <a:pt x="6750" y="468968"/>
                </a:lnTo>
                <a:lnTo>
                  <a:pt x="22781" y="474873"/>
                </a:lnTo>
                <a:lnTo>
                  <a:pt x="54000" y="475716"/>
                </a:lnTo>
                <a:lnTo>
                  <a:pt x="1170000" y="475716"/>
                </a:lnTo>
                <a:lnTo>
                  <a:pt x="1201219" y="474873"/>
                </a:lnTo>
                <a:lnTo>
                  <a:pt x="1217250" y="468968"/>
                </a:lnTo>
                <a:lnTo>
                  <a:pt x="1223156" y="452940"/>
                </a:lnTo>
                <a:lnTo>
                  <a:pt x="1224000" y="421728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9"/>
          <p:cNvSpPr/>
          <p:nvPr/>
        </p:nvSpPr>
        <p:spPr>
          <a:xfrm>
            <a:off x="3774338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50"/>
          <p:cNvSpPr txBox="1"/>
          <p:nvPr/>
        </p:nvSpPr>
        <p:spPr>
          <a:xfrm>
            <a:off x="712599" y="1137902"/>
            <a:ext cx="418211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principaux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agents économiques sur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marchés</a:t>
            </a:r>
            <a:endParaRPr sz="1300">
              <a:latin typeface="Arial"/>
              <a:cs typeface="Arial"/>
            </a:endParaRPr>
          </a:p>
        </p:txBody>
      </p:sp>
      <p:sp>
        <p:nvSpPr>
          <p:cNvPr id="50" name="object 51"/>
          <p:cNvSpPr/>
          <p:nvPr/>
        </p:nvSpPr>
        <p:spPr>
          <a:xfrm>
            <a:off x="419303" y="11296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2"/>
          <p:cNvSpPr txBox="1"/>
          <p:nvPr/>
        </p:nvSpPr>
        <p:spPr>
          <a:xfrm>
            <a:off x="482274" y="11217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52" name="object 53"/>
          <p:cNvSpPr txBox="1">
            <a:spLocks noGrp="1"/>
          </p:cNvSpPr>
          <p:nvPr>
            <p:ph type="ftr" sz="quarter" idx="5"/>
          </p:nvPr>
        </p:nvSpPr>
        <p:spPr>
          <a:xfrm>
            <a:off x="3818671" y="10337294"/>
            <a:ext cx="2962275" cy="1390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117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48736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1.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s’établissent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relations entre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 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et son environnement économique</a:t>
            </a:r>
            <a:r>
              <a:rPr sz="15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84000" y="1628289"/>
            <a:ext cx="0" cy="2166620"/>
          </a:xfrm>
          <a:custGeom>
            <a:avLst/>
            <a:gdLst/>
            <a:ahLst/>
            <a:cxnLst/>
            <a:rect l="l" t="t" r="r" b="b"/>
            <a:pathLst>
              <a:path h="2166620">
                <a:moveTo>
                  <a:pt x="0" y="0"/>
                </a:moveTo>
                <a:lnTo>
                  <a:pt x="0" y="21661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61524" y="1628289"/>
            <a:ext cx="0" cy="2138045"/>
          </a:xfrm>
          <a:custGeom>
            <a:avLst/>
            <a:gdLst/>
            <a:ahLst/>
            <a:cxnLst/>
            <a:rect l="l" t="t" r="r" b="b"/>
            <a:pathLst>
              <a:path h="2138045">
                <a:moveTo>
                  <a:pt x="0" y="0"/>
                </a:moveTo>
                <a:lnTo>
                  <a:pt x="0" y="2137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2349" y="1628289"/>
            <a:ext cx="0" cy="2204085"/>
          </a:xfrm>
          <a:custGeom>
            <a:avLst/>
            <a:gdLst/>
            <a:ahLst/>
            <a:cxnLst/>
            <a:rect l="l" t="t" r="r" b="b"/>
            <a:pathLst>
              <a:path h="2204085">
                <a:moveTo>
                  <a:pt x="0" y="0"/>
                </a:moveTo>
                <a:lnTo>
                  <a:pt x="0" y="220390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41650" y="1628289"/>
            <a:ext cx="0" cy="1475105"/>
          </a:xfrm>
          <a:custGeom>
            <a:avLst/>
            <a:gdLst/>
            <a:ahLst/>
            <a:cxnLst/>
            <a:rect l="l" t="t" r="r" b="b"/>
            <a:pathLst>
              <a:path h="1475105">
                <a:moveTo>
                  <a:pt x="0" y="0"/>
                </a:moveTo>
                <a:lnTo>
                  <a:pt x="0" y="147491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1999" y="2986755"/>
            <a:ext cx="6336030" cy="269875"/>
          </a:xfrm>
          <a:custGeom>
            <a:avLst/>
            <a:gdLst/>
            <a:ahLst/>
            <a:cxnLst/>
            <a:rect l="l" t="t" r="r" b="b"/>
            <a:pathLst>
              <a:path w="6336030" h="269875">
                <a:moveTo>
                  <a:pt x="6282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6282004" y="269290"/>
                </a:lnTo>
                <a:lnTo>
                  <a:pt x="6313223" y="268447"/>
                </a:lnTo>
                <a:lnTo>
                  <a:pt x="6329254" y="262540"/>
                </a:lnTo>
                <a:lnTo>
                  <a:pt x="6335160" y="246509"/>
                </a:lnTo>
                <a:lnTo>
                  <a:pt x="6336004" y="215290"/>
                </a:lnTo>
                <a:lnTo>
                  <a:pt x="6336004" y="54000"/>
                </a:lnTo>
                <a:lnTo>
                  <a:pt x="6335160" y="22781"/>
                </a:lnTo>
                <a:lnTo>
                  <a:pt x="6329254" y="6750"/>
                </a:lnTo>
                <a:lnTo>
                  <a:pt x="6313223" y="843"/>
                </a:lnTo>
                <a:lnTo>
                  <a:pt x="6282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7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80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28699" y="1915662"/>
            <a:ext cx="63563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1999" y="3629613"/>
            <a:ext cx="1440180" cy="393065"/>
          </a:xfrm>
          <a:custGeom>
            <a:avLst/>
            <a:gdLst/>
            <a:ahLst/>
            <a:cxnLst/>
            <a:rect l="l" t="t" r="r" b="b"/>
            <a:pathLst>
              <a:path w="1440180" h="39306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8480"/>
                </a:lnTo>
                <a:lnTo>
                  <a:pt x="843" y="369699"/>
                </a:lnTo>
                <a:lnTo>
                  <a:pt x="6750" y="385730"/>
                </a:lnTo>
                <a:lnTo>
                  <a:pt x="22781" y="391637"/>
                </a:lnTo>
                <a:lnTo>
                  <a:pt x="54000" y="392480"/>
                </a:lnTo>
                <a:lnTo>
                  <a:pt x="1386001" y="392480"/>
                </a:lnTo>
                <a:lnTo>
                  <a:pt x="1417220" y="391637"/>
                </a:lnTo>
                <a:lnTo>
                  <a:pt x="1433252" y="385730"/>
                </a:lnTo>
                <a:lnTo>
                  <a:pt x="1439158" y="369699"/>
                </a:lnTo>
                <a:lnTo>
                  <a:pt x="1440002" y="3384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63149" y="3666569"/>
            <a:ext cx="9779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Marché des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biens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0988" y="3806269"/>
            <a:ext cx="60198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31999" y="3629613"/>
            <a:ext cx="1440180" cy="393065"/>
          </a:xfrm>
          <a:custGeom>
            <a:avLst/>
            <a:gdLst/>
            <a:ahLst/>
            <a:cxnLst/>
            <a:rect l="l" t="t" r="r" b="b"/>
            <a:pathLst>
              <a:path w="1440180" h="3930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8480"/>
                </a:lnTo>
                <a:lnTo>
                  <a:pt x="843" y="369699"/>
                </a:lnTo>
                <a:lnTo>
                  <a:pt x="6750" y="385730"/>
                </a:lnTo>
                <a:lnTo>
                  <a:pt x="22781" y="391637"/>
                </a:lnTo>
                <a:lnTo>
                  <a:pt x="54000" y="392480"/>
                </a:lnTo>
                <a:lnTo>
                  <a:pt x="1386001" y="392480"/>
                </a:lnTo>
                <a:lnTo>
                  <a:pt x="1417220" y="391637"/>
                </a:lnTo>
                <a:lnTo>
                  <a:pt x="1433252" y="385730"/>
                </a:lnTo>
                <a:lnTo>
                  <a:pt x="1439158" y="369699"/>
                </a:lnTo>
                <a:lnTo>
                  <a:pt x="1440002" y="3384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5"/>
          <p:cNvSpPr/>
          <p:nvPr/>
        </p:nvSpPr>
        <p:spPr>
          <a:xfrm>
            <a:off x="431999" y="2299051"/>
            <a:ext cx="1440180" cy="504190"/>
          </a:xfrm>
          <a:custGeom>
            <a:avLst/>
            <a:gdLst/>
            <a:ahLst/>
            <a:cxnLst/>
            <a:rect l="l" t="t" r="r" b="b"/>
            <a:pathLst>
              <a:path w="1440180" h="50418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386001" y="503999"/>
                </a:lnTo>
                <a:lnTo>
                  <a:pt x="1417220" y="503155"/>
                </a:lnTo>
                <a:lnTo>
                  <a:pt x="1433252" y="497249"/>
                </a:lnTo>
                <a:lnTo>
                  <a:pt x="1439158" y="481218"/>
                </a:lnTo>
                <a:lnTo>
                  <a:pt x="1440002" y="449999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6"/>
          <p:cNvSpPr txBox="1"/>
          <p:nvPr/>
        </p:nvSpPr>
        <p:spPr>
          <a:xfrm>
            <a:off x="535814" y="2321925"/>
            <a:ext cx="123253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1750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12128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Production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biens  et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marchands</a:t>
            </a:r>
            <a:endParaRPr sz="950" dirty="0">
              <a:latin typeface="Arial"/>
              <a:cs typeface="Arial"/>
            </a:endParaRPr>
          </a:p>
          <a:p>
            <a:pPr marL="220979" lvl="1" indent="-75565">
              <a:lnSpc>
                <a:spcPts val="1070"/>
              </a:lnSpc>
              <a:buClr>
                <a:srgbClr val="F5821F"/>
              </a:buClr>
              <a:buFont typeface="Arial"/>
              <a:buChar char="•"/>
              <a:tabLst>
                <a:tab pos="2216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Investissements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6" name="object 17"/>
          <p:cNvSpPr/>
          <p:nvPr/>
        </p:nvSpPr>
        <p:spPr>
          <a:xfrm>
            <a:off x="431999" y="2299051"/>
            <a:ext cx="1440180" cy="504190"/>
          </a:xfrm>
          <a:custGeom>
            <a:avLst/>
            <a:gdLst/>
            <a:ahLst/>
            <a:cxnLst/>
            <a:rect l="l" t="t" r="r" b="b"/>
            <a:pathLst>
              <a:path w="1440180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386001" y="503999"/>
                </a:lnTo>
                <a:lnTo>
                  <a:pt x="1417220" y="503155"/>
                </a:lnTo>
                <a:lnTo>
                  <a:pt x="1433252" y="497249"/>
                </a:lnTo>
                <a:lnTo>
                  <a:pt x="1439158" y="481218"/>
                </a:lnTo>
                <a:lnTo>
                  <a:pt x="1440002" y="449999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/>
          <p:cNvSpPr/>
          <p:nvPr/>
        </p:nvSpPr>
        <p:spPr>
          <a:xfrm>
            <a:off x="2063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/>
          <p:cNvSpPr txBox="1"/>
          <p:nvPr/>
        </p:nvSpPr>
        <p:spPr>
          <a:xfrm>
            <a:off x="2327728" y="2319775"/>
            <a:ext cx="912494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indent="-75565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Consommation</a:t>
            </a:r>
            <a:endParaRPr sz="950">
              <a:latin typeface="Arial"/>
              <a:cs typeface="Arial"/>
            </a:endParaRPr>
          </a:p>
          <a:p>
            <a:pPr marL="266065" lvl="1" indent="-76200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2667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Épargne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20"/>
          <p:cNvSpPr/>
          <p:nvPr/>
        </p:nvSpPr>
        <p:spPr>
          <a:xfrm>
            <a:off x="2063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1"/>
          <p:cNvSpPr/>
          <p:nvPr/>
        </p:nvSpPr>
        <p:spPr>
          <a:xfrm>
            <a:off x="3662050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2"/>
          <p:cNvSpPr txBox="1"/>
          <p:nvPr/>
        </p:nvSpPr>
        <p:spPr>
          <a:xfrm>
            <a:off x="3759088" y="2319775"/>
            <a:ext cx="12465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207010" marR="5080" indent="-19494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Production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non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marchands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3"/>
          <p:cNvSpPr/>
          <p:nvPr/>
        </p:nvSpPr>
        <p:spPr>
          <a:xfrm>
            <a:off x="3662050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4"/>
          <p:cNvSpPr/>
          <p:nvPr/>
        </p:nvSpPr>
        <p:spPr>
          <a:xfrm>
            <a:off x="5327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5"/>
          <p:cNvSpPr txBox="1"/>
          <p:nvPr/>
        </p:nvSpPr>
        <p:spPr>
          <a:xfrm>
            <a:off x="5444037" y="2319775"/>
            <a:ext cx="1207770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indent="-75565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Réception de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dépôts</a:t>
            </a:r>
            <a:endParaRPr sz="950">
              <a:latin typeface="Arial"/>
              <a:cs typeface="Arial"/>
            </a:endParaRPr>
          </a:p>
          <a:p>
            <a:pPr marL="266065" lvl="1" indent="-75565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2667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Prêts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d’argent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25" name="object 26"/>
          <p:cNvSpPr/>
          <p:nvPr/>
        </p:nvSpPr>
        <p:spPr>
          <a:xfrm>
            <a:off x="5327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7"/>
          <p:cNvSpPr/>
          <p:nvPr/>
        </p:nvSpPr>
        <p:spPr>
          <a:xfrm>
            <a:off x="2279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8"/>
          <p:cNvSpPr txBox="1"/>
          <p:nvPr/>
        </p:nvSpPr>
        <p:spPr>
          <a:xfrm>
            <a:off x="2517636" y="1915662"/>
            <a:ext cx="52197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Ménages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9"/>
          <p:cNvSpPr/>
          <p:nvPr/>
        </p:nvSpPr>
        <p:spPr>
          <a:xfrm>
            <a:off x="3911998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30"/>
          <p:cNvSpPr txBox="1"/>
          <p:nvPr/>
        </p:nvSpPr>
        <p:spPr>
          <a:xfrm>
            <a:off x="4290493" y="1915662"/>
            <a:ext cx="24002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État</a:t>
            </a:r>
            <a:endParaRPr sz="950">
              <a:latin typeface="Arial"/>
              <a:cs typeface="Arial"/>
            </a:endParaRPr>
          </a:p>
        </p:txBody>
      </p:sp>
      <p:sp>
        <p:nvSpPr>
          <p:cNvPr id="30" name="object 31"/>
          <p:cNvSpPr/>
          <p:nvPr/>
        </p:nvSpPr>
        <p:spPr>
          <a:xfrm>
            <a:off x="5543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2"/>
          <p:cNvSpPr txBox="1"/>
          <p:nvPr/>
        </p:nvSpPr>
        <p:spPr>
          <a:xfrm>
            <a:off x="5791652" y="1915662"/>
            <a:ext cx="50228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Banques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32" name="object 33"/>
          <p:cNvSpPr/>
          <p:nvPr/>
        </p:nvSpPr>
        <p:spPr>
          <a:xfrm>
            <a:off x="2063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4"/>
          <p:cNvSpPr txBox="1"/>
          <p:nvPr/>
        </p:nvSpPr>
        <p:spPr>
          <a:xfrm>
            <a:off x="2308611" y="3742769"/>
            <a:ext cx="9512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Marché du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50">
              <a:latin typeface="Arial"/>
              <a:cs typeface="Arial"/>
            </a:endParaRPr>
          </a:p>
        </p:txBody>
      </p:sp>
      <p:sp>
        <p:nvSpPr>
          <p:cNvPr id="34" name="object 35"/>
          <p:cNvSpPr/>
          <p:nvPr/>
        </p:nvSpPr>
        <p:spPr>
          <a:xfrm>
            <a:off x="2063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6"/>
          <p:cNvSpPr/>
          <p:nvPr/>
        </p:nvSpPr>
        <p:spPr>
          <a:xfrm>
            <a:off x="5130818" y="3564489"/>
            <a:ext cx="280670" cy="168275"/>
          </a:xfrm>
          <a:custGeom>
            <a:avLst/>
            <a:gdLst/>
            <a:ahLst/>
            <a:cxnLst/>
            <a:rect l="l" t="t" r="r" b="b"/>
            <a:pathLst>
              <a:path w="280670" h="168275">
                <a:moveTo>
                  <a:pt x="0" y="167881"/>
                </a:moveTo>
                <a:lnTo>
                  <a:pt x="280276" y="0"/>
                </a:lnTo>
              </a:path>
            </a:pathLst>
          </a:custGeom>
          <a:ln w="12700">
            <a:solidFill>
              <a:srgbClr val="6C8CC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7"/>
          <p:cNvSpPr/>
          <p:nvPr/>
        </p:nvSpPr>
        <p:spPr>
          <a:xfrm>
            <a:off x="5391761" y="3518264"/>
            <a:ext cx="71755" cy="85090"/>
          </a:xfrm>
          <a:custGeom>
            <a:avLst/>
            <a:gdLst/>
            <a:ahLst/>
            <a:cxnLst/>
            <a:rect l="l" t="t" r="r" b="b"/>
            <a:pathLst>
              <a:path w="71754" h="85089">
                <a:moveTo>
                  <a:pt x="0" y="0"/>
                </a:moveTo>
                <a:lnTo>
                  <a:pt x="50965" y="85077"/>
                </a:lnTo>
                <a:lnTo>
                  <a:pt x="71234" y="15138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8"/>
          <p:cNvSpPr/>
          <p:nvPr/>
        </p:nvSpPr>
        <p:spPr>
          <a:xfrm>
            <a:off x="5124086" y="3914696"/>
            <a:ext cx="301625" cy="126364"/>
          </a:xfrm>
          <a:custGeom>
            <a:avLst/>
            <a:gdLst/>
            <a:ahLst/>
            <a:cxnLst/>
            <a:rect l="l" t="t" r="r" b="b"/>
            <a:pathLst>
              <a:path w="301625" h="126364">
                <a:moveTo>
                  <a:pt x="0" y="0"/>
                </a:moveTo>
                <a:lnTo>
                  <a:pt x="301129" y="126314"/>
                </a:lnTo>
              </a:path>
            </a:pathLst>
          </a:custGeom>
          <a:ln w="12700">
            <a:solidFill>
              <a:srgbClr val="6C8CC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9"/>
          <p:cNvSpPr/>
          <p:nvPr/>
        </p:nvSpPr>
        <p:spPr>
          <a:xfrm>
            <a:off x="5412634" y="3998046"/>
            <a:ext cx="68580" cy="92075"/>
          </a:xfrm>
          <a:custGeom>
            <a:avLst/>
            <a:gdLst/>
            <a:ahLst/>
            <a:cxnLst/>
            <a:rect l="l" t="t" r="r" b="b"/>
            <a:pathLst>
              <a:path w="68579" h="92075">
                <a:moveTo>
                  <a:pt x="38366" y="0"/>
                </a:moveTo>
                <a:lnTo>
                  <a:pt x="0" y="91452"/>
                </a:lnTo>
                <a:lnTo>
                  <a:pt x="68364" y="66357"/>
                </a:lnTo>
                <a:lnTo>
                  <a:pt x="3836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40"/>
          <p:cNvSpPr/>
          <p:nvPr/>
        </p:nvSpPr>
        <p:spPr>
          <a:xfrm>
            <a:off x="3695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1"/>
          <p:cNvSpPr txBox="1"/>
          <p:nvPr/>
        </p:nvSpPr>
        <p:spPr>
          <a:xfrm>
            <a:off x="3846677" y="3742769"/>
            <a:ext cx="11391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Marché des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capitaux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2"/>
          <p:cNvSpPr/>
          <p:nvPr/>
        </p:nvSpPr>
        <p:spPr>
          <a:xfrm>
            <a:off x="3695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3"/>
          <p:cNvSpPr/>
          <p:nvPr/>
        </p:nvSpPr>
        <p:spPr>
          <a:xfrm>
            <a:off x="953999" y="1457999"/>
            <a:ext cx="5292090" cy="269875"/>
          </a:xfrm>
          <a:custGeom>
            <a:avLst/>
            <a:gdLst/>
            <a:ahLst/>
            <a:cxnLst/>
            <a:rect l="l" t="t" r="r" b="b"/>
            <a:pathLst>
              <a:path w="5292090" h="26987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238000" y="269290"/>
                </a:lnTo>
                <a:lnTo>
                  <a:pt x="5269219" y="268447"/>
                </a:lnTo>
                <a:lnTo>
                  <a:pt x="5285251" y="262540"/>
                </a:lnTo>
                <a:lnTo>
                  <a:pt x="5291157" y="246509"/>
                </a:lnTo>
                <a:lnTo>
                  <a:pt x="5292001" y="21529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4"/>
          <p:cNvSpPr txBox="1"/>
          <p:nvPr/>
        </p:nvSpPr>
        <p:spPr>
          <a:xfrm>
            <a:off x="2413895" y="1491103"/>
            <a:ext cx="23704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différents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agents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44" name="object 45"/>
          <p:cNvSpPr txBox="1"/>
          <p:nvPr/>
        </p:nvSpPr>
        <p:spPr>
          <a:xfrm>
            <a:off x="829407" y="3031969"/>
            <a:ext cx="5935980" cy="623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interviennent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marchés où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 confrontent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 offre et une demande pour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fixer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prix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d’équilibre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marL="5005705" marR="168275" indent="-117475">
              <a:lnSpc>
                <a:spcPts val="1000"/>
              </a:lnSpc>
              <a:spcBef>
                <a:spcPts val="5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monétaire 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à court</a:t>
            </a:r>
            <a:r>
              <a:rPr sz="8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850">
              <a:latin typeface="Arial"/>
              <a:cs typeface="Arial"/>
            </a:endParaRPr>
          </a:p>
        </p:txBody>
      </p:sp>
      <p:sp>
        <p:nvSpPr>
          <p:cNvPr id="45" name="object 46"/>
          <p:cNvSpPr/>
          <p:nvPr/>
        </p:nvSpPr>
        <p:spPr>
          <a:xfrm>
            <a:off x="5543999" y="3349419"/>
            <a:ext cx="1224280" cy="363220"/>
          </a:xfrm>
          <a:custGeom>
            <a:avLst/>
            <a:gdLst/>
            <a:ahLst/>
            <a:cxnLst/>
            <a:rect l="l" t="t" r="r" b="b"/>
            <a:pathLst>
              <a:path w="1224279" h="3632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8749"/>
                </a:lnTo>
                <a:lnTo>
                  <a:pt x="843" y="339961"/>
                </a:lnTo>
                <a:lnTo>
                  <a:pt x="6750" y="355988"/>
                </a:lnTo>
                <a:lnTo>
                  <a:pt x="22781" y="361893"/>
                </a:lnTo>
                <a:lnTo>
                  <a:pt x="54000" y="362737"/>
                </a:lnTo>
                <a:lnTo>
                  <a:pt x="1170000" y="362737"/>
                </a:lnTo>
                <a:lnTo>
                  <a:pt x="1201219" y="361893"/>
                </a:lnTo>
                <a:lnTo>
                  <a:pt x="1217250" y="355988"/>
                </a:lnTo>
                <a:lnTo>
                  <a:pt x="1223156" y="339961"/>
                </a:lnTo>
                <a:lnTo>
                  <a:pt x="1224000" y="308749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7"/>
          <p:cNvSpPr txBox="1"/>
          <p:nvPr/>
        </p:nvSpPr>
        <p:spPr>
          <a:xfrm>
            <a:off x="5547174" y="3858002"/>
            <a:ext cx="1217930" cy="40894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207010" marR="203835" algn="ctr">
              <a:lnSpc>
                <a:spcPts val="1000"/>
              </a:lnSpc>
              <a:spcBef>
                <a:spcPts val="15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r>
              <a:rPr sz="8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financier  à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long</a:t>
            </a:r>
            <a:r>
              <a:rPr sz="8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850">
              <a:latin typeface="Arial"/>
              <a:cs typeface="Arial"/>
            </a:endParaRPr>
          </a:p>
          <a:p>
            <a:pPr algn="ctr">
              <a:lnSpc>
                <a:spcPts val="969"/>
              </a:lnSpc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(actions et</a:t>
            </a:r>
            <a:r>
              <a:rPr sz="8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obligations)</a:t>
            </a:r>
            <a:endParaRPr sz="850">
              <a:latin typeface="Arial"/>
              <a:cs typeface="Arial"/>
            </a:endParaRPr>
          </a:p>
        </p:txBody>
      </p:sp>
      <p:sp>
        <p:nvSpPr>
          <p:cNvPr id="47" name="object 48"/>
          <p:cNvSpPr/>
          <p:nvPr/>
        </p:nvSpPr>
        <p:spPr>
          <a:xfrm>
            <a:off x="5543999" y="3841189"/>
            <a:ext cx="1224280" cy="476250"/>
          </a:xfrm>
          <a:custGeom>
            <a:avLst/>
            <a:gdLst/>
            <a:ahLst/>
            <a:cxnLst/>
            <a:rect l="l" t="t" r="r" b="b"/>
            <a:pathLst>
              <a:path w="1224279" h="47625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21728"/>
                </a:lnTo>
                <a:lnTo>
                  <a:pt x="843" y="452940"/>
                </a:lnTo>
                <a:lnTo>
                  <a:pt x="6750" y="468968"/>
                </a:lnTo>
                <a:lnTo>
                  <a:pt x="22781" y="474873"/>
                </a:lnTo>
                <a:lnTo>
                  <a:pt x="54000" y="475716"/>
                </a:lnTo>
                <a:lnTo>
                  <a:pt x="1170000" y="475716"/>
                </a:lnTo>
                <a:lnTo>
                  <a:pt x="1201219" y="474873"/>
                </a:lnTo>
                <a:lnTo>
                  <a:pt x="1217250" y="468968"/>
                </a:lnTo>
                <a:lnTo>
                  <a:pt x="1223156" y="452940"/>
                </a:lnTo>
                <a:lnTo>
                  <a:pt x="1224000" y="421728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9"/>
          <p:cNvSpPr/>
          <p:nvPr/>
        </p:nvSpPr>
        <p:spPr>
          <a:xfrm>
            <a:off x="3774338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50"/>
          <p:cNvSpPr txBox="1"/>
          <p:nvPr/>
        </p:nvSpPr>
        <p:spPr>
          <a:xfrm>
            <a:off x="712599" y="1137902"/>
            <a:ext cx="418211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principaux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agents économiques sur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marchés</a:t>
            </a:r>
            <a:endParaRPr sz="1300">
              <a:latin typeface="Arial"/>
              <a:cs typeface="Arial"/>
            </a:endParaRPr>
          </a:p>
        </p:txBody>
      </p:sp>
      <p:sp>
        <p:nvSpPr>
          <p:cNvPr id="50" name="object 51"/>
          <p:cNvSpPr/>
          <p:nvPr/>
        </p:nvSpPr>
        <p:spPr>
          <a:xfrm>
            <a:off x="419303" y="11296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2"/>
          <p:cNvSpPr txBox="1"/>
          <p:nvPr/>
        </p:nvSpPr>
        <p:spPr>
          <a:xfrm>
            <a:off x="482274" y="11217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52" name="object 53"/>
          <p:cNvSpPr/>
          <p:nvPr/>
        </p:nvSpPr>
        <p:spPr>
          <a:xfrm>
            <a:off x="419303" y="467999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4"/>
          <p:cNvSpPr txBox="1"/>
          <p:nvPr/>
        </p:nvSpPr>
        <p:spPr>
          <a:xfrm>
            <a:off x="482274" y="4697542"/>
            <a:ext cx="496252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baseline="2136" dirty="0">
                <a:solidFill>
                  <a:srgbClr val="00AEEF"/>
                </a:solidFill>
                <a:latin typeface="Arial"/>
                <a:cs typeface="Arial"/>
              </a:rPr>
              <a:t>Les interactions </a:t>
            </a:r>
            <a:r>
              <a:rPr sz="1950" b="1" spc="-7" baseline="2136" dirty="0">
                <a:solidFill>
                  <a:srgbClr val="00AEEF"/>
                </a:solidFill>
                <a:latin typeface="Arial"/>
                <a:cs typeface="Arial"/>
              </a:rPr>
              <a:t>entre agents économiques sur </a:t>
            </a:r>
            <a:r>
              <a:rPr sz="1950" b="1" baseline="2136" dirty="0">
                <a:solidFill>
                  <a:srgbClr val="00AEEF"/>
                </a:solidFill>
                <a:latin typeface="Arial"/>
                <a:cs typeface="Arial"/>
              </a:rPr>
              <a:t>les</a:t>
            </a:r>
            <a:r>
              <a:rPr sz="1950" b="1" spc="-112" baseline="2136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00AEEF"/>
                </a:solidFill>
                <a:latin typeface="Arial"/>
                <a:cs typeface="Arial"/>
              </a:rPr>
              <a:t>marchés</a:t>
            </a:r>
            <a:endParaRPr sz="1950" baseline="2136">
              <a:latin typeface="Arial"/>
              <a:cs typeface="Arial"/>
            </a:endParaRPr>
          </a:p>
        </p:txBody>
      </p:sp>
      <p:sp>
        <p:nvSpPr>
          <p:cNvPr id="54" name="object 55"/>
          <p:cNvSpPr txBox="1">
            <a:spLocks noGrp="1"/>
          </p:cNvSpPr>
          <p:nvPr>
            <p:ph type="ftr" sz="quarter" idx="5"/>
          </p:nvPr>
        </p:nvSpPr>
        <p:spPr>
          <a:xfrm>
            <a:off x="3818671" y="10337294"/>
            <a:ext cx="2962275" cy="1390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241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48736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1.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s’établissent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relations entre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 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et son environnement économique</a:t>
            </a:r>
            <a:r>
              <a:rPr sz="15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84000" y="1628289"/>
            <a:ext cx="0" cy="2166620"/>
          </a:xfrm>
          <a:custGeom>
            <a:avLst/>
            <a:gdLst/>
            <a:ahLst/>
            <a:cxnLst/>
            <a:rect l="l" t="t" r="r" b="b"/>
            <a:pathLst>
              <a:path h="2166620">
                <a:moveTo>
                  <a:pt x="0" y="0"/>
                </a:moveTo>
                <a:lnTo>
                  <a:pt x="0" y="21661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61524" y="1628289"/>
            <a:ext cx="0" cy="2138045"/>
          </a:xfrm>
          <a:custGeom>
            <a:avLst/>
            <a:gdLst/>
            <a:ahLst/>
            <a:cxnLst/>
            <a:rect l="l" t="t" r="r" b="b"/>
            <a:pathLst>
              <a:path h="2138045">
                <a:moveTo>
                  <a:pt x="0" y="0"/>
                </a:moveTo>
                <a:lnTo>
                  <a:pt x="0" y="2137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2349" y="1628289"/>
            <a:ext cx="0" cy="2204085"/>
          </a:xfrm>
          <a:custGeom>
            <a:avLst/>
            <a:gdLst/>
            <a:ahLst/>
            <a:cxnLst/>
            <a:rect l="l" t="t" r="r" b="b"/>
            <a:pathLst>
              <a:path h="2204085">
                <a:moveTo>
                  <a:pt x="0" y="0"/>
                </a:moveTo>
                <a:lnTo>
                  <a:pt x="0" y="220390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41650" y="1628289"/>
            <a:ext cx="0" cy="1475105"/>
          </a:xfrm>
          <a:custGeom>
            <a:avLst/>
            <a:gdLst/>
            <a:ahLst/>
            <a:cxnLst/>
            <a:rect l="l" t="t" r="r" b="b"/>
            <a:pathLst>
              <a:path h="1475105">
                <a:moveTo>
                  <a:pt x="0" y="0"/>
                </a:moveTo>
                <a:lnTo>
                  <a:pt x="0" y="147491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1999" y="2986755"/>
            <a:ext cx="6336030" cy="269875"/>
          </a:xfrm>
          <a:custGeom>
            <a:avLst/>
            <a:gdLst/>
            <a:ahLst/>
            <a:cxnLst/>
            <a:rect l="l" t="t" r="r" b="b"/>
            <a:pathLst>
              <a:path w="6336030" h="269875">
                <a:moveTo>
                  <a:pt x="6282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6282004" y="269290"/>
                </a:lnTo>
                <a:lnTo>
                  <a:pt x="6313223" y="268447"/>
                </a:lnTo>
                <a:lnTo>
                  <a:pt x="6329254" y="262540"/>
                </a:lnTo>
                <a:lnTo>
                  <a:pt x="6335160" y="246509"/>
                </a:lnTo>
                <a:lnTo>
                  <a:pt x="6336004" y="215290"/>
                </a:lnTo>
                <a:lnTo>
                  <a:pt x="6336004" y="54000"/>
                </a:lnTo>
                <a:lnTo>
                  <a:pt x="6335160" y="22781"/>
                </a:lnTo>
                <a:lnTo>
                  <a:pt x="6329254" y="6750"/>
                </a:lnTo>
                <a:lnTo>
                  <a:pt x="6313223" y="843"/>
                </a:lnTo>
                <a:lnTo>
                  <a:pt x="6282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7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80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28699" y="1915662"/>
            <a:ext cx="63563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1999" y="3629613"/>
            <a:ext cx="1440180" cy="393065"/>
          </a:xfrm>
          <a:custGeom>
            <a:avLst/>
            <a:gdLst/>
            <a:ahLst/>
            <a:cxnLst/>
            <a:rect l="l" t="t" r="r" b="b"/>
            <a:pathLst>
              <a:path w="1440180" h="39306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8480"/>
                </a:lnTo>
                <a:lnTo>
                  <a:pt x="843" y="369699"/>
                </a:lnTo>
                <a:lnTo>
                  <a:pt x="6750" y="385730"/>
                </a:lnTo>
                <a:lnTo>
                  <a:pt x="22781" y="391637"/>
                </a:lnTo>
                <a:lnTo>
                  <a:pt x="54000" y="392480"/>
                </a:lnTo>
                <a:lnTo>
                  <a:pt x="1386001" y="392480"/>
                </a:lnTo>
                <a:lnTo>
                  <a:pt x="1417220" y="391637"/>
                </a:lnTo>
                <a:lnTo>
                  <a:pt x="1433252" y="385730"/>
                </a:lnTo>
                <a:lnTo>
                  <a:pt x="1439158" y="369699"/>
                </a:lnTo>
                <a:lnTo>
                  <a:pt x="1440002" y="3384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63149" y="3666569"/>
            <a:ext cx="9779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Marché des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biens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0988" y="3806269"/>
            <a:ext cx="60198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31999" y="3629613"/>
            <a:ext cx="1440180" cy="393065"/>
          </a:xfrm>
          <a:custGeom>
            <a:avLst/>
            <a:gdLst/>
            <a:ahLst/>
            <a:cxnLst/>
            <a:rect l="l" t="t" r="r" b="b"/>
            <a:pathLst>
              <a:path w="1440180" h="3930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8480"/>
                </a:lnTo>
                <a:lnTo>
                  <a:pt x="843" y="369699"/>
                </a:lnTo>
                <a:lnTo>
                  <a:pt x="6750" y="385730"/>
                </a:lnTo>
                <a:lnTo>
                  <a:pt x="22781" y="391637"/>
                </a:lnTo>
                <a:lnTo>
                  <a:pt x="54000" y="392480"/>
                </a:lnTo>
                <a:lnTo>
                  <a:pt x="1386001" y="392480"/>
                </a:lnTo>
                <a:lnTo>
                  <a:pt x="1417220" y="391637"/>
                </a:lnTo>
                <a:lnTo>
                  <a:pt x="1433252" y="385730"/>
                </a:lnTo>
                <a:lnTo>
                  <a:pt x="1439158" y="369699"/>
                </a:lnTo>
                <a:lnTo>
                  <a:pt x="1440002" y="3384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5"/>
          <p:cNvSpPr/>
          <p:nvPr/>
        </p:nvSpPr>
        <p:spPr>
          <a:xfrm>
            <a:off x="431999" y="2299051"/>
            <a:ext cx="1440180" cy="504190"/>
          </a:xfrm>
          <a:custGeom>
            <a:avLst/>
            <a:gdLst/>
            <a:ahLst/>
            <a:cxnLst/>
            <a:rect l="l" t="t" r="r" b="b"/>
            <a:pathLst>
              <a:path w="1440180" h="50418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386001" y="503999"/>
                </a:lnTo>
                <a:lnTo>
                  <a:pt x="1417220" y="503155"/>
                </a:lnTo>
                <a:lnTo>
                  <a:pt x="1433252" y="497249"/>
                </a:lnTo>
                <a:lnTo>
                  <a:pt x="1439158" y="481218"/>
                </a:lnTo>
                <a:lnTo>
                  <a:pt x="1440002" y="449999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6"/>
          <p:cNvSpPr txBox="1"/>
          <p:nvPr/>
        </p:nvSpPr>
        <p:spPr>
          <a:xfrm>
            <a:off x="535814" y="2321925"/>
            <a:ext cx="123253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1750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12128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Production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biens  et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marchands</a:t>
            </a:r>
            <a:endParaRPr sz="950" dirty="0">
              <a:latin typeface="Arial"/>
              <a:cs typeface="Arial"/>
            </a:endParaRPr>
          </a:p>
          <a:p>
            <a:pPr marL="220979" lvl="1" indent="-75565">
              <a:lnSpc>
                <a:spcPts val="1070"/>
              </a:lnSpc>
              <a:buClr>
                <a:srgbClr val="F5821F"/>
              </a:buClr>
              <a:buFont typeface="Arial"/>
              <a:buChar char="•"/>
              <a:tabLst>
                <a:tab pos="2216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Investissements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6" name="object 17"/>
          <p:cNvSpPr/>
          <p:nvPr/>
        </p:nvSpPr>
        <p:spPr>
          <a:xfrm>
            <a:off x="431999" y="2299051"/>
            <a:ext cx="1440180" cy="504190"/>
          </a:xfrm>
          <a:custGeom>
            <a:avLst/>
            <a:gdLst/>
            <a:ahLst/>
            <a:cxnLst/>
            <a:rect l="l" t="t" r="r" b="b"/>
            <a:pathLst>
              <a:path w="1440180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386001" y="503999"/>
                </a:lnTo>
                <a:lnTo>
                  <a:pt x="1417220" y="503155"/>
                </a:lnTo>
                <a:lnTo>
                  <a:pt x="1433252" y="497249"/>
                </a:lnTo>
                <a:lnTo>
                  <a:pt x="1439158" y="481218"/>
                </a:lnTo>
                <a:lnTo>
                  <a:pt x="1440002" y="449999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/>
          <p:cNvSpPr/>
          <p:nvPr/>
        </p:nvSpPr>
        <p:spPr>
          <a:xfrm>
            <a:off x="2063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/>
          <p:cNvSpPr txBox="1"/>
          <p:nvPr/>
        </p:nvSpPr>
        <p:spPr>
          <a:xfrm>
            <a:off x="2327728" y="2319775"/>
            <a:ext cx="912494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indent="-75565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Consommation</a:t>
            </a:r>
            <a:endParaRPr sz="950">
              <a:latin typeface="Arial"/>
              <a:cs typeface="Arial"/>
            </a:endParaRPr>
          </a:p>
          <a:p>
            <a:pPr marL="266065" lvl="1" indent="-76200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2667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Épargne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20"/>
          <p:cNvSpPr/>
          <p:nvPr/>
        </p:nvSpPr>
        <p:spPr>
          <a:xfrm>
            <a:off x="2063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1"/>
          <p:cNvSpPr/>
          <p:nvPr/>
        </p:nvSpPr>
        <p:spPr>
          <a:xfrm>
            <a:off x="3662050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2"/>
          <p:cNvSpPr txBox="1"/>
          <p:nvPr/>
        </p:nvSpPr>
        <p:spPr>
          <a:xfrm>
            <a:off x="3759088" y="2319775"/>
            <a:ext cx="12465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207010" marR="5080" indent="-19494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Production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non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marchands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3"/>
          <p:cNvSpPr/>
          <p:nvPr/>
        </p:nvSpPr>
        <p:spPr>
          <a:xfrm>
            <a:off x="3662050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4"/>
          <p:cNvSpPr/>
          <p:nvPr/>
        </p:nvSpPr>
        <p:spPr>
          <a:xfrm>
            <a:off x="5327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5"/>
          <p:cNvSpPr txBox="1"/>
          <p:nvPr/>
        </p:nvSpPr>
        <p:spPr>
          <a:xfrm>
            <a:off x="5444037" y="2319775"/>
            <a:ext cx="1207770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indent="-75565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Réception de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dépôts</a:t>
            </a:r>
            <a:endParaRPr sz="950">
              <a:latin typeface="Arial"/>
              <a:cs typeface="Arial"/>
            </a:endParaRPr>
          </a:p>
          <a:p>
            <a:pPr marL="266065" lvl="1" indent="-75565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2667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Prêts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d’argent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25" name="object 26"/>
          <p:cNvSpPr/>
          <p:nvPr/>
        </p:nvSpPr>
        <p:spPr>
          <a:xfrm>
            <a:off x="5327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7"/>
          <p:cNvSpPr/>
          <p:nvPr/>
        </p:nvSpPr>
        <p:spPr>
          <a:xfrm>
            <a:off x="2279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8"/>
          <p:cNvSpPr txBox="1"/>
          <p:nvPr/>
        </p:nvSpPr>
        <p:spPr>
          <a:xfrm>
            <a:off x="2517636" y="1915662"/>
            <a:ext cx="52197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Ménages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9"/>
          <p:cNvSpPr/>
          <p:nvPr/>
        </p:nvSpPr>
        <p:spPr>
          <a:xfrm>
            <a:off x="3911998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30"/>
          <p:cNvSpPr txBox="1"/>
          <p:nvPr/>
        </p:nvSpPr>
        <p:spPr>
          <a:xfrm>
            <a:off x="4290493" y="1915662"/>
            <a:ext cx="24002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État</a:t>
            </a:r>
            <a:endParaRPr sz="950">
              <a:latin typeface="Arial"/>
              <a:cs typeface="Arial"/>
            </a:endParaRPr>
          </a:p>
        </p:txBody>
      </p:sp>
      <p:sp>
        <p:nvSpPr>
          <p:cNvPr id="30" name="object 31"/>
          <p:cNvSpPr/>
          <p:nvPr/>
        </p:nvSpPr>
        <p:spPr>
          <a:xfrm>
            <a:off x="5543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2"/>
          <p:cNvSpPr txBox="1"/>
          <p:nvPr/>
        </p:nvSpPr>
        <p:spPr>
          <a:xfrm>
            <a:off x="5791652" y="1915662"/>
            <a:ext cx="50228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Banques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32" name="object 33"/>
          <p:cNvSpPr/>
          <p:nvPr/>
        </p:nvSpPr>
        <p:spPr>
          <a:xfrm>
            <a:off x="2063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4"/>
          <p:cNvSpPr txBox="1"/>
          <p:nvPr/>
        </p:nvSpPr>
        <p:spPr>
          <a:xfrm>
            <a:off x="2308611" y="3742769"/>
            <a:ext cx="9512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Marché du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50">
              <a:latin typeface="Arial"/>
              <a:cs typeface="Arial"/>
            </a:endParaRPr>
          </a:p>
        </p:txBody>
      </p:sp>
      <p:sp>
        <p:nvSpPr>
          <p:cNvPr id="34" name="object 35"/>
          <p:cNvSpPr/>
          <p:nvPr/>
        </p:nvSpPr>
        <p:spPr>
          <a:xfrm>
            <a:off x="2063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6"/>
          <p:cNvSpPr/>
          <p:nvPr/>
        </p:nvSpPr>
        <p:spPr>
          <a:xfrm>
            <a:off x="5130818" y="3564489"/>
            <a:ext cx="280670" cy="168275"/>
          </a:xfrm>
          <a:custGeom>
            <a:avLst/>
            <a:gdLst/>
            <a:ahLst/>
            <a:cxnLst/>
            <a:rect l="l" t="t" r="r" b="b"/>
            <a:pathLst>
              <a:path w="280670" h="168275">
                <a:moveTo>
                  <a:pt x="0" y="167881"/>
                </a:moveTo>
                <a:lnTo>
                  <a:pt x="280276" y="0"/>
                </a:lnTo>
              </a:path>
            </a:pathLst>
          </a:custGeom>
          <a:ln w="12700">
            <a:solidFill>
              <a:srgbClr val="6C8CC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7"/>
          <p:cNvSpPr/>
          <p:nvPr/>
        </p:nvSpPr>
        <p:spPr>
          <a:xfrm>
            <a:off x="5391761" y="3518264"/>
            <a:ext cx="71755" cy="85090"/>
          </a:xfrm>
          <a:custGeom>
            <a:avLst/>
            <a:gdLst/>
            <a:ahLst/>
            <a:cxnLst/>
            <a:rect l="l" t="t" r="r" b="b"/>
            <a:pathLst>
              <a:path w="71754" h="85089">
                <a:moveTo>
                  <a:pt x="0" y="0"/>
                </a:moveTo>
                <a:lnTo>
                  <a:pt x="50965" y="85077"/>
                </a:lnTo>
                <a:lnTo>
                  <a:pt x="71234" y="15138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8"/>
          <p:cNvSpPr/>
          <p:nvPr/>
        </p:nvSpPr>
        <p:spPr>
          <a:xfrm>
            <a:off x="5124086" y="3914696"/>
            <a:ext cx="301625" cy="126364"/>
          </a:xfrm>
          <a:custGeom>
            <a:avLst/>
            <a:gdLst/>
            <a:ahLst/>
            <a:cxnLst/>
            <a:rect l="l" t="t" r="r" b="b"/>
            <a:pathLst>
              <a:path w="301625" h="126364">
                <a:moveTo>
                  <a:pt x="0" y="0"/>
                </a:moveTo>
                <a:lnTo>
                  <a:pt x="301129" y="126314"/>
                </a:lnTo>
              </a:path>
            </a:pathLst>
          </a:custGeom>
          <a:ln w="12700">
            <a:solidFill>
              <a:srgbClr val="6C8CC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9"/>
          <p:cNvSpPr/>
          <p:nvPr/>
        </p:nvSpPr>
        <p:spPr>
          <a:xfrm>
            <a:off x="5412634" y="3998046"/>
            <a:ext cx="68580" cy="92075"/>
          </a:xfrm>
          <a:custGeom>
            <a:avLst/>
            <a:gdLst/>
            <a:ahLst/>
            <a:cxnLst/>
            <a:rect l="l" t="t" r="r" b="b"/>
            <a:pathLst>
              <a:path w="68579" h="92075">
                <a:moveTo>
                  <a:pt x="38366" y="0"/>
                </a:moveTo>
                <a:lnTo>
                  <a:pt x="0" y="91452"/>
                </a:lnTo>
                <a:lnTo>
                  <a:pt x="68364" y="66357"/>
                </a:lnTo>
                <a:lnTo>
                  <a:pt x="3836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40"/>
          <p:cNvSpPr/>
          <p:nvPr/>
        </p:nvSpPr>
        <p:spPr>
          <a:xfrm>
            <a:off x="3695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1"/>
          <p:cNvSpPr txBox="1"/>
          <p:nvPr/>
        </p:nvSpPr>
        <p:spPr>
          <a:xfrm>
            <a:off x="3846677" y="3742769"/>
            <a:ext cx="11391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Marché des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capitaux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2"/>
          <p:cNvSpPr/>
          <p:nvPr/>
        </p:nvSpPr>
        <p:spPr>
          <a:xfrm>
            <a:off x="3695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3"/>
          <p:cNvSpPr/>
          <p:nvPr/>
        </p:nvSpPr>
        <p:spPr>
          <a:xfrm>
            <a:off x="953999" y="1457999"/>
            <a:ext cx="5292090" cy="269875"/>
          </a:xfrm>
          <a:custGeom>
            <a:avLst/>
            <a:gdLst/>
            <a:ahLst/>
            <a:cxnLst/>
            <a:rect l="l" t="t" r="r" b="b"/>
            <a:pathLst>
              <a:path w="5292090" h="26987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238000" y="269290"/>
                </a:lnTo>
                <a:lnTo>
                  <a:pt x="5269219" y="268447"/>
                </a:lnTo>
                <a:lnTo>
                  <a:pt x="5285251" y="262540"/>
                </a:lnTo>
                <a:lnTo>
                  <a:pt x="5291157" y="246509"/>
                </a:lnTo>
                <a:lnTo>
                  <a:pt x="5292001" y="21529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4"/>
          <p:cNvSpPr txBox="1"/>
          <p:nvPr/>
        </p:nvSpPr>
        <p:spPr>
          <a:xfrm>
            <a:off x="2413895" y="1491103"/>
            <a:ext cx="23704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différents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agents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44" name="object 45"/>
          <p:cNvSpPr txBox="1"/>
          <p:nvPr/>
        </p:nvSpPr>
        <p:spPr>
          <a:xfrm>
            <a:off x="829407" y="3031969"/>
            <a:ext cx="5935980" cy="623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interviennent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marchés où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 confrontent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 offre et une demande pour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fixer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prix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d’équilibre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marL="5005705" marR="168275" indent="-117475">
              <a:lnSpc>
                <a:spcPts val="1000"/>
              </a:lnSpc>
              <a:spcBef>
                <a:spcPts val="5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monétaire 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à court</a:t>
            </a:r>
            <a:r>
              <a:rPr sz="8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850">
              <a:latin typeface="Arial"/>
              <a:cs typeface="Arial"/>
            </a:endParaRPr>
          </a:p>
        </p:txBody>
      </p:sp>
      <p:sp>
        <p:nvSpPr>
          <p:cNvPr id="45" name="object 46"/>
          <p:cNvSpPr/>
          <p:nvPr/>
        </p:nvSpPr>
        <p:spPr>
          <a:xfrm>
            <a:off x="5543999" y="3349419"/>
            <a:ext cx="1224280" cy="363220"/>
          </a:xfrm>
          <a:custGeom>
            <a:avLst/>
            <a:gdLst/>
            <a:ahLst/>
            <a:cxnLst/>
            <a:rect l="l" t="t" r="r" b="b"/>
            <a:pathLst>
              <a:path w="1224279" h="3632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8749"/>
                </a:lnTo>
                <a:lnTo>
                  <a:pt x="843" y="339961"/>
                </a:lnTo>
                <a:lnTo>
                  <a:pt x="6750" y="355988"/>
                </a:lnTo>
                <a:lnTo>
                  <a:pt x="22781" y="361893"/>
                </a:lnTo>
                <a:lnTo>
                  <a:pt x="54000" y="362737"/>
                </a:lnTo>
                <a:lnTo>
                  <a:pt x="1170000" y="362737"/>
                </a:lnTo>
                <a:lnTo>
                  <a:pt x="1201219" y="361893"/>
                </a:lnTo>
                <a:lnTo>
                  <a:pt x="1217250" y="355988"/>
                </a:lnTo>
                <a:lnTo>
                  <a:pt x="1223156" y="339961"/>
                </a:lnTo>
                <a:lnTo>
                  <a:pt x="1224000" y="308749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7"/>
          <p:cNvSpPr txBox="1"/>
          <p:nvPr/>
        </p:nvSpPr>
        <p:spPr>
          <a:xfrm>
            <a:off x="5547174" y="3858002"/>
            <a:ext cx="1217930" cy="40894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207010" marR="203835" algn="ctr">
              <a:lnSpc>
                <a:spcPts val="1000"/>
              </a:lnSpc>
              <a:spcBef>
                <a:spcPts val="15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r>
              <a:rPr sz="8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financier  à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long</a:t>
            </a:r>
            <a:r>
              <a:rPr sz="8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850">
              <a:latin typeface="Arial"/>
              <a:cs typeface="Arial"/>
            </a:endParaRPr>
          </a:p>
          <a:p>
            <a:pPr algn="ctr">
              <a:lnSpc>
                <a:spcPts val="969"/>
              </a:lnSpc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(actions et</a:t>
            </a:r>
            <a:r>
              <a:rPr sz="8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obligations)</a:t>
            </a:r>
            <a:endParaRPr sz="850">
              <a:latin typeface="Arial"/>
              <a:cs typeface="Arial"/>
            </a:endParaRPr>
          </a:p>
        </p:txBody>
      </p:sp>
      <p:sp>
        <p:nvSpPr>
          <p:cNvPr id="47" name="object 48"/>
          <p:cNvSpPr/>
          <p:nvPr/>
        </p:nvSpPr>
        <p:spPr>
          <a:xfrm>
            <a:off x="5543999" y="3841189"/>
            <a:ext cx="1224280" cy="476250"/>
          </a:xfrm>
          <a:custGeom>
            <a:avLst/>
            <a:gdLst/>
            <a:ahLst/>
            <a:cxnLst/>
            <a:rect l="l" t="t" r="r" b="b"/>
            <a:pathLst>
              <a:path w="1224279" h="47625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21728"/>
                </a:lnTo>
                <a:lnTo>
                  <a:pt x="843" y="452940"/>
                </a:lnTo>
                <a:lnTo>
                  <a:pt x="6750" y="468968"/>
                </a:lnTo>
                <a:lnTo>
                  <a:pt x="22781" y="474873"/>
                </a:lnTo>
                <a:lnTo>
                  <a:pt x="54000" y="475716"/>
                </a:lnTo>
                <a:lnTo>
                  <a:pt x="1170000" y="475716"/>
                </a:lnTo>
                <a:lnTo>
                  <a:pt x="1201219" y="474873"/>
                </a:lnTo>
                <a:lnTo>
                  <a:pt x="1217250" y="468968"/>
                </a:lnTo>
                <a:lnTo>
                  <a:pt x="1223156" y="452940"/>
                </a:lnTo>
                <a:lnTo>
                  <a:pt x="1224000" y="421728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9"/>
          <p:cNvSpPr/>
          <p:nvPr/>
        </p:nvSpPr>
        <p:spPr>
          <a:xfrm>
            <a:off x="1108586" y="5230805"/>
            <a:ext cx="0" cy="323215"/>
          </a:xfrm>
          <a:custGeom>
            <a:avLst/>
            <a:gdLst/>
            <a:ahLst/>
            <a:cxnLst/>
            <a:rect l="l" t="t" r="r" b="b"/>
            <a:pathLst>
              <a:path h="323214">
                <a:moveTo>
                  <a:pt x="0" y="0"/>
                </a:moveTo>
                <a:lnTo>
                  <a:pt x="0" y="32307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50"/>
          <p:cNvSpPr/>
          <p:nvPr/>
        </p:nvSpPr>
        <p:spPr>
          <a:xfrm>
            <a:off x="2371761" y="5212809"/>
            <a:ext cx="0" cy="349250"/>
          </a:xfrm>
          <a:custGeom>
            <a:avLst/>
            <a:gdLst/>
            <a:ahLst/>
            <a:cxnLst/>
            <a:rect l="l" t="t" r="r" b="b"/>
            <a:pathLst>
              <a:path h="349250">
                <a:moveTo>
                  <a:pt x="0" y="0"/>
                </a:moveTo>
                <a:lnTo>
                  <a:pt x="0" y="34919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1"/>
          <p:cNvSpPr/>
          <p:nvPr/>
        </p:nvSpPr>
        <p:spPr>
          <a:xfrm>
            <a:off x="856587" y="5499873"/>
            <a:ext cx="504190" cy="234315"/>
          </a:xfrm>
          <a:custGeom>
            <a:avLst/>
            <a:gdLst/>
            <a:ahLst/>
            <a:cxnLst/>
            <a:rect l="l" t="t" r="r" b="b"/>
            <a:pathLst>
              <a:path w="504190" h="234314">
                <a:moveTo>
                  <a:pt x="449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449999" y="233730"/>
                </a:lnTo>
                <a:lnTo>
                  <a:pt x="481218" y="232887"/>
                </a:lnTo>
                <a:lnTo>
                  <a:pt x="497249" y="226980"/>
                </a:lnTo>
                <a:lnTo>
                  <a:pt x="503155" y="210949"/>
                </a:lnTo>
                <a:lnTo>
                  <a:pt x="503999" y="179730"/>
                </a:lnTo>
                <a:lnTo>
                  <a:pt x="503999" y="54000"/>
                </a:lnTo>
                <a:lnTo>
                  <a:pt x="503155" y="22781"/>
                </a:lnTo>
                <a:lnTo>
                  <a:pt x="497249" y="6750"/>
                </a:lnTo>
                <a:lnTo>
                  <a:pt x="481218" y="843"/>
                </a:lnTo>
                <a:lnTo>
                  <a:pt x="449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2"/>
          <p:cNvSpPr txBox="1"/>
          <p:nvPr/>
        </p:nvSpPr>
        <p:spPr>
          <a:xfrm>
            <a:off x="961745" y="5527311"/>
            <a:ext cx="2914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fre</a:t>
            </a:r>
            <a:endParaRPr sz="950">
              <a:latin typeface="Arial"/>
              <a:cs typeface="Arial"/>
            </a:endParaRPr>
          </a:p>
        </p:txBody>
      </p:sp>
      <p:sp>
        <p:nvSpPr>
          <p:cNvPr id="52" name="object 53"/>
          <p:cNvSpPr/>
          <p:nvPr/>
        </p:nvSpPr>
        <p:spPr>
          <a:xfrm>
            <a:off x="1987411" y="5499873"/>
            <a:ext cx="720090" cy="234315"/>
          </a:xfrm>
          <a:custGeom>
            <a:avLst/>
            <a:gdLst/>
            <a:ahLst/>
            <a:cxnLst/>
            <a:rect l="l" t="t" r="r" b="b"/>
            <a:pathLst>
              <a:path w="720089" h="234314">
                <a:moveTo>
                  <a:pt x="66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666000" y="233730"/>
                </a:lnTo>
                <a:lnTo>
                  <a:pt x="697219" y="232887"/>
                </a:lnTo>
                <a:lnTo>
                  <a:pt x="713251" y="226980"/>
                </a:lnTo>
                <a:lnTo>
                  <a:pt x="719157" y="210949"/>
                </a:lnTo>
                <a:lnTo>
                  <a:pt x="720001" y="179730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4"/>
          <p:cNvSpPr txBox="1"/>
          <p:nvPr/>
        </p:nvSpPr>
        <p:spPr>
          <a:xfrm>
            <a:off x="2071946" y="5527311"/>
            <a:ext cx="5486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Demande</a:t>
            </a:r>
            <a:endParaRPr sz="950">
              <a:latin typeface="Arial"/>
              <a:cs typeface="Arial"/>
            </a:endParaRPr>
          </a:p>
        </p:txBody>
      </p:sp>
      <p:sp>
        <p:nvSpPr>
          <p:cNvPr id="54" name="object 55"/>
          <p:cNvSpPr/>
          <p:nvPr/>
        </p:nvSpPr>
        <p:spPr>
          <a:xfrm>
            <a:off x="1024412" y="5058002"/>
            <a:ext cx="1404620" cy="269875"/>
          </a:xfrm>
          <a:custGeom>
            <a:avLst/>
            <a:gdLst/>
            <a:ahLst/>
            <a:cxnLst/>
            <a:rect l="l" t="t" r="r" b="b"/>
            <a:pathLst>
              <a:path w="1404620" h="269875">
                <a:moveTo>
                  <a:pt x="1349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349997" y="269290"/>
                </a:lnTo>
                <a:lnTo>
                  <a:pt x="1381216" y="268447"/>
                </a:lnTo>
                <a:lnTo>
                  <a:pt x="1397247" y="262540"/>
                </a:lnTo>
                <a:lnTo>
                  <a:pt x="1403153" y="246509"/>
                </a:lnTo>
                <a:lnTo>
                  <a:pt x="1403997" y="215290"/>
                </a:lnTo>
                <a:lnTo>
                  <a:pt x="1403997" y="54000"/>
                </a:lnTo>
                <a:lnTo>
                  <a:pt x="1403153" y="22781"/>
                </a:lnTo>
                <a:lnTo>
                  <a:pt x="1397247" y="6750"/>
                </a:lnTo>
                <a:lnTo>
                  <a:pt x="1381216" y="843"/>
                </a:lnTo>
                <a:lnTo>
                  <a:pt x="134999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6"/>
          <p:cNvSpPr txBox="1"/>
          <p:nvPr/>
        </p:nvSpPr>
        <p:spPr>
          <a:xfrm>
            <a:off x="1435526" y="5530813"/>
            <a:ext cx="48196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rencontre</a:t>
            </a:r>
            <a:endParaRPr sz="850">
              <a:latin typeface="Arial"/>
              <a:cs typeface="Arial"/>
            </a:endParaRPr>
          </a:p>
        </p:txBody>
      </p:sp>
      <p:sp>
        <p:nvSpPr>
          <p:cNvPr id="56" name="object 57"/>
          <p:cNvSpPr/>
          <p:nvPr/>
        </p:nvSpPr>
        <p:spPr>
          <a:xfrm>
            <a:off x="3774338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8"/>
          <p:cNvSpPr txBox="1"/>
          <p:nvPr/>
        </p:nvSpPr>
        <p:spPr>
          <a:xfrm>
            <a:off x="712599" y="1137902"/>
            <a:ext cx="418211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principaux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agents économiques sur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marchés</a:t>
            </a:r>
            <a:endParaRPr sz="1300">
              <a:latin typeface="Arial"/>
              <a:cs typeface="Arial"/>
            </a:endParaRPr>
          </a:p>
        </p:txBody>
      </p:sp>
      <p:sp>
        <p:nvSpPr>
          <p:cNvPr id="58" name="object 59"/>
          <p:cNvSpPr/>
          <p:nvPr/>
        </p:nvSpPr>
        <p:spPr>
          <a:xfrm>
            <a:off x="419303" y="11296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60"/>
          <p:cNvSpPr txBox="1"/>
          <p:nvPr/>
        </p:nvSpPr>
        <p:spPr>
          <a:xfrm>
            <a:off x="482274" y="11217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0" name="object 61"/>
          <p:cNvSpPr/>
          <p:nvPr/>
        </p:nvSpPr>
        <p:spPr>
          <a:xfrm>
            <a:off x="419303" y="467999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2"/>
          <p:cNvSpPr txBox="1"/>
          <p:nvPr/>
        </p:nvSpPr>
        <p:spPr>
          <a:xfrm>
            <a:off x="482274" y="4697542"/>
            <a:ext cx="4962525" cy="586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baseline="2136" dirty="0">
                <a:solidFill>
                  <a:srgbClr val="00AEEF"/>
                </a:solidFill>
                <a:latin typeface="Arial"/>
                <a:cs typeface="Arial"/>
              </a:rPr>
              <a:t>Les interactions </a:t>
            </a:r>
            <a:r>
              <a:rPr sz="1950" b="1" spc="-7" baseline="2136" dirty="0">
                <a:solidFill>
                  <a:srgbClr val="00AEEF"/>
                </a:solidFill>
                <a:latin typeface="Arial"/>
                <a:cs typeface="Arial"/>
              </a:rPr>
              <a:t>entre agents économiques sur </a:t>
            </a:r>
            <a:r>
              <a:rPr sz="1950" b="1" baseline="2136" dirty="0">
                <a:solidFill>
                  <a:srgbClr val="00AEEF"/>
                </a:solidFill>
                <a:latin typeface="Arial"/>
                <a:cs typeface="Arial"/>
              </a:rPr>
              <a:t>les</a:t>
            </a:r>
            <a:r>
              <a:rPr sz="1950" b="1" spc="-112" baseline="2136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00AEEF"/>
                </a:solidFill>
                <a:latin typeface="Arial"/>
                <a:cs typeface="Arial"/>
              </a:rPr>
              <a:t>marchés</a:t>
            </a:r>
            <a:endParaRPr sz="1950" baseline="2136">
              <a:latin typeface="Arial"/>
              <a:cs typeface="Arial"/>
            </a:endParaRPr>
          </a:p>
          <a:p>
            <a:pPr marL="992505">
              <a:lnSpc>
                <a:spcPct val="100000"/>
              </a:lnSpc>
              <a:spcBef>
                <a:spcPts val="1495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Marché</a:t>
            </a:r>
            <a:endParaRPr sz="1100">
              <a:latin typeface="Arial"/>
              <a:cs typeface="Arial"/>
            </a:endParaRPr>
          </a:p>
        </p:txBody>
      </p:sp>
      <p:sp>
        <p:nvSpPr>
          <p:cNvPr id="62" name="object 63"/>
          <p:cNvSpPr txBox="1">
            <a:spLocks noGrp="1"/>
          </p:cNvSpPr>
          <p:nvPr>
            <p:ph type="ftr" sz="quarter" idx="5"/>
          </p:nvPr>
        </p:nvSpPr>
        <p:spPr>
          <a:xfrm>
            <a:off x="3818671" y="10337294"/>
            <a:ext cx="2962275" cy="1390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592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48736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1.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s’établissent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relations entre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 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et son environnement économique</a:t>
            </a:r>
            <a:r>
              <a:rPr sz="15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84000" y="1628289"/>
            <a:ext cx="0" cy="2166620"/>
          </a:xfrm>
          <a:custGeom>
            <a:avLst/>
            <a:gdLst/>
            <a:ahLst/>
            <a:cxnLst/>
            <a:rect l="l" t="t" r="r" b="b"/>
            <a:pathLst>
              <a:path h="2166620">
                <a:moveTo>
                  <a:pt x="0" y="0"/>
                </a:moveTo>
                <a:lnTo>
                  <a:pt x="0" y="21661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61524" y="1628289"/>
            <a:ext cx="0" cy="2138045"/>
          </a:xfrm>
          <a:custGeom>
            <a:avLst/>
            <a:gdLst/>
            <a:ahLst/>
            <a:cxnLst/>
            <a:rect l="l" t="t" r="r" b="b"/>
            <a:pathLst>
              <a:path h="2138045">
                <a:moveTo>
                  <a:pt x="0" y="0"/>
                </a:moveTo>
                <a:lnTo>
                  <a:pt x="0" y="2137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2349" y="1628289"/>
            <a:ext cx="0" cy="2204085"/>
          </a:xfrm>
          <a:custGeom>
            <a:avLst/>
            <a:gdLst/>
            <a:ahLst/>
            <a:cxnLst/>
            <a:rect l="l" t="t" r="r" b="b"/>
            <a:pathLst>
              <a:path h="2204085">
                <a:moveTo>
                  <a:pt x="0" y="0"/>
                </a:moveTo>
                <a:lnTo>
                  <a:pt x="0" y="220390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41650" y="1628289"/>
            <a:ext cx="0" cy="1475105"/>
          </a:xfrm>
          <a:custGeom>
            <a:avLst/>
            <a:gdLst/>
            <a:ahLst/>
            <a:cxnLst/>
            <a:rect l="l" t="t" r="r" b="b"/>
            <a:pathLst>
              <a:path h="1475105">
                <a:moveTo>
                  <a:pt x="0" y="0"/>
                </a:moveTo>
                <a:lnTo>
                  <a:pt x="0" y="147491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1999" y="2986755"/>
            <a:ext cx="6336030" cy="269875"/>
          </a:xfrm>
          <a:custGeom>
            <a:avLst/>
            <a:gdLst/>
            <a:ahLst/>
            <a:cxnLst/>
            <a:rect l="l" t="t" r="r" b="b"/>
            <a:pathLst>
              <a:path w="6336030" h="269875">
                <a:moveTo>
                  <a:pt x="6282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6282004" y="269290"/>
                </a:lnTo>
                <a:lnTo>
                  <a:pt x="6313223" y="268447"/>
                </a:lnTo>
                <a:lnTo>
                  <a:pt x="6329254" y="262540"/>
                </a:lnTo>
                <a:lnTo>
                  <a:pt x="6335160" y="246509"/>
                </a:lnTo>
                <a:lnTo>
                  <a:pt x="6336004" y="215290"/>
                </a:lnTo>
                <a:lnTo>
                  <a:pt x="6336004" y="54000"/>
                </a:lnTo>
                <a:lnTo>
                  <a:pt x="6335160" y="22781"/>
                </a:lnTo>
                <a:lnTo>
                  <a:pt x="6329254" y="6750"/>
                </a:lnTo>
                <a:lnTo>
                  <a:pt x="6313223" y="843"/>
                </a:lnTo>
                <a:lnTo>
                  <a:pt x="6282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7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80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28699" y="1915662"/>
            <a:ext cx="63563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1999" y="3629613"/>
            <a:ext cx="1440180" cy="393065"/>
          </a:xfrm>
          <a:custGeom>
            <a:avLst/>
            <a:gdLst/>
            <a:ahLst/>
            <a:cxnLst/>
            <a:rect l="l" t="t" r="r" b="b"/>
            <a:pathLst>
              <a:path w="1440180" h="39306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8480"/>
                </a:lnTo>
                <a:lnTo>
                  <a:pt x="843" y="369699"/>
                </a:lnTo>
                <a:lnTo>
                  <a:pt x="6750" y="385730"/>
                </a:lnTo>
                <a:lnTo>
                  <a:pt x="22781" y="391637"/>
                </a:lnTo>
                <a:lnTo>
                  <a:pt x="54000" y="392480"/>
                </a:lnTo>
                <a:lnTo>
                  <a:pt x="1386001" y="392480"/>
                </a:lnTo>
                <a:lnTo>
                  <a:pt x="1417220" y="391637"/>
                </a:lnTo>
                <a:lnTo>
                  <a:pt x="1433252" y="385730"/>
                </a:lnTo>
                <a:lnTo>
                  <a:pt x="1439158" y="369699"/>
                </a:lnTo>
                <a:lnTo>
                  <a:pt x="1440002" y="3384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63149" y="3666569"/>
            <a:ext cx="9779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Marché des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biens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0988" y="3806269"/>
            <a:ext cx="60198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31999" y="3629613"/>
            <a:ext cx="1440180" cy="393065"/>
          </a:xfrm>
          <a:custGeom>
            <a:avLst/>
            <a:gdLst/>
            <a:ahLst/>
            <a:cxnLst/>
            <a:rect l="l" t="t" r="r" b="b"/>
            <a:pathLst>
              <a:path w="1440180" h="3930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8480"/>
                </a:lnTo>
                <a:lnTo>
                  <a:pt x="843" y="369699"/>
                </a:lnTo>
                <a:lnTo>
                  <a:pt x="6750" y="385730"/>
                </a:lnTo>
                <a:lnTo>
                  <a:pt x="22781" y="391637"/>
                </a:lnTo>
                <a:lnTo>
                  <a:pt x="54000" y="392480"/>
                </a:lnTo>
                <a:lnTo>
                  <a:pt x="1386001" y="392480"/>
                </a:lnTo>
                <a:lnTo>
                  <a:pt x="1417220" y="391637"/>
                </a:lnTo>
                <a:lnTo>
                  <a:pt x="1433252" y="385730"/>
                </a:lnTo>
                <a:lnTo>
                  <a:pt x="1439158" y="369699"/>
                </a:lnTo>
                <a:lnTo>
                  <a:pt x="1440002" y="3384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5"/>
          <p:cNvSpPr/>
          <p:nvPr/>
        </p:nvSpPr>
        <p:spPr>
          <a:xfrm>
            <a:off x="431999" y="2299051"/>
            <a:ext cx="1440180" cy="504190"/>
          </a:xfrm>
          <a:custGeom>
            <a:avLst/>
            <a:gdLst/>
            <a:ahLst/>
            <a:cxnLst/>
            <a:rect l="l" t="t" r="r" b="b"/>
            <a:pathLst>
              <a:path w="1440180" h="50418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386001" y="503999"/>
                </a:lnTo>
                <a:lnTo>
                  <a:pt x="1417220" y="503155"/>
                </a:lnTo>
                <a:lnTo>
                  <a:pt x="1433252" y="497249"/>
                </a:lnTo>
                <a:lnTo>
                  <a:pt x="1439158" y="481218"/>
                </a:lnTo>
                <a:lnTo>
                  <a:pt x="1440002" y="449999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6"/>
          <p:cNvSpPr txBox="1"/>
          <p:nvPr/>
        </p:nvSpPr>
        <p:spPr>
          <a:xfrm>
            <a:off x="535814" y="2321925"/>
            <a:ext cx="123253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1750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12128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Production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biens  et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marchands</a:t>
            </a:r>
            <a:endParaRPr sz="950" dirty="0">
              <a:latin typeface="Arial"/>
              <a:cs typeface="Arial"/>
            </a:endParaRPr>
          </a:p>
          <a:p>
            <a:pPr marL="220979" lvl="1" indent="-75565">
              <a:lnSpc>
                <a:spcPts val="1070"/>
              </a:lnSpc>
              <a:buClr>
                <a:srgbClr val="F5821F"/>
              </a:buClr>
              <a:buFont typeface="Arial"/>
              <a:buChar char="•"/>
              <a:tabLst>
                <a:tab pos="2216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Investissements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6" name="object 17"/>
          <p:cNvSpPr/>
          <p:nvPr/>
        </p:nvSpPr>
        <p:spPr>
          <a:xfrm>
            <a:off x="431999" y="2299051"/>
            <a:ext cx="1440180" cy="504190"/>
          </a:xfrm>
          <a:custGeom>
            <a:avLst/>
            <a:gdLst/>
            <a:ahLst/>
            <a:cxnLst/>
            <a:rect l="l" t="t" r="r" b="b"/>
            <a:pathLst>
              <a:path w="1440180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386001" y="503999"/>
                </a:lnTo>
                <a:lnTo>
                  <a:pt x="1417220" y="503155"/>
                </a:lnTo>
                <a:lnTo>
                  <a:pt x="1433252" y="497249"/>
                </a:lnTo>
                <a:lnTo>
                  <a:pt x="1439158" y="481218"/>
                </a:lnTo>
                <a:lnTo>
                  <a:pt x="1440002" y="449999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/>
          <p:cNvSpPr/>
          <p:nvPr/>
        </p:nvSpPr>
        <p:spPr>
          <a:xfrm>
            <a:off x="2063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/>
          <p:cNvSpPr txBox="1"/>
          <p:nvPr/>
        </p:nvSpPr>
        <p:spPr>
          <a:xfrm>
            <a:off x="2327728" y="2319775"/>
            <a:ext cx="912494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indent="-75565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Consommation</a:t>
            </a:r>
            <a:endParaRPr sz="950">
              <a:latin typeface="Arial"/>
              <a:cs typeface="Arial"/>
            </a:endParaRPr>
          </a:p>
          <a:p>
            <a:pPr marL="266065" lvl="1" indent="-76200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2667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Épargne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20"/>
          <p:cNvSpPr/>
          <p:nvPr/>
        </p:nvSpPr>
        <p:spPr>
          <a:xfrm>
            <a:off x="2063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1"/>
          <p:cNvSpPr/>
          <p:nvPr/>
        </p:nvSpPr>
        <p:spPr>
          <a:xfrm>
            <a:off x="3662050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2"/>
          <p:cNvSpPr txBox="1"/>
          <p:nvPr/>
        </p:nvSpPr>
        <p:spPr>
          <a:xfrm>
            <a:off x="3759088" y="2319775"/>
            <a:ext cx="12465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207010" marR="5080" indent="-19494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Production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non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marchands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3"/>
          <p:cNvSpPr/>
          <p:nvPr/>
        </p:nvSpPr>
        <p:spPr>
          <a:xfrm>
            <a:off x="3662050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4"/>
          <p:cNvSpPr/>
          <p:nvPr/>
        </p:nvSpPr>
        <p:spPr>
          <a:xfrm>
            <a:off x="5327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5"/>
          <p:cNvSpPr txBox="1"/>
          <p:nvPr/>
        </p:nvSpPr>
        <p:spPr>
          <a:xfrm>
            <a:off x="5444037" y="2319775"/>
            <a:ext cx="1207770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indent="-75565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Réception de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dépôts</a:t>
            </a:r>
            <a:endParaRPr sz="950">
              <a:latin typeface="Arial"/>
              <a:cs typeface="Arial"/>
            </a:endParaRPr>
          </a:p>
          <a:p>
            <a:pPr marL="266065" lvl="1" indent="-75565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2667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Prêts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d’argent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25" name="object 26"/>
          <p:cNvSpPr/>
          <p:nvPr/>
        </p:nvSpPr>
        <p:spPr>
          <a:xfrm>
            <a:off x="5327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7"/>
          <p:cNvSpPr/>
          <p:nvPr/>
        </p:nvSpPr>
        <p:spPr>
          <a:xfrm>
            <a:off x="2279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8"/>
          <p:cNvSpPr txBox="1"/>
          <p:nvPr/>
        </p:nvSpPr>
        <p:spPr>
          <a:xfrm>
            <a:off x="2517636" y="1915662"/>
            <a:ext cx="52197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Ménages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9"/>
          <p:cNvSpPr/>
          <p:nvPr/>
        </p:nvSpPr>
        <p:spPr>
          <a:xfrm>
            <a:off x="3911998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30"/>
          <p:cNvSpPr txBox="1"/>
          <p:nvPr/>
        </p:nvSpPr>
        <p:spPr>
          <a:xfrm>
            <a:off x="4290493" y="1915662"/>
            <a:ext cx="24002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État</a:t>
            </a:r>
            <a:endParaRPr sz="950">
              <a:latin typeface="Arial"/>
              <a:cs typeface="Arial"/>
            </a:endParaRPr>
          </a:p>
        </p:txBody>
      </p:sp>
      <p:sp>
        <p:nvSpPr>
          <p:cNvPr id="30" name="object 31"/>
          <p:cNvSpPr/>
          <p:nvPr/>
        </p:nvSpPr>
        <p:spPr>
          <a:xfrm>
            <a:off x="5543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2"/>
          <p:cNvSpPr txBox="1"/>
          <p:nvPr/>
        </p:nvSpPr>
        <p:spPr>
          <a:xfrm>
            <a:off x="5791652" y="1915662"/>
            <a:ext cx="50228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Banques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32" name="object 33"/>
          <p:cNvSpPr/>
          <p:nvPr/>
        </p:nvSpPr>
        <p:spPr>
          <a:xfrm>
            <a:off x="2063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4"/>
          <p:cNvSpPr txBox="1"/>
          <p:nvPr/>
        </p:nvSpPr>
        <p:spPr>
          <a:xfrm>
            <a:off x="2308611" y="3742769"/>
            <a:ext cx="9512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Marché du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50">
              <a:latin typeface="Arial"/>
              <a:cs typeface="Arial"/>
            </a:endParaRPr>
          </a:p>
        </p:txBody>
      </p:sp>
      <p:sp>
        <p:nvSpPr>
          <p:cNvPr id="34" name="object 35"/>
          <p:cNvSpPr/>
          <p:nvPr/>
        </p:nvSpPr>
        <p:spPr>
          <a:xfrm>
            <a:off x="2063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6"/>
          <p:cNvSpPr/>
          <p:nvPr/>
        </p:nvSpPr>
        <p:spPr>
          <a:xfrm>
            <a:off x="5130818" y="3564489"/>
            <a:ext cx="280670" cy="168275"/>
          </a:xfrm>
          <a:custGeom>
            <a:avLst/>
            <a:gdLst/>
            <a:ahLst/>
            <a:cxnLst/>
            <a:rect l="l" t="t" r="r" b="b"/>
            <a:pathLst>
              <a:path w="280670" h="168275">
                <a:moveTo>
                  <a:pt x="0" y="167881"/>
                </a:moveTo>
                <a:lnTo>
                  <a:pt x="280276" y="0"/>
                </a:lnTo>
              </a:path>
            </a:pathLst>
          </a:custGeom>
          <a:ln w="12700">
            <a:solidFill>
              <a:srgbClr val="6C8CC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7"/>
          <p:cNvSpPr/>
          <p:nvPr/>
        </p:nvSpPr>
        <p:spPr>
          <a:xfrm>
            <a:off x="5391761" y="3518264"/>
            <a:ext cx="71755" cy="85090"/>
          </a:xfrm>
          <a:custGeom>
            <a:avLst/>
            <a:gdLst/>
            <a:ahLst/>
            <a:cxnLst/>
            <a:rect l="l" t="t" r="r" b="b"/>
            <a:pathLst>
              <a:path w="71754" h="85089">
                <a:moveTo>
                  <a:pt x="0" y="0"/>
                </a:moveTo>
                <a:lnTo>
                  <a:pt x="50965" y="85077"/>
                </a:lnTo>
                <a:lnTo>
                  <a:pt x="71234" y="15138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8"/>
          <p:cNvSpPr/>
          <p:nvPr/>
        </p:nvSpPr>
        <p:spPr>
          <a:xfrm>
            <a:off x="5124086" y="3914696"/>
            <a:ext cx="301625" cy="126364"/>
          </a:xfrm>
          <a:custGeom>
            <a:avLst/>
            <a:gdLst/>
            <a:ahLst/>
            <a:cxnLst/>
            <a:rect l="l" t="t" r="r" b="b"/>
            <a:pathLst>
              <a:path w="301625" h="126364">
                <a:moveTo>
                  <a:pt x="0" y="0"/>
                </a:moveTo>
                <a:lnTo>
                  <a:pt x="301129" y="126314"/>
                </a:lnTo>
              </a:path>
            </a:pathLst>
          </a:custGeom>
          <a:ln w="12700">
            <a:solidFill>
              <a:srgbClr val="6C8CC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9"/>
          <p:cNvSpPr/>
          <p:nvPr/>
        </p:nvSpPr>
        <p:spPr>
          <a:xfrm>
            <a:off x="5412634" y="3998046"/>
            <a:ext cx="68580" cy="92075"/>
          </a:xfrm>
          <a:custGeom>
            <a:avLst/>
            <a:gdLst/>
            <a:ahLst/>
            <a:cxnLst/>
            <a:rect l="l" t="t" r="r" b="b"/>
            <a:pathLst>
              <a:path w="68579" h="92075">
                <a:moveTo>
                  <a:pt x="38366" y="0"/>
                </a:moveTo>
                <a:lnTo>
                  <a:pt x="0" y="91452"/>
                </a:lnTo>
                <a:lnTo>
                  <a:pt x="68364" y="66357"/>
                </a:lnTo>
                <a:lnTo>
                  <a:pt x="3836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40"/>
          <p:cNvSpPr/>
          <p:nvPr/>
        </p:nvSpPr>
        <p:spPr>
          <a:xfrm>
            <a:off x="3695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1"/>
          <p:cNvSpPr txBox="1"/>
          <p:nvPr/>
        </p:nvSpPr>
        <p:spPr>
          <a:xfrm>
            <a:off x="3846677" y="3742769"/>
            <a:ext cx="11391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Marché des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capitaux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2"/>
          <p:cNvSpPr/>
          <p:nvPr/>
        </p:nvSpPr>
        <p:spPr>
          <a:xfrm>
            <a:off x="3695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3"/>
          <p:cNvSpPr/>
          <p:nvPr/>
        </p:nvSpPr>
        <p:spPr>
          <a:xfrm>
            <a:off x="953999" y="1457999"/>
            <a:ext cx="5292090" cy="269875"/>
          </a:xfrm>
          <a:custGeom>
            <a:avLst/>
            <a:gdLst/>
            <a:ahLst/>
            <a:cxnLst/>
            <a:rect l="l" t="t" r="r" b="b"/>
            <a:pathLst>
              <a:path w="5292090" h="26987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238000" y="269290"/>
                </a:lnTo>
                <a:lnTo>
                  <a:pt x="5269219" y="268447"/>
                </a:lnTo>
                <a:lnTo>
                  <a:pt x="5285251" y="262540"/>
                </a:lnTo>
                <a:lnTo>
                  <a:pt x="5291157" y="246509"/>
                </a:lnTo>
                <a:lnTo>
                  <a:pt x="5292001" y="21529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4"/>
          <p:cNvSpPr txBox="1"/>
          <p:nvPr/>
        </p:nvSpPr>
        <p:spPr>
          <a:xfrm>
            <a:off x="2413895" y="1491103"/>
            <a:ext cx="23704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différents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agents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44" name="object 45"/>
          <p:cNvSpPr txBox="1"/>
          <p:nvPr/>
        </p:nvSpPr>
        <p:spPr>
          <a:xfrm>
            <a:off x="829407" y="3031969"/>
            <a:ext cx="5935980" cy="623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interviennent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marchés où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 confrontent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 offre et une demande pour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fixer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prix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d’équilibre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marL="5005705" marR="168275" indent="-117475">
              <a:lnSpc>
                <a:spcPts val="1000"/>
              </a:lnSpc>
              <a:spcBef>
                <a:spcPts val="5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monétaire 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à court</a:t>
            </a:r>
            <a:r>
              <a:rPr sz="8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850">
              <a:latin typeface="Arial"/>
              <a:cs typeface="Arial"/>
            </a:endParaRPr>
          </a:p>
        </p:txBody>
      </p:sp>
      <p:sp>
        <p:nvSpPr>
          <p:cNvPr id="45" name="object 46"/>
          <p:cNvSpPr/>
          <p:nvPr/>
        </p:nvSpPr>
        <p:spPr>
          <a:xfrm>
            <a:off x="5543999" y="3349419"/>
            <a:ext cx="1224280" cy="363220"/>
          </a:xfrm>
          <a:custGeom>
            <a:avLst/>
            <a:gdLst/>
            <a:ahLst/>
            <a:cxnLst/>
            <a:rect l="l" t="t" r="r" b="b"/>
            <a:pathLst>
              <a:path w="1224279" h="3632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8749"/>
                </a:lnTo>
                <a:lnTo>
                  <a:pt x="843" y="339961"/>
                </a:lnTo>
                <a:lnTo>
                  <a:pt x="6750" y="355988"/>
                </a:lnTo>
                <a:lnTo>
                  <a:pt x="22781" y="361893"/>
                </a:lnTo>
                <a:lnTo>
                  <a:pt x="54000" y="362737"/>
                </a:lnTo>
                <a:lnTo>
                  <a:pt x="1170000" y="362737"/>
                </a:lnTo>
                <a:lnTo>
                  <a:pt x="1201219" y="361893"/>
                </a:lnTo>
                <a:lnTo>
                  <a:pt x="1217250" y="355988"/>
                </a:lnTo>
                <a:lnTo>
                  <a:pt x="1223156" y="339961"/>
                </a:lnTo>
                <a:lnTo>
                  <a:pt x="1224000" y="308749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7"/>
          <p:cNvSpPr txBox="1"/>
          <p:nvPr/>
        </p:nvSpPr>
        <p:spPr>
          <a:xfrm>
            <a:off x="5547174" y="3858002"/>
            <a:ext cx="1217930" cy="40894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207010" marR="203835" algn="ctr">
              <a:lnSpc>
                <a:spcPts val="1000"/>
              </a:lnSpc>
              <a:spcBef>
                <a:spcPts val="15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r>
              <a:rPr sz="8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financier  à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long</a:t>
            </a:r>
            <a:r>
              <a:rPr sz="8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850">
              <a:latin typeface="Arial"/>
              <a:cs typeface="Arial"/>
            </a:endParaRPr>
          </a:p>
          <a:p>
            <a:pPr algn="ctr">
              <a:lnSpc>
                <a:spcPts val="969"/>
              </a:lnSpc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(actions et</a:t>
            </a:r>
            <a:r>
              <a:rPr sz="8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obligations)</a:t>
            </a:r>
            <a:endParaRPr sz="850">
              <a:latin typeface="Arial"/>
              <a:cs typeface="Arial"/>
            </a:endParaRPr>
          </a:p>
        </p:txBody>
      </p:sp>
      <p:sp>
        <p:nvSpPr>
          <p:cNvPr id="47" name="object 48"/>
          <p:cNvSpPr/>
          <p:nvPr/>
        </p:nvSpPr>
        <p:spPr>
          <a:xfrm>
            <a:off x="5543999" y="3841189"/>
            <a:ext cx="1224280" cy="476250"/>
          </a:xfrm>
          <a:custGeom>
            <a:avLst/>
            <a:gdLst/>
            <a:ahLst/>
            <a:cxnLst/>
            <a:rect l="l" t="t" r="r" b="b"/>
            <a:pathLst>
              <a:path w="1224279" h="47625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21728"/>
                </a:lnTo>
                <a:lnTo>
                  <a:pt x="843" y="452940"/>
                </a:lnTo>
                <a:lnTo>
                  <a:pt x="6750" y="468968"/>
                </a:lnTo>
                <a:lnTo>
                  <a:pt x="22781" y="474873"/>
                </a:lnTo>
                <a:lnTo>
                  <a:pt x="54000" y="475716"/>
                </a:lnTo>
                <a:lnTo>
                  <a:pt x="1170000" y="475716"/>
                </a:lnTo>
                <a:lnTo>
                  <a:pt x="1201219" y="474873"/>
                </a:lnTo>
                <a:lnTo>
                  <a:pt x="1217250" y="468968"/>
                </a:lnTo>
                <a:lnTo>
                  <a:pt x="1223156" y="452940"/>
                </a:lnTo>
                <a:lnTo>
                  <a:pt x="1224000" y="421728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9"/>
          <p:cNvSpPr/>
          <p:nvPr/>
        </p:nvSpPr>
        <p:spPr>
          <a:xfrm>
            <a:off x="1108588" y="5230805"/>
            <a:ext cx="0" cy="729615"/>
          </a:xfrm>
          <a:custGeom>
            <a:avLst/>
            <a:gdLst/>
            <a:ahLst/>
            <a:cxnLst/>
            <a:rect l="l" t="t" r="r" b="b"/>
            <a:pathLst>
              <a:path h="729614">
                <a:moveTo>
                  <a:pt x="0" y="0"/>
                </a:moveTo>
                <a:lnTo>
                  <a:pt x="0" y="72908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50"/>
          <p:cNvSpPr/>
          <p:nvPr/>
        </p:nvSpPr>
        <p:spPr>
          <a:xfrm>
            <a:off x="2371763" y="5212809"/>
            <a:ext cx="0" cy="747395"/>
          </a:xfrm>
          <a:custGeom>
            <a:avLst/>
            <a:gdLst/>
            <a:ahLst/>
            <a:cxnLst/>
            <a:rect l="l" t="t" r="r" b="b"/>
            <a:pathLst>
              <a:path h="747395">
                <a:moveTo>
                  <a:pt x="0" y="0"/>
                </a:moveTo>
                <a:lnTo>
                  <a:pt x="0" y="74707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1"/>
          <p:cNvSpPr/>
          <p:nvPr/>
        </p:nvSpPr>
        <p:spPr>
          <a:xfrm>
            <a:off x="1740174" y="5947182"/>
            <a:ext cx="0" cy="521334"/>
          </a:xfrm>
          <a:custGeom>
            <a:avLst/>
            <a:gdLst/>
            <a:ahLst/>
            <a:cxnLst/>
            <a:rect l="l" t="t" r="r" b="b"/>
            <a:pathLst>
              <a:path h="521335">
                <a:moveTo>
                  <a:pt x="0" y="0"/>
                </a:moveTo>
                <a:lnTo>
                  <a:pt x="0" y="5210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2"/>
          <p:cNvSpPr/>
          <p:nvPr/>
        </p:nvSpPr>
        <p:spPr>
          <a:xfrm>
            <a:off x="1107000" y="5953532"/>
            <a:ext cx="1260475" cy="0"/>
          </a:xfrm>
          <a:custGeom>
            <a:avLst/>
            <a:gdLst/>
            <a:ahLst/>
            <a:cxnLst/>
            <a:rect l="l" t="t" r="r" b="b"/>
            <a:pathLst>
              <a:path w="1260475">
                <a:moveTo>
                  <a:pt x="126000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3"/>
          <p:cNvSpPr/>
          <p:nvPr/>
        </p:nvSpPr>
        <p:spPr>
          <a:xfrm>
            <a:off x="856587" y="5499873"/>
            <a:ext cx="504190" cy="234315"/>
          </a:xfrm>
          <a:custGeom>
            <a:avLst/>
            <a:gdLst/>
            <a:ahLst/>
            <a:cxnLst/>
            <a:rect l="l" t="t" r="r" b="b"/>
            <a:pathLst>
              <a:path w="504190" h="234314">
                <a:moveTo>
                  <a:pt x="449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449999" y="233730"/>
                </a:lnTo>
                <a:lnTo>
                  <a:pt x="481218" y="232887"/>
                </a:lnTo>
                <a:lnTo>
                  <a:pt x="497249" y="226980"/>
                </a:lnTo>
                <a:lnTo>
                  <a:pt x="503155" y="210949"/>
                </a:lnTo>
                <a:lnTo>
                  <a:pt x="503999" y="179730"/>
                </a:lnTo>
                <a:lnTo>
                  <a:pt x="503999" y="54000"/>
                </a:lnTo>
                <a:lnTo>
                  <a:pt x="503155" y="22781"/>
                </a:lnTo>
                <a:lnTo>
                  <a:pt x="497249" y="6750"/>
                </a:lnTo>
                <a:lnTo>
                  <a:pt x="481218" y="843"/>
                </a:lnTo>
                <a:lnTo>
                  <a:pt x="449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4"/>
          <p:cNvSpPr txBox="1"/>
          <p:nvPr/>
        </p:nvSpPr>
        <p:spPr>
          <a:xfrm>
            <a:off x="961745" y="5527311"/>
            <a:ext cx="2914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fre</a:t>
            </a:r>
            <a:endParaRPr sz="950">
              <a:latin typeface="Arial"/>
              <a:cs typeface="Arial"/>
            </a:endParaRPr>
          </a:p>
        </p:txBody>
      </p:sp>
      <p:sp>
        <p:nvSpPr>
          <p:cNvPr id="54" name="object 55"/>
          <p:cNvSpPr/>
          <p:nvPr/>
        </p:nvSpPr>
        <p:spPr>
          <a:xfrm>
            <a:off x="1987411" y="5499873"/>
            <a:ext cx="720090" cy="234315"/>
          </a:xfrm>
          <a:custGeom>
            <a:avLst/>
            <a:gdLst/>
            <a:ahLst/>
            <a:cxnLst/>
            <a:rect l="l" t="t" r="r" b="b"/>
            <a:pathLst>
              <a:path w="720089" h="234314">
                <a:moveTo>
                  <a:pt x="66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666000" y="233730"/>
                </a:lnTo>
                <a:lnTo>
                  <a:pt x="697219" y="232887"/>
                </a:lnTo>
                <a:lnTo>
                  <a:pt x="713251" y="226980"/>
                </a:lnTo>
                <a:lnTo>
                  <a:pt x="719157" y="210949"/>
                </a:lnTo>
                <a:lnTo>
                  <a:pt x="720001" y="179730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6"/>
          <p:cNvSpPr txBox="1"/>
          <p:nvPr/>
        </p:nvSpPr>
        <p:spPr>
          <a:xfrm>
            <a:off x="2071946" y="5527311"/>
            <a:ext cx="5486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Demande</a:t>
            </a:r>
            <a:endParaRPr sz="950">
              <a:latin typeface="Arial"/>
              <a:cs typeface="Arial"/>
            </a:endParaRPr>
          </a:p>
        </p:txBody>
      </p:sp>
      <p:sp>
        <p:nvSpPr>
          <p:cNvPr id="56" name="object 57"/>
          <p:cNvSpPr/>
          <p:nvPr/>
        </p:nvSpPr>
        <p:spPr>
          <a:xfrm>
            <a:off x="1024412" y="5058002"/>
            <a:ext cx="1404620" cy="269875"/>
          </a:xfrm>
          <a:custGeom>
            <a:avLst/>
            <a:gdLst/>
            <a:ahLst/>
            <a:cxnLst/>
            <a:rect l="l" t="t" r="r" b="b"/>
            <a:pathLst>
              <a:path w="1404620" h="269875">
                <a:moveTo>
                  <a:pt x="1349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349997" y="269290"/>
                </a:lnTo>
                <a:lnTo>
                  <a:pt x="1381216" y="268447"/>
                </a:lnTo>
                <a:lnTo>
                  <a:pt x="1397247" y="262540"/>
                </a:lnTo>
                <a:lnTo>
                  <a:pt x="1403153" y="246509"/>
                </a:lnTo>
                <a:lnTo>
                  <a:pt x="1403997" y="215290"/>
                </a:lnTo>
                <a:lnTo>
                  <a:pt x="1403997" y="54000"/>
                </a:lnTo>
                <a:lnTo>
                  <a:pt x="1403153" y="22781"/>
                </a:lnTo>
                <a:lnTo>
                  <a:pt x="1397247" y="6750"/>
                </a:lnTo>
                <a:lnTo>
                  <a:pt x="1381216" y="843"/>
                </a:lnTo>
                <a:lnTo>
                  <a:pt x="134999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8"/>
          <p:cNvSpPr/>
          <p:nvPr/>
        </p:nvSpPr>
        <p:spPr>
          <a:xfrm>
            <a:off x="1025999" y="6468274"/>
            <a:ext cx="0" cy="521334"/>
          </a:xfrm>
          <a:custGeom>
            <a:avLst/>
            <a:gdLst/>
            <a:ahLst/>
            <a:cxnLst/>
            <a:rect l="l" t="t" r="r" b="b"/>
            <a:pathLst>
              <a:path h="521334">
                <a:moveTo>
                  <a:pt x="0" y="0"/>
                </a:moveTo>
                <a:lnTo>
                  <a:pt x="0" y="5210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9"/>
          <p:cNvSpPr/>
          <p:nvPr/>
        </p:nvSpPr>
        <p:spPr>
          <a:xfrm>
            <a:off x="2291400" y="6468274"/>
            <a:ext cx="0" cy="521334"/>
          </a:xfrm>
          <a:custGeom>
            <a:avLst/>
            <a:gdLst/>
            <a:ahLst/>
            <a:cxnLst/>
            <a:rect l="l" t="t" r="r" b="b"/>
            <a:pathLst>
              <a:path h="521334">
                <a:moveTo>
                  <a:pt x="0" y="0"/>
                </a:moveTo>
                <a:lnTo>
                  <a:pt x="0" y="5210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60"/>
          <p:cNvSpPr/>
          <p:nvPr/>
        </p:nvSpPr>
        <p:spPr>
          <a:xfrm>
            <a:off x="917999" y="6152454"/>
            <a:ext cx="1620520" cy="357505"/>
          </a:xfrm>
          <a:custGeom>
            <a:avLst/>
            <a:gdLst/>
            <a:ahLst/>
            <a:cxnLst/>
            <a:rect l="l" t="t" r="r" b="b"/>
            <a:pathLst>
              <a:path w="1620520" h="357504">
                <a:moveTo>
                  <a:pt x="1565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2920"/>
                </a:lnTo>
                <a:lnTo>
                  <a:pt x="843" y="334139"/>
                </a:lnTo>
                <a:lnTo>
                  <a:pt x="6750" y="350170"/>
                </a:lnTo>
                <a:lnTo>
                  <a:pt x="22781" y="356077"/>
                </a:lnTo>
                <a:lnTo>
                  <a:pt x="54000" y="356920"/>
                </a:lnTo>
                <a:lnTo>
                  <a:pt x="1565998" y="356920"/>
                </a:lnTo>
                <a:lnTo>
                  <a:pt x="1597217" y="356077"/>
                </a:lnTo>
                <a:lnTo>
                  <a:pt x="1613249" y="350170"/>
                </a:lnTo>
                <a:lnTo>
                  <a:pt x="1619155" y="334139"/>
                </a:lnTo>
                <a:lnTo>
                  <a:pt x="1619999" y="302920"/>
                </a:lnTo>
                <a:lnTo>
                  <a:pt x="1619999" y="54000"/>
                </a:lnTo>
                <a:lnTo>
                  <a:pt x="1619155" y="22781"/>
                </a:lnTo>
                <a:lnTo>
                  <a:pt x="1613249" y="6750"/>
                </a:lnTo>
                <a:lnTo>
                  <a:pt x="1597217" y="843"/>
                </a:lnTo>
                <a:lnTo>
                  <a:pt x="15659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1"/>
          <p:cNvSpPr txBox="1"/>
          <p:nvPr/>
        </p:nvSpPr>
        <p:spPr>
          <a:xfrm>
            <a:off x="1039696" y="6173364"/>
            <a:ext cx="1369695" cy="28194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 indent="215265">
              <a:lnSpc>
                <a:spcPts val="1000"/>
              </a:lnSpc>
              <a:spcBef>
                <a:spcPts val="150"/>
              </a:spcBef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offre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=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demande 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création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d’un prix</a:t>
            </a:r>
            <a:r>
              <a:rPr sz="8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d’équilibre</a:t>
            </a:r>
            <a:endParaRPr sz="850">
              <a:latin typeface="Arial"/>
              <a:cs typeface="Arial"/>
            </a:endParaRPr>
          </a:p>
        </p:txBody>
      </p:sp>
      <p:sp>
        <p:nvSpPr>
          <p:cNvPr id="61" name="object 62"/>
          <p:cNvSpPr/>
          <p:nvPr/>
        </p:nvSpPr>
        <p:spPr>
          <a:xfrm>
            <a:off x="917999" y="6152454"/>
            <a:ext cx="1620520" cy="357505"/>
          </a:xfrm>
          <a:custGeom>
            <a:avLst/>
            <a:gdLst/>
            <a:ahLst/>
            <a:cxnLst/>
            <a:rect l="l" t="t" r="r" b="b"/>
            <a:pathLst>
              <a:path w="1620520" h="35750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2920"/>
                </a:lnTo>
                <a:lnTo>
                  <a:pt x="843" y="334139"/>
                </a:lnTo>
                <a:lnTo>
                  <a:pt x="6750" y="350170"/>
                </a:lnTo>
                <a:lnTo>
                  <a:pt x="22781" y="356077"/>
                </a:lnTo>
                <a:lnTo>
                  <a:pt x="54000" y="356920"/>
                </a:lnTo>
                <a:lnTo>
                  <a:pt x="1565998" y="356920"/>
                </a:lnTo>
                <a:lnTo>
                  <a:pt x="1597217" y="356077"/>
                </a:lnTo>
                <a:lnTo>
                  <a:pt x="1613249" y="350170"/>
                </a:lnTo>
                <a:lnTo>
                  <a:pt x="1619155" y="334139"/>
                </a:lnTo>
                <a:lnTo>
                  <a:pt x="1619999" y="302920"/>
                </a:lnTo>
                <a:lnTo>
                  <a:pt x="1619999" y="54000"/>
                </a:lnTo>
                <a:lnTo>
                  <a:pt x="1619155" y="22781"/>
                </a:lnTo>
                <a:lnTo>
                  <a:pt x="1613249" y="6750"/>
                </a:lnTo>
                <a:lnTo>
                  <a:pt x="1597217" y="843"/>
                </a:lnTo>
                <a:lnTo>
                  <a:pt x="1565998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3"/>
          <p:cNvSpPr/>
          <p:nvPr/>
        </p:nvSpPr>
        <p:spPr>
          <a:xfrm>
            <a:off x="431999" y="6711260"/>
            <a:ext cx="1188085" cy="386715"/>
          </a:xfrm>
          <a:custGeom>
            <a:avLst/>
            <a:gdLst/>
            <a:ahLst/>
            <a:cxnLst/>
            <a:rect l="l" t="t" r="r" b="b"/>
            <a:pathLst>
              <a:path w="1188085" h="38671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133995" y="386130"/>
                </a:lnTo>
                <a:lnTo>
                  <a:pt x="1165214" y="385287"/>
                </a:lnTo>
                <a:lnTo>
                  <a:pt x="1181246" y="379380"/>
                </a:lnTo>
                <a:lnTo>
                  <a:pt x="1187152" y="363349"/>
                </a:lnTo>
                <a:lnTo>
                  <a:pt x="1187996" y="33213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4"/>
          <p:cNvSpPr txBox="1"/>
          <p:nvPr/>
        </p:nvSpPr>
        <p:spPr>
          <a:xfrm>
            <a:off x="499557" y="6745048"/>
            <a:ext cx="1046480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2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offre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&gt;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demande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prix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baisse</a:t>
            </a:r>
            <a:endParaRPr sz="950">
              <a:latin typeface="Arial"/>
              <a:cs typeface="Arial"/>
            </a:endParaRPr>
          </a:p>
        </p:txBody>
      </p:sp>
      <p:sp>
        <p:nvSpPr>
          <p:cNvPr id="64" name="object 65"/>
          <p:cNvSpPr/>
          <p:nvPr/>
        </p:nvSpPr>
        <p:spPr>
          <a:xfrm>
            <a:off x="431999" y="6711260"/>
            <a:ext cx="1188085" cy="386715"/>
          </a:xfrm>
          <a:custGeom>
            <a:avLst/>
            <a:gdLst/>
            <a:ahLst/>
            <a:cxnLst/>
            <a:rect l="l" t="t" r="r" b="b"/>
            <a:pathLst>
              <a:path w="1188085" h="3867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133995" y="386130"/>
                </a:lnTo>
                <a:lnTo>
                  <a:pt x="1165214" y="385287"/>
                </a:lnTo>
                <a:lnTo>
                  <a:pt x="1181246" y="379380"/>
                </a:lnTo>
                <a:lnTo>
                  <a:pt x="1187152" y="363349"/>
                </a:lnTo>
                <a:lnTo>
                  <a:pt x="1187996" y="33213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6"/>
          <p:cNvSpPr/>
          <p:nvPr/>
        </p:nvSpPr>
        <p:spPr>
          <a:xfrm>
            <a:off x="1697399" y="6711260"/>
            <a:ext cx="1188085" cy="386715"/>
          </a:xfrm>
          <a:custGeom>
            <a:avLst/>
            <a:gdLst/>
            <a:ahLst/>
            <a:cxnLst/>
            <a:rect l="l" t="t" r="r" b="b"/>
            <a:pathLst>
              <a:path w="1188085" h="38671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133995" y="386130"/>
                </a:lnTo>
                <a:lnTo>
                  <a:pt x="1165214" y="385287"/>
                </a:lnTo>
                <a:lnTo>
                  <a:pt x="1181246" y="379380"/>
                </a:lnTo>
                <a:lnTo>
                  <a:pt x="1187152" y="363349"/>
                </a:lnTo>
                <a:lnTo>
                  <a:pt x="1187996" y="33213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7"/>
          <p:cNvSpPr txBox="1"/>
          <p:nvPr/>
        </p:nvSpPr>
        <p:spPr>
          <a:xfrm>
            <a:off x="1752202" y="6745048"/>
            <a:ext cx="1071245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ts val="112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demande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&gt;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offre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prix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augmente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67" name="object 68"/>
          <p:cNvSpPr/>
          <p:nvPr/>
        </p:nvSpPr>
        <p:spPr>
          <a:xfrm>
            <a:off x="1697399" y="6711260"/>
            <a:ext cx="1188085" cy="386715"/>
          </a:xfrm>
          <a:custGeom>
            <a:avLst/>
            <a:gdLst/>
            <a:ahLst/>
            <a:cxnLst/>
            <a:rect l="l" t="t" r="r" b="b"/>
            <a:pathLst>
              <a:path w="1188085" h="3867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133995" y="386130"/>
                </a:lnTo>
                <a:lnTo>
                  <a:pt x="1165214" y="385287"/>
                </a:lnTo>
                <a:lnTo>
                  <a:pt x="1181246" y="379380"/>
                </a:lnTo>
                <a:lnTo>
                  <a:pt x="1187152" y="363349"/>
                </a:lnTo>
                <a:lnTo>
                  <a:pt x="1187996" y="33213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9"/>
          <p:cNvSpPr txBox="1"/>
          <p:nvPr/>
        </p:nvSpPr>
        <p:spPr>
          <a:xfrm>
            <a:off x="1435526" y="5530813"/>
            <a:ext cx="48196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rencontre</a:t>
            </a:r>
            <a:endParaRPr sz="850">
              <a:latin typeface="Arial"/>
              <a:cs typeface="Arial"/>
            </a:endParaRPr>
          </a:p>
        </p:txBody>
      </p:sp>
      <p:sp>
        <p:nvSpPr>
          <p:cNvPr id="69" name="object 70"/>
          <p:cNvSpPr/>
          <p:nvPr/>
        </p:nvSpPr>
        <p:spPr>
          <a:xfrm>
            <a:off x="3774338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1"/>
          <p:cNvSpPr txBox="1"/>
          <p:nvPr/>
        </p:nvSpPr>
        <p:spPr>
          <a:xfrm>
            <a:off x="712599" y="1137902"/>
            <a:ext cx="418211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principaux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agents économiques sur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marchés</a:t>
            </a:r>
            <a:endParaRPr sz="1300">
              <a:latin typeface="Arial"/>
              <a:cs typeface="Arial"/>
            </a:endParaRPr>
          </a:p>
        </p:txBody>
      </p:sp>
      <p:sp>
        <p:nvSpPr>
          <p:cNvPr id="71" name="object 72"/>
          <p:cNvSpPr/>
          <p:nvPr/>
        </p:nvSpPr>
        <p:spPr>
          <a:xfrm>
            <a:off x="419303" y="11296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3"/>
          <p:cNvSpPr txBox="1"/>
          <p:nvPr/>
        </p:nvSpPr>
        <p:spPr>
          <a:xfrm>
            <a:off x="482274" y="11217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73" name="object 74"/>
          <p:cNvSpPr/>
          <p:nvPr/>
        </p:nvSpPr>
        <p:spPr>
          <a:xfrm>
            <a:off x="419303" y="467999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5"/>
          <p:cNvSpPr txBox="1"/>
          <p:nvPr/>
        </p:nvSpPr>
        <p:spPr>
          <a:xfrm>
            <a:off x="482274" y="4697542"/>
            <a:ext cx="4962525" cy="586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baseline="2136" dirty="0">
                <a:solidFill>
                  <a:srgbClr val="00AEEF"/>
                </a:solidFill>
                <a:latin typeface="Arial"/>
                <a:cs typeface="Arial"/>
              </a:rPr>
              <a:t>Les interactions </a:t>
            </a:r>
            <a:r>
              <a:rPr sz="1950" b="1" spc="-7" baseline="2136" dirty="0">
                <a:solidFill>
                  <a:srgbClr val="00AEEF"/>
                </a:solidFill>
                <a:latin typeface="Arial"/>
                <a:cs typeface="Arial"/>
              </a:rPr>
              <a:t>entre agents économiques sur </a:t>
            </a:r>
            <a:r>
              <a:rPr sz="1950" b="1" baseline="2136" dirty="0">
                <a:solidFill>
                  <a:srgbClr val="00AEEF"/>
                </a:solidFill>
                <a:latin typeface="Arial"/>
                <a:cs typeface="Arial"/>
              </a:rPr>
              <a:t>les</a:t>
            </a:r>
            <a:r>
              <a:rPr sz="1950" b="1" spc="-112" baseline="2136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00AEEF"/>
                </a:solidFill>
                <a:latin typeface="Arial"/>
                <a:cs typeface="Arial"/>
              </a:rPr>
              <a:t>marchés</a:t>
            </a:r>
            <a:endParaRPr sz="1950" baseline="2136">
              <a:latin typeface="Arial"/>
              <a:cs typeface="Arial"/>
            </a:endParaRPr>
          </a:p>
          <a:p>
            <a:pPr marL="992505">
              <a:lnSpc>
                <a:spcPct val="100000"/>
              </a:lnSpc>
              <a:spcBef>
                <a:spcPts val="1495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Marché</a:t>
            </a:r>
            <a:endParaRPr sz="1100">
              <a:latin typeface="Arial"/>
              <a:cs typeface="Arial"/>
            </a:endParaRPr>
          </a:p>
        </p:txBody>
      </p:sp>
      <p:sp>
        <p:nvSpPr>
          <p:cNvPr id="75" name="object 76"/>
          <p:cNvSpPr txBox="1">
            <a:spLocks noGrp="1"/>
          </p:cNvSpPr>
          <p:nvPr>
            <p:ph type="ftr" sz="quarter" idx="5"/>
          </p:nvPr>
        </p:nvSpPr>
        <p:spPr>
          <a:xfrm>
            <a:off x="3818671" y="10337294"/>
            <a:ext cx="2962275" cy="1390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005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er 100"/>
          <p:cNvGrpSpPr/>
          <p:nvPr/>
        </p:nvGrpSpPr>
        <p:grpSpPr>
          <a:xfrm>
            <a:off x="2376002" y="5146059"/>
            <a:ext cx="521086" cy="99695"/>
            <a:chOff x="2376002" y="5146059"/>
            <a:chExt cx="521086" cy="99695"/>
          </a:xfrm>
        </p:grpSpPr>
        <p:sp>
          <p:nvSpPr>
            <p:cNvPr id="102" name="bk object 16"/>
            <p:cNvSpPr/>
            <p:nvPr/>
          </p:nvSpPr>
          <p:spPr>
            <a:xfrm>
              <a:off x="2376002" y="5195652"/>
              <a:ext cx="473709" cy="0"/>
            </a:xfrm>
            <a:custGeom>
              <a:avLst/>
              <a:gdLst/>
              <a:ahLst/>
              <a:cxnLst/>
              <a:rect l="l" t="t" r="r" b="b"/>
              <a:pathLst>
                <a:path w="473710">
                  <a:moveTo>
                    <a:pt x="473659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6C8CC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bk object 17"/>
            <p:cNvSpPr/>
            <p:nvPr/>
          </p:nvSpPr>
          <p:spPr>
            <a:xfrm>
              <a:off x="2843748" y="5146059"/>
              <a:ext cx="53340" cy="99695"/>
            </a:xfrm>
            <a:custGeom>
              <a:avLst/>
              <a:gdLst/>
              <a:ahLst/>
              <a:cxnLst/>
              <a:rect l="l" t="t" r="r" b="b"/>
              <a:pathLst>
                <a:path w="53339" h="99695">
                  <a:moveTo>
                    <a:pt x="0" y="0"/>
                  </a:moveTo>
                  <a:lnTo>
                    <a:pt x="0" y="99186"/>
                  </a:lnTo>
                  <a:lnTo>
                    <a:pt x="53339" y="495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C8C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" name="object 2"/>
          <p:cNvSpPr txBox="1"/>
          <p:nvPr/>
        </p:nvSpPr>
        <p:spPr>
          <a:xfrm>
            <a:off x="1661299" y="248690"/>
            <a:ext cx="48736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1.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s’établissent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relations entre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 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et son environnement économique</a:t>
            </a:r>
            <a:r>
              <a:rPr sz="15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84000" y="1628289"/>
            <a:ext cx="0" cy="2166620"/>
          </a:xfrm>
          <a:custGeom>
            <a:avLst/>
            <a:gdLst/>
            <a:ahLst/>
            <a:cxnLst/>
            <a:rect l="l" t="t" r="r" b="b"/>
            <a:pathLst>
              <a:path h="2166620">
                <a:moveTo>
                  <a:pt x="0" y="0"/>
                </a:moveTo>
                <a:lnTo>
                  <a:pt x="0" y="21661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61524" y="1628289"/>
            <a:ext cx="0" cy="2138045"/>
          </a:xfrm>
          <a:custGeom>
            <a:avLst/>
            <a:gdLst/>
            <a:ahLst/>
            <a:cxnLst/>
            <a:rect l="l" t="t" r="r" b="b"/>
            <a:pathLst>
              <a:path h="2138045">
                <a:moveTo>
                  <a:pt x="0" y="0"/>
                </a:moveTo>
                <a:lnTo>
                  <a:pt x="0" y="2137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2349" y="1628289"/>
            <a:ext cx="0" cy="2204085"/>
          </a:xfrm>
          <a:custGeom>
            <a:avLst/>
            <a:gdLst/>
            <a:ahLst/>
            <a:cxnLst/>
            <a:rect l="l" t="t" r="r" b="b"/>
            <a:pathLst>
              <a:path h="2204085">
                <a:moveTo>
                  <a:pt x="0" y="0"/>
                </a:moveTo>
                <a:lnTo>
                  <a:pt x="0" y="220390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41650" y="1628289"/>
            <a:ext cx="0" cy="1475105"/>
          </a:xfrm>
          <a:custGeom>
            <a:avLst/>
            <a:gdLst/>
            <a:ahLst/>
            <a:cxnLst/>
            <a:rect l="l" t="t" r="r" b="b"/>
            <a:pathLst>
              <a:path h="1475105">
                <a:moveTo>
                  <a:pt x="0" y="0"/>
                </a:moveTo>
                <a:lnTo>
                  <a:pt x="0" y="147491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1999" y="2986755"/>
            <a:ext cx="6336030" cy="269875"/>
          </a:xfrm>
          <a:custGeom>
            <a:avLst/>
            <a:gdLst/>
            <a:ahLst/>
            <a:cxnLst/>
            <a:rect l="l" t="t" r="r" b="b"/>
            <a:pathLst>
              <a:path w="6336030" h="269875">
                <a:moveTo>
                  <a:pt x="6282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6282004" y="269290"/>
                </a:lnTo>
                <a:lnTo>
                  <a:pt x="6313223" y="268447"/>
                </a:lnTo>
                <a:lnTo>
                  <a:pt x="6329254" y="262540"/>
                </a:lnTo>
                <a:lnTo>
                  <a:pt x="6335160" y="246509"/>
                </a:lnTo>
                <a:lnTo>
                  <a:pt x="6336004" y="215290"/>
                </a:lnTo>
                <a:lnTo>
                  <a:pt x="6336004" y="54000"/>
                </a:lnTo>
                <a:lnTo>
                  <a:pt x="6335160" y="22781"/>
                </a:lnTo>
                <a:lnTo>
                  <a:pt x="6329254" y="6750"/>
                </a:lnTo>
                <a:lnTo>
                  <a:pt x="6313223" y="843"/>
                </a:lnTo>
                <a:lnTo>
                  <a:pt x="6282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7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80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28699" y="1915662"/>
            <a:ext cx="63563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1999" y="3629613"/>
            <a:ext cx="1440180" cy="393065"/>
          </a:xfrm>
          <a:custGeom>
            <a:avLst/>
            <a:gdLst/>
            <a:ahLst/>
            <a:cxnLst/>
            <a:rect l="l" t="t" r="r" b="b"/>
            <a:pathLst>
              <a:path w="1440180" h="39306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8480"/>
                </a:lnTo>
                <a:lnTo>
                  <a:pt x="843" y="369699"/>
                </a:lnTo>
                <a:lnTo>
                  <a:pt x="6750" y="385730"/>
                </a:lnTo>
                <a:lnTo>
                  <a:pt x="22781" y="391637"/>
                </a:lnTo>
                <a:lnTo>
                  <a:pt x="54000" y="392480"/>
                </a:lnTo>
                <a:lnTo>
                  <a:pt x="1386001" y="392480"/>
                </a:lnTo>
                <a:lnTo>
                  <a:pt x="1417220" y="391637"/>
                </a:lnTo>
                <a:lnTo>
                  <a:pt x="1433252" y="385730"/>
                </a:lnTo>
                <a:lnTo>
                  <a:pt x="1439158" y="369699"/>
                </a:lnTo>
                <a:lnTo>
                  <a:pt x="1440002" y="3384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63149" y="3666569"/>
            <a:ext cx="9779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Marché des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biens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0988" y="3806269"/>
            <a:ext cx="60198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31999" y="3629613"/>
            <a:ext cx="1440180" cy="393065"/>
          </a:xfrm>
          <a:custGeom>
            <a:avLst/>
            <a:gdLst/>
            <a:ahLst/>
            <a:cxnLst/>
            <a:rect l="l" t="t" r="r" b="b"/>
            <a:pathLst>
              <a:path w="1440180" h="3930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8480"/>
                </a:lnTo>
                <a:lnTo>
                  <a:pt x="843" y="369699"/>
                </a:lnTo>
                <a:lnTo>
                  <a:pt x="6750" y="385730"/>
                </a:lnTo>
                <a:lnTo>
                  <a:pt x="22781" y="391637"/>
                </a:lnTo>
                <a:lnTo>
                  <a:pt x="54000" y="392480"/>
                </a:lnTo>
                <a:lnTo>
                  <a:pt x="1386001" y="392480"/>
                </a:lnTo>
                <a:lnTo>
                  <a:pt x="1417220" y="391637"/>
                </a:lnTo>
                <a:lnTo>
                  <a:pt x="1433252" y="385730"/>
                </a:lnTo>
                <a:lnTo>
                  <a:pt x="1439158" y="369699"/>
                </a:lnTo>
                <a:lnTo>
                  <a:pt x="1440002" y="3384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31999" y="2299051"/>
            <a:ext cx="1440180" cy="504190"/>
          </a:xfrm>
          <a:custGeom>
            <a:avLst/>
            <a:gdLst/>
            <a:ahLst/>
            <a:cxnLst/>
            <a:rect l="l" t="t" r="r" b="b"/>
            <a:pathLst>
              <a:path w="1440180" h="50418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386001" y="503999"/>
                </a:lnTo>
                <a:lnTo>
                  <a:pt x="1417220" y="503155"/>
                </a:lnTo>
                <a:lnTo>
                  <a:pt x="1433252" y="497249"/>
                </a:lnTo>
                <a:lnTo>
                  <a:pt x="1439158" y="481218"/>
                </a:lnTo>
                <a:lnTo>
                  <a:pt x="1440002" y="449999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35814" y="2321925"/>
            <a:ext cx="123253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1750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12128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Production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biens  et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marchands</a:t>
            </a:r>
            <a:endParaRPr sz="950" dirty="0">
              <a:latin typeface="Arial"/>
              <a:cs typeface="Arial"/>
            </a:endParaRPr>
          </a:p>
          <a:p>
            <a:pPr marL="220979" lvl="1" indent="-75565">
              <a:lnSpc>
                <a:spcPts val="1070"/>
              </a:lnSpc>
              <a:buClr>
                <a:srgbClr val="F5821F"/>
              </a:buClr>
              <a:buFont typeface="Arial"/>
              <a:buChar char="•"/>
              <a:tabLst>
                <a:tab pos="2216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Investissements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31999" y="2299051"/>
            <a:ext cx="1440180" cy="504190"/>
          </a:xfrm>
          <a:custGeom>
            <a:avLst/>
            <a:gdLst/>
            <a:ahLst/>
            <a:cxnLst/>
            <a:rect l="l" t="t" r="r" b="b"/>
            <a:pathLst>
              <a:path w="1440180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386001" y="503999"/>
                </a:lnTo>
                <a:lnTo>
                  <a:pt x="1417220" y="503155"/>
                </a:lnTo>
                <a:lnTo>
                  <a:pt x="1433252" y="497249"/>
                </a:lnTo>
                <a:lnTo>
                  <a:pt x="1439158" y="481218"/>
                </a:lnTo>
                <a:lnTo>
                  <a:pt x="1440002" y="449999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63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327728" y="2319775"/>
            <a:ext cx="912494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indent="-75565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Consommation</a:t>
            </a:r>
            <a:endParaRPr sz="950">
              <a:latin typeface="Arial"/>
              <a:cs typeface="Arial"/>
            </a:endParaRPr>
          </a:p>
          <a:p>
            <a:pPr marL="266065" lvl="1" indent="-76200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2667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Épargne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063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62050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759088" y="2319775"/>
            <a:ext cx="12465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207010" marR="5080" indent="-19494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Production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non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marchands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662050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27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444037" y="2319775"/>
            <a:ext cx="1207770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indent="-75565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Réception de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dépôts</a:t>
            </a:r>
            <a:endParaRPr sz="950">
              <a:latin typeface="Arial"/>
              <a:cs typeface="Arial"/>
            </a:endParaRPr>
          </a:p>
          <a:p>
            <a:pPr marL="266065" lvl="1" indent="-75565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2667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Prêts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d’argent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327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79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517636" y="1915662"/>
            <a:ext cx="52197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Ménages</a:t>
            </a:r>
            <a:endParaRPr sz="9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911998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290493" y="1915662"/>
            <a:ext cx="24002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État</a:t>
            </a:r>
            <a:endParaRPr sz="9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543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5791652" y="1915662"/>
            <a:ext cx="50228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Banques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063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308611" y="3742769"/>
            <a:ext cx="9512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Marché du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5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063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30818" y="3564489"/>
            <a:ext cx="280670" cy="168275"/>
          </a:xfrm>
          <a:custGeom>
            <a:avLst/>
            <a:gdLst/>
            <a:ahLst/>
            <a:cxnLst/>
            <a:rect l="l" t="t" r="r" b="b"/>
            <a:pathLst>
              <a:path w="280670" h="168275">
                <a:moveTo>
                  <a:pt x="0" y="167881"/>
                </a:moveTo>
                <a:lnTo>
                  <a:pt x="280276" y="0"/>
                </a:lnTo>
              </a:path>
            </a:pathLst>
          </a:custGeom>
          <a:ln w="12700">
            <a:solidFill>
              <a:srgbClr val="6C8CC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391761" y="3518264"/>
            <a:ext cx="71755" cy="85090"/>
          </a:xfrm>
          <a:custGeom>
            <a:avLst/>
            <a:gdLst/>
            <a:ahLst/>
            <a:cxnLst/>
            <a:rect l="l" t="t" r="r" b="b"/>
            <a:pathLst>
              <a:path w="71754" h="85089">
                <a:moveTo>
                  <a:pt x="0" y="0"/>
                </a:moveTo>
                <a:lnTo>
                  <a:pt x="50965" y="85077"/>
                </a:lnTo>
                <a:lnTo>
                  <a:pt x="71234" y="15138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24086" y="3914696"/>
            <a:ext cx="301625" cy="126364"/>
          </a:xfrm>
          <a:custGeom>
            <a:avLst/>
            <a:gdLst/>
            <a:ahLst/>
            <a:cxnLst/>
            <a:rect l="l" t="t" r="r" b="b"/>
            <a:pathLst>
              <a:path w="301625" h="126364">
                <a:moveTo>
                  <a:pt x="0" y="0"/>
                </a:moveTo>
                <a:lnTo>
                  <a:pt x="301129" y="126314"/>
                </a:lnTo>
              </a:path>
            </a:pathLst>
          </a:custGeom>
          <a:ln w="12700">
            <a:solidFill>
              <a:srgbClr val="6C8CC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412634" y="3998046"/>
            <a:ext cx="68580" cy="92075"/>
          </a:xfrm>
          <a:custGeom>
            <a:avLst/>
            <a:gdLst/>
            <a:ahLst/>
            <a:cxnLst/>
            <a:rect l="l" t="t" r="r" b="b"/>
            <a:pathLst>
              <a:path w="68579" h="92075">
                <a:moveTo>
                  <a:pt x="38366" y="0"/>
                </a:moveTo>
                <a:lnTo>
                  <a:pt x="0" y="91452"/>
                </a:lnTo>
                <a:lnTo>
                  <a:pt x="68364" y="66357"/>
                </a:lnTo>
                <a:lnTo>
                  <a:pt x="3836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695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3846677" y="3742769"/>
            <a:ext cx="11391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Marché des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capitaux</a:t>
            </a:r>
            <a:endParaRPr sz="95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695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53999" y="1457999"/>
            <a:ext cx="5292090" cy="269875"/>
          </a:xfrm>
          <a:custGeom>
            <a:avLst/>
            <a:gdLst/>
            <a:ahLst/>
            <a:cxnLst/>
            <a:rect l="l" t="t" r="r" b="b"/>
            <a:pathLst>
              <a:path w="5292090" h="26987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238000" y="269290"/>
                </a:lnTo>
                <a:lnTo>
                  <a:pt x="5269219" y="268447"/>
                </a:lnTo>
                <a:lnTo>
                  <a:pt x="5285251" y="262540"/>
                </a:lnTo>
                <a:lnTo>
                  <a:pt x="5291157" y="246509"/>
                </a:lnTo>
                <a:lnTo>
                  <a:pt x="5292001" y="21529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2413895" y="1491103"/>
            <a:ext cx="23704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différents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agents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29407" y="3031969"/>
            <a:ext cx="5935980" cy="623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interviennent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marchés où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 confrontent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 offre et une demande pour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fixer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prix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d’équilibre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marL="5005705" marR="168275" indent="-117475">
              <a:lnSpc>
                <a:spcPts val="1000"/>
              </a:lnSpc>
              <a:spcBef>
                <a:spcPts val="5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monétaire 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à court</a:t>
            </a:r>
            <a:r>
              <a:rPr sz="8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85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543999" y="3349419"/>
            <a:ext cx="1224280" cy="363220"/>
          </a:xfrm>
          <a:custGeom>
            <a:avLst/>
            <a:gdLst/>
            <a:ahLst/>
            <a:cxnLst/>
            <a:rect l="l" t="t" r="r" b="b"/>
            <a:pathLst>
              <a:path w="1224279" h="3632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8749"/>
                </a:lnTo>
                <a:lnTo>
                  <a:pt x="843" y="339961"/>
                </a:lnTo>
                <a:lnTo>
                  <a:pt x="6750" y="355988"/>
                </a:lnTo>
                <a:lnTo>
                  <a:pt x="22781" y="361893"/>
                </a:lnTo>
                <a:lnTo>
                  <a:pt x="54000" y="362737"/>
                </a:lnTo>
                <a:lnTo>
                  <a:pt x="1170000" y="362737"/>
                </a:lnTo>
                <a:lnTo>
                  <a:pt x="1201219" y="361893"/>
                </a:lnTo>
                <a:lnTo>
                  <a:pt x="1217250" y="355988"/>
                </a:lnTo>
                <a:lnTo>
                  <a:pt x="1223156" y="339961"/>
                </a:lnTo>
                <a:lnTo>
                  <a:pt x="1224000" y="308749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5547174" y="3858002"/>
            <a:ext cx="1217930" cy="40894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207010" marR="203835" algn="ctr">
              <a:lnSpc>
                <a:spcPts val="1000"/>
              </a:lnSpc>
              <a:spcBef>
                <a:spcPts val="15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r>
              <a:rPr sz="8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financier  à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long</a:t>
            </a:r>
            <a:r>
              <a:rPr sz="8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850">
              <a:latin typeface="Arial"/>
              <a:cs typeface="Arial"/>
            </a:endParaRPr>
          </a:p>
          <a:p>
            <a:pPr algn="ctr">
              <a:lnSpc>
                <a:spcPts val="969"/>
              </a:lnSpc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(actions et</a:t>
            </a:r>
            <a:r>
              <a:rPr sz="8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obligations)</a:t>
            </a:r>
            <a:endParaRPr sz="85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543999" y="3841189"/>
            <a:ext cx="1224280" cy="476250"/>
          </a:xfrm>
          <a:custGeom>
            <a:avLst/>
            <a:gdLst/>
            <a:ahLst/>
            <a:cxnLst/>
            <a:rect l="l" t="t" r="r" b="b"/>
            <a:pathLst>
              <a:path w="1224279" h="47625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21728"/>
                </a:lnTo>
                <a:lnTo>
                  <a:pt x="843" y="452940"/>
                </a:lnTo>
                <a:lnTo>
                  <a:pt x="6750" y="468968"/>
                </a:lnTo>
                <a:lnTo>
                  <a:pt x="22781" y="474873"/>
                </a:lnTo>
                <a:lnTo>
                  <a:pt x="54000" y="475716"/>
                </a:lnTo>
                <a:lnTo>
                  <a:pt x="1170000" y="475716"/>
                </a:lnTo>
                <a:lnTo>
                  <a:pt x="1201219" y="474873"/>
                </a:lnTo>
                <a:lnTo>
                  <a:pt x="1217250" y="468968"/>
                </a:lnTo>
                <a:lnTo>
                  <a:pt x="1223156" y="452940"/>
                </a:lnTo>
                <a:lnTo>
                  <a:pt x="1224000" y="421728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108588" y="5230805"/>
            <a:ext cx="0" cy="729615"/>
          </a:xfrm>
          <a:custGeom>
            <a:avLst/>
            <a:gdLst/>
            <a:ahLst/>
            <a:cxnLst/>
            <a:rect l="l" t="t" r="r" b="b"/>
            <a:pathLst>
              <a:path h="729614">
                <a:moveTo>
                  <a:pt x="0" y="0"/>
                </a:moveTo>
                <a:lnTo>
                  <a:pt x="0" y="72908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1763" y="5212809"/>
            <a:ext cx="0" cy="747395"/>
          </a:xfrm>
          <a:custGeom>
            <a:avLst/>
            <a:gdLst/>
            <a:ahLst/>
            <a:cxnLst/>
            <a:rect l="l" t="t" r="r" b="b"/>
            <a:pathLst>
              <a:path h="747395">
                <a:moveTo>
                  <a:pt x="0" y="0"/>
                </a:moveTo>
                <a:lnTo>
                  <a:pt x="0" y="74707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740174" y="5947182"/>
            <a:ext cx="0" cy="521334"/>
          </a:xfrm>
          <a:custGeom>
            <a:avLst/>
            <a:gdLst/>
            <a:ahLst/>
            <a:cxnLst/>
            <a:rect l="l" t="t" r="r" b="b"/>
            <a:pathLst>
              <a:path h="521335">
                <a:moveTo>
                  <a:pt x="0" y="0"/>
                </a:moveTo>
                <a:lnTo>
                  <a:pt x="0" y="5210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107000" y="5953532"/>
            <a:ext cx="1260475" cy="0"/>
          </a:xfrm>
          <a:custGeom>
            <a:avLst/>
            <a:gdLst/>
            <a:ahLst/>
            <a:cxnLst/>
            <a:rect l="l" t="t" r="r" b="b"/>
            <a:pathLst>
              <a:path w="1260475">
                <a:moveTo>
                  <a:pt x="126000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56587" y="5499873"/>
            <a:ext cx="504190" cy="234315"/>
          </a:xfrm>
          <a:custGeom>
            <a:avLst/>
            <a:gdLst/>
            <a:ahLst/>
            <a:cxnLst/>
            <a:rect l="l" t="t" r="r" b="b"/>
            <a:pathLst>
              <a:path w="504190" h="234314">
                <a:moveTo>
                  <a:pt x="449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449999" y="233730"/>
                </a:lnTo>
                <a:lnTo>
                  <a:pt x="481218" y="232887"/>
                </a:lnTo>
                <a:lnTo>
                  <a:pt x="497249" y="226980"/>
                </a:lnTo>
                <a:lnTo>
                  <a:pt x="503155" y="210949"/>
                </a:lnTo>
                <a:lnTo>
                  <a:pt x="503999" y="179730"/>
                </a:lnTo>
                <a:lnTo>
                  <a:pt x="503999" y="54000"/>
                </a:lnTo>
                <a:lnTo>
                  <a:pt x="503155" y="22781"/>
                </a:lnTo>
                <a:lnTo>
                  <a:pt x="497249" y="6750"/>
                </a:lnTo>
                <a:lnTo>
                  <a:pt x="481218" y="843"/>
                </a:lnTo>
                <a:lnTo>
                  <a:pt x="449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961745" y="5527311"/>
            <a:ext cx="2914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fre</a:t>
            </a:r>
            <a:endParaRPr sz="95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987411" y="5499873"/>
            <a:ext cx="720090" cy="234315"/>
          </a:xfrm>
          <a:custGeom>
            <a:avLst/>
            <a:gdLst/>
            <a:ahLst/>
            <a:cxnLst/>
            <a:rect l="l" t="t" r="r" b="b"/>
            <a:pathLst>
              <a:path w="720089" h="234314">
                <a:moveTo>
                  <a:pt x="66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666000" y="233730"/>
                </a:lnTo>
                <a:lnTo>
                  <a:pt x="697219" y="232887"/>
                </a:lnTo>
                <a:lnTo>
                  <a:pt x="713251" y="226980"/>
                </a:lnTo>
                <a:lnTo>
                  <a:pt x="719157" y="210949"/>
                </a:lnTo>
                <a:lnTo>
                  <a:pt x="720001" y="179730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2071946" y="5527311"/>
            <a:ext cx="5486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Demande</a:t>
            </a:r>
            <a:endParaRPr sz="95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024412" y="5058002"/>
            <a:ext cx="1404620" cy="269875"/>
          </a:xfrm>
          <a:custGeom>
            <a:avLst/>
            <a:gdLst/>
            <a:ahLst/>
            <a:cxnLst/>
            <a:rect l="l" t="t" r="r" b="b"/>
            <a:pathLst>
              <a:path w="1404620" h="269875">
                <a:moveTo>
                  <a:pt x="1349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349997" y="269290"/>
                </a:lnTo>
                <a:lnTo>
                  <a:pt x="1381216" y="268447"/>
                </a:lnTo>
                <a:lnTo>
                  <a:pt x="1397247" y="262540"/>
                </a:lnTo>
                <a:lnTo>
                  <a:pt x="1403153" y="246509"/>
                </a:lnTo>
                <a:lnTo>
                  <a:pt x="1403997" y="215290"/>
                </a:lnTo>
                <a:lnTo>
                  <a:pt x="1403997" y="54000"/>
                </a:lnTo>
                <a:lnTo>
                  <a:pt x="1403153" y="22781"/>
                </a:lnTo>
                <a:lnTo>
                  <a:pt x="1397247" y="6750"/>
                </a:lnTo>
                <a:lnTo>
                  <a:pt x="1381216" y="843"/>
                </a:lnTo>
                <a:lnTo>
                  <a:pt x="134999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294000" y="5262015"/>
            <a:ext cx="0" cy="422275"/>
          </a:xfrm>
          <a:custGeom>
            <a:avLst/>
            <a:gdLst/>
            <a:ahLst/>
            <a:cxnLst/>
            <a:rect l="l" t="t" r="r" b="b"/>
            <a:pathLst>
              <a:path h="422275">
                <a:moveTo>
                  <a:pt x="0" y="0"/>
                </a:moveTo>
                <a:lnTo>
                  <a:pt x="0" y="4217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915998" y="5504003"/>
            <a:ext cx="756285" cy="234315"/>
          </a:xfrm>
          <a:custGeom>
            <a:avLst/>
            <a:gdLst/>
            <a:ahLst/>
            <a:cxnLst/>
            <a:rect l="l" t="t" r="r" b="b"/>
            <a:pathLst>
              <a:path w="756285" h="234314">
                <a:moveTo>
                  <a:pt x="702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702005" y="233730"/>
                </a:lnTo>
                <a:lnTo>
                  <a:pt x="733224" y="232887"/>
                </a:lnTo>
                <a:lnTo>
                  <a:pt x="749255" y="226980"/>
                </a:lnTo>
                <a:lnTo>
                  <a:pt x="755161" y="210949"/>
                </a:lnTo>
                <a:lnTo>
                  <a:pt x="756005" y="179730"/>
                </a:lnTo>
                <a:lnTo>
                  <a:pt x="756005" y="54000"/>
                </a:lnTo>
                <a:lnTo>
                  <a:pt x="755161" y="22781"/>
                </a:lnTo>
                <a:lnTo>
                  <a:pt x="749255" y="6750"/>
                </a:lnTo>
                <a:lnTo>
                  <a:pt x="733224" y="843"/>
                </a:lnTo>
                <a:lnTo>
                  <a:pt x="702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3029899" y="5531441"/>
            <a:ext cx="52197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Atomicité</a:t>
            </a:r>
            <a:endParaRPr sz="95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915998" y="5504003"/>
            <a:ext cx="756285" cy="234315"/>
          </a:xfrm>
          <a:custGeom>
            <a:avLst/>
            <a:gdLst/>
            <a:ahLst/>
            <a:cxnLst/>
            <a:rect l="l" t="t" r="r" b="b"/>
            <a:pathLst>
              <a:path w="756285" h="234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702005" y="233730"/>
                </a:lnTo>
                <a:lnTo>
                  <a:pt x="733224" y="232887"/>
                </a:lnTo>
                <a:lnTo>
                  <a:pt x="749255" y="226980"/>
                </a:lnTo>
                <a:lnTo>
                  <a:pt x="755161" y="210949"/>
                </a:lnTo>
                <a:lnTo>
                  <a:pt x="756005" y="179730"/>
                </a:lnTo>
                <a:lnTo>
                  <a:pt x="756005" y="54000"/>
                </a:lnTo>
                <a:lnTo>
                  <a:pt x="755161" y="22781"/>
                </a:lnTo>
                <a:lnTo>
                  <a:pt x="749255" y="6750"/>
                </a:lnTo>
                <a:lnTo>
                  <a:pt x="733224" y="843"/>
                </a:lnTo>
                <a:lnTo>
                  <a:pt x="702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011135" y="5257885"/>
            <a:ext cx="0" cy="1085850"/>
          </a:xfrm>
          <a:custGeom>
            <a:avLst/>
            <a:gdLst/>
            <a:ahLst/>
            <a:cxnLst/>
            <a:rect l="l" t="t" r="r" b="b"/>
            <a:pathLst>
              <a:path h="1085850">
                <a:moveTo>
                  <a:pt x="0" y="0"/>
                </a:moveTo>
                <a:lnTo>
                  <a:pt x="0" y="108531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489134" y="6152454"/>
            <a:ext cx="1044575" cy="234315"/>
          </a:xfrm>
          <a:custGeom>
            <a:avLst/>
            <a:gdLst/>
            <a:ahLst/>
            <a:cxnLst/>
            <a:rect l="l" t="t" r="r" b="b"/>
            <a:pathLst>
              <a:path w="1044575" h="2343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990003" y="233730"/>
                </a:lnTo>
                <a:lnTo>
                  <a:pt x="1021222" y="232887"/>
                </a:lnTo>
                <a:lnTo>
                  <a:pt x="1037253" y="226980"/>
                </a:lnTo>
                <a:lnTo>
                  <a:pt x="1043159" y="210949"/>
                </a:lnTo>
                <a:lnTo>
                  <a:pt x="1044003" y="1797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3627197" y="6179892"/>
            <a:ext cx="76581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4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ransparence</a:t>
            </a:r>
            <a:endParaRPr sz="95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489134" y="6152454"/>
            <a:ext cx="1044575" cy="234315"/>
          </a:xfrm>
          <a:custGeom>
            <a:avLst/>
            <a:gdLst/>
            <a:ahLst/>
            <a:cxnLst/>
            <a:rect l="l" t="t" r="r" b="b"/>
            <a:pathLst>
              <a:path w="1044575" h="234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990003" y="233730"/>
                </a:lnTo>
                <a:lnTo>
                  <a:pt x="1021222" y="232887"/>
                </a:lnTo>
                <a:lnTo>
                  <a:pt x="1037253" y="226980"/>
                </a:lnTo>
                <a:lnTo>
                  <a:pt x="1043159" y="210949"/>
                </a:lnTo>
                <a:lnTo>
                  <a:pt x="1044003" y="1797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501044" y="5257885"/>
            <a:ext cx="0" cy="1087755"/>
          </a:xfrm>
          <a:custGeom>
            <a:avLst/>
            <a:gdLst/>
            <a:ahLst/>
            <a:cxnLst/>
            <a:rect l="l" t="t" r="r" b="b"/>
            <a:pathLst>
              <a:path h="1087754">
                <a:moveTo>
                  <a:pt x="0" y="0"/>
                </a:moveTo>
                <a:lnTo>
                  <a:pt x="0" y="108764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979043" y="6152454"/>
            <a:ext cx="1044575" cy="386715"/>
          </a:xfrm>
          <a:custGeom>
            <a:avLst/>
            <a:gdLst/>
            <a:ahLst/>
            <a:cxnLst/>
            <a:rect l="l" t="t" r="r" b="b"/>
            <a:pathLst>
              <a:path w="1044575" h="386715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990003" y="386130"/>
                </a:lnTo>
                <a:lnTo>
                  <a:pt x="1021222" y="385287"/>
                </a:lnTo>
                <a:lnTo>
                  <a:pt x="1037253" y="379380"/>
                </a:lnTo>
                <a:lnTo>
                  <a:pt x="1043159" y="363349"/>
                </a:lnTo>
                <a:lnTo>
                  <a:pt x="1044003" y="3321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5165120" y="6186242"/>
            <a:ext cx="6692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Libre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121644" y="6325942"/>
            <a:ext cx="7562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5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4979043" y="6152454"/>
            <a:ext cx="1044575" cy="386715"/>
          </a:xfrm>
          <a:custGeom>
            <a:avLst/>
            <a:gdLst/>
            <a:ahLst/>
            <a:cxnLst/>
            <a:rect l="l" t="t" r="r" b="b"/>
            <a:pathLst>
              <a:path w="1044575" h="3867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990003" y="386130"/>
                </a:lnTo>
                <a:lnTo>
                  <a:pt x="1021222" y="385287"/>
                </a:lnTo>
                <a:lnTo>
                  <a:pt x="1037253" y="379380"/>
                </a:lnTo>
                <a:lnTo>
                  <a:pt x="1043159" y="363349"/>
                </a:lnTo>
                <a:lnTo>
                  <a:pt x="1044003" y="3321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756090" y="5257885"/>
            <a:ext cx="0" cy="478790"/>
          </a:xfrm>
          <a:custGeom>
            <a:avLst/>
            <a:gdLst/>
            <a:ahLst/>
            <a:cxnLst/>
            <a:rect l="l" t="t" r="r" b="b"/>
            <a:pathLst>
              <a:path h="478789">
                <a:moveTo>
                  <a:pt x="0" y="0"/>
                </a:moveTo>
                <a:lnTo>
                  <a:pt x="0" y="47853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234090" y="5499873"/>
            <a:ext cx="1044575" cy="386715"/>
          </a:xfrm>
          <a:custGeom>
            <a:avLst/>
            <a:gdLst/>
            <a:ahLst/>
            <a:cxnLst/>
            <a:rect l="l" t="t" r="r" b="b"/>
            <a:pathLst>
              <a:path w="1044575" h="3867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990003" y="386130"/>
                </a:lnTo>
                <a:lnTo>
                  <a:pt x="1021222" y="385287"/>
                </a:lnTo>
                <a:lnTo>
                  <a:pt x="1037253" y="379380"/>
                </a:lnTo>
                <a:lnTo>
                  <a:pt x="1043159" y="363349"/>
                </a:lnTo>
                <a:lnTo>
                  <a:pt x="1044003" y="3321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4383286" y="5533661"/>
            <a:ext cx="74295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42545" marR="5080" indent="-304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Homogénéité  des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produits</a:t>
            </a:r>
            <a:endParaRPr sz="95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4234090" y="5499873"/>
            <a:ext cx="1044575" cy="386715"/>
          </a:xfrm>
          <a:custGeom>
            <a:avLst/>
            <a:gdLst/>
            <a:ahLst/>
            <a:cxnLst/>
            <a:rect l="l" t="t" r="r" b="b"/>
            <a:pathLst>
              <a:path w="1044575" h="3867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990003" y="386130"/>
                </a:lnTo>
                <a:lnTo>
                  <a:pt x="1021222" y="385287"/>
                </a:lnTo>
                <a:lnTo>
                  <a:pt x="1037253" y="379380"/>
                </a:lnTo>
                <a:lnTo>
                  <a:pt x="1043159" y="363349"/>
                </a:lnTo>
                <a:lnTo>
                  <a:pt x="1044003" y="3321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245999" y="5257885"/>
            <a:ext cx="0" cy="511809"/>
          </a:xfrm>
          <a:custGeom>
            <a:avLst/>
            <a:gdLst/>
            <a:ahLst/>
            <a:cxnLst/>
            <a:rect l="l" t="t" r="r" b="b"/>
            <a:pathLst>
              <a:path h="511810">
                <a:moveTo>
                  <a:pt x="0" y="0"/>
                </a:moveTo>
                <a:lnTo>
                  <a:pt x="0" y="51125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723999" y="5499873"/>
            <a:ext cx="1044575" cy="539115"/>
          </a:xfrm>
          <a:custGeom>
            <a:avLst/>
            <a:gdLst/>
            <a:ahLst/>
            <a:cxnLst/>
            <a:rect l="l" t="t" r="r" b="b"/>
            <a:pathLst>
              <a:path w="1044575" h="5391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4530"/>
                </a:lnTo>
                <a:lnTo>
                  <a:pt x="843" y="515749"/>
                </a:lnTo>
                <a:lnTo>
                  <a:pt x="6750" y="531780"/>
                </a:lnTo>
                <a:lnTo>
                  <a:pt x="22781" y="537687"/>
                </a:lnTo>
                <a:lnTo>
                  <a:pt x="54000" y="538530"/>
                </a:lnTo>
                <a:lnTo>
                  <a:pt x="990003" y="538530"/>
                </a:lnTo>
                <a:lnTo>
                  <a:pt x="1021222" y="537687"/>
                </a:lnTo>
                <a:lnTo>
                  <a:pt x="1037253" y="531780"/>
                </a:lnTo>
                <a:lnTo>
                  <a:pt x="1043159" y="515749"/>
                </a:lnTo>
                <a:lnTo>
                  <a:pt x="1044003" y="4845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5809543" y="5540011"/>
            <a:ext cx="87058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06045" marR="5080" indent="-939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Libre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circulation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facteurs</a:t>
            </a:r>
            <a:endParaRPr sz="95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866451" y="5819411"/>
            <a:ext cx="7569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production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5723999" y="5499873"/>
            <a:ext cx="1044575" cy="539115"/>
          </a:xfrm>
          <a:custGeom>
            <a:avLst/>
            <a:gdLst/>
            <a:ahLst/>
            <a:cxnLst/>
            <a:rect l="l" t="t" r="r" b="b"/>
            <a:pathLst>
              <a:path w="1044575" h="5391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4530"/>
                </a:lnTo>
                <a:lnTo>
                  <a:pt x="843" y="515749"/>
                </a:lnTo>
                <a:lnTo>
                  <a:pt x="6750" y="531780"/>
                </a:lnTo>
                <a:lnTo>
                  <a:pt x="22781" y="537687"/>
                </a:lnTo>
                <a:lnTo>
                  <a:pt x="54000" y="538530"/>
                </a:lnTo>
                <a:lnTo>
                  <a:pt x="990003" y="538530"/>
                </a:lnTo>
                <a:lnTo>
                  <a:pt x="1021222" y="537687"/>
                </a:lnTo>
                <a:lnTo>
                  <a:pt x="1037253" y="531780"/>
                </a:lnTo>
                <a:lnTo>
                  <a:pt x="1043159" y="515749"/>
                </a:lnTo>
                <a:lnTo>
                  <a:pt x="1044003" y="4845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915998" y="5058002"/>
            <a:ext cx="3852545" cy="269875"/>
          </a:xfrm>
          <a:custGeom>
            <a:avLst/>
            <a:gdLst/>
            <a:ahLst/>
            <a:cxnLst/>
            <a:rect l="l" t="t" r="r" b="b"/>
            <a:pathLst>
              <a:path w="3852545" h="269875">
                <a:moveTo>
                  <a:pt x="379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3797998" y="269290"/>
                </a:lnTo>
                <a:lnTo>
                  <a:pt x="3829217" y="268447"/>
                </a:lnTo>
                <a:lnTo>
                  <a:pt x="3845248" y="262540"/>
                </a:lnTo>
                <a:lnTo>
                  <a:pt x="3851155" y="246509"/>
                </a:lnTo>
                <a:lnTo>
                  <a:pt x="3851998" y="215290"/>
                </a:lnTo>
                <a:lnTo>
                  <a:pt x="3851998" y="54000"/>
                </a:lnTo>
                <a:lnTo>
                  <a:pt x="3851155" y="22781"/>
                </a:lnTo>
                <a:lnTo>
                  <a:pt x="3845248" y="6750"/>
                </a:lnTo>
                <a:lnTo>
                  <a:pt x="3829217" y="843"/>
                </a:lnTo>
                <a:lnTo>
                  <a:pt x="379799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025999" y="6468274"/>
            <a:ext cx="0" cy="521334"/>
          </a:xfrm>
          <a:custGeom>
            <a:avLst/>
            <a:gdLst/>
            <a:ahLst/>
            <a:cxnLst/>
            <a:rect l="l" t="t" r="r" b="b"/>
            <a:pathLst>
              <a:path h="521334">
                <a:moveTo>
                  <a:pt x="0" y="0"/>
                </a:moveTo>
                <a:lnTo>
                  <a:pt x="0" y="5210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291400" y="6468274"/>
            <a:ext cx="0" cy="521334"/>
          </a:xfrm>
          <a:custGeom>
            <a:avLst/>
            <a:gdLst/>
            <a:ahLst/>
            <a:cxnLst/>
            <a:rect l="l" t="t" r="r" b="b"/>
            <a:pathLst>
              <a:path h="521334">
                <a:moveTo>
                  <a:pt x="0" y="0"/>
                </a:moveTo>
                <a:lnTo>
                  <a:pt x="0" y="5210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17999" y="6152454"/>
            <a:ext cx="1620520" cy="357505"/>
          </a:xfrm>
          <a:custGeom>
            <a:avLst/>
            <a:gdLst/>
            <a:ahLst/>
            <a:cxnLst/>
            <a:rect l="l" t="t" r="r" b="b"/>
            <a:pathLst>
              <a:path w="1620520" h="357504">
                <a:moveTo>
                  <a:pt x="1565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2920"/>
                </a:lnTo>
                <a:lnTo>
                  <a:pt x="843" y="334139"/>
                </a:lnTo>
                <a:lnTo>
                  <a:pt x="6750" y="350170"/>
                </a:lnTo>
                <a:lnTo>
                  <a:pt x="22781" y="356077"/>
                </a:lnTo>
                <a:lnTo>
                  <a:pt x="54000" y="356920"/>
                </a:lnTo>
                <a:lnTo>
                  <a:pt x="1565998" y="356920"/>
                </a:lnTo>
                <a:lnTo>
                  <a:pt x="1597217" y="356077"/>
                </a:lnTo>
                <a:lnTo>
                  <a:pt x="1613249" y="350170"/>
                </a:lnTo>
                <a:lnTo>
                  <a:pt x="1619155" y="334139"/>
                </a:lnTo>
                <a:lnTo>
                  <a:pt x="1619999" y="302920"/>
                </a:lnTo>
                <a:lnTo>
                  <a:pt x="1619999" y="54000"/>
                </a:lnTo>
                <a:lnTo>
                  <a:pt x="1619155" y="22781"/>
                </a:lnTo>
                <a:lnTo>
                  <a:pt x="1613249" y="6750"/>
                </a:lnTo>
                <a:lnTo>
                  <a:pt x="1597217" y="843"/>
                </a:lnTo>
                <a:lnTo>
                  <a:pt x="15659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1255175" y="6173364"/>
            <a:ext cx="93916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offre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sz="8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demande</a:t>
            </a:r>
            <a:endParaRPr sz="85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039696" y="6300364"/>
            <a:ext cx="136969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création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d’un prix</a:t>
            </a:r>
            <a:r>
              <a:rPr sz="8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d’équilibre</a:t>
            </a:r>
            <a:endParaRPr sz="850">
              <a:latin typeface="Arial"/>
              <a:cs typeface="Arial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917999" y="6152454"/>
            <a:ext cx="1620520" cy="357505"/>
          </a:xfrm>
          <a:custGeom>
            <a:avLst/>
            <a:gdLst/>
            <a:ahLst/>
            <a:cxnLst/>
            <a:rect l="l" t="t" r="r" b="b"/>
            <a:pathLst>
              <a:path w="1620520" h="35750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2920"/>
                </a:lnTo>
                <a:lnTo>
                  <a:pt x="843" y="334139"/>
                </a:lnTo>
                <a:lnTo>
                  <a:pt x="6750" y="350170"/>
                </a:lnTo>
                <a:lnTo>
                  <a:pt x="22781" y="356077"/>
                </a:lnTo>
                <a:lnTo>
                  <a:pt x="54000" y="356920"/>
                </a:lnTo>
                <a:lnTo>
                  <a:pt x="1565998" y="356920"/>
                </a:lnTo>
                <a:lnTo>
                  <a:pt x="1597217" y="356077"/>
                </a:lnTo>
                <a:lnTo>
                  <a:pt x="1613249" y="350170"/>
                </a:lnTo>
                <a:lnTo>
                  <a:pt x="1619155" y="334139"/>
                </a:lnTo>
                <a:lnTo>
                  <a:pt x="1619999" y="302920"/>
                </a:lnTo>
                <a:lnTo>
                  <a:pt x="1619999" y="54000"/>
                </a:lnTo>
                <a:lnTo>
                  <a:pt x="1619155" y="22781"/>
                </a:lnTo>
                <a:lnTo>
                  <a:pt x="1613249" y="6750"/>
                </a:lnTo>
                <a:lnTo>
                  <a:pt x="1597217" y="843"/>
                </a:lnTo>
                <a:lnTo>
                  <a:pt x="1565998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31999" y="6711260"/>
            <a:ext cx="1188085" cy="386715"/>
          </a:xfrm>
          <a:custGeom>
            <a:avLst/>
            <a:gdLst/>
            <a:ahLst/>
            <a:cxnLst/>
            <a:rect l="l" t="t" r="r" b="b"/>
            <a:pathLst>
              <a:path w="1188085" h="38671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133995" y="386130"/>
                </a:lnTo>
                <a:lnTo>
                  <a:pt x="1165214" y="385287"/>
                </a:lnTo>
                <a:lnTo>
                  <a:pt x="1181246" y="379380"/>
                </a:lnTo>
                <a:lnTo>
                  <a:pt x="1187152" y="363349"/>
                </a:lnTo>
                <a:lnTo>
                  <a:pt x="1187996" y="33213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499557" y="6745048"/>
            <a:ext cx="1046480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2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offre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&gt;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demande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prix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baisse</a:t>
            </a:r>
            <a:endParaRPr sz="95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31999" y="6711260"/>
            <a:ext cx="1188085" cy="386715"/>
          </a:xfrm>
          <a:custGeom>
            <a:avLst/>
            <a:gdLst/>
            <a:ahLst/>
            <a:cxnLst/>
            <a:rect l="l" t="t" r="r" b="b"/>
            <a:pathLst>
              <a:path w="1188085" h="3867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133995" y="386130"/>
                </a:lnTo>
                <a:lnTo>
                  <a:pt x="1165214" y="385287"/>
                </a:lnTo>
                <a:lnTo>
                  <a:pt x="1181246" y="379380"/>
                </a:lnTo>
                <a:lnTo>
                  <a:pt x="1187152" y="363349"/>
                </a:lnTo>
                <a:lnTo>
                  <a:pt x="1187996" y="33213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697399" y="6711260"/>
            <a:ext cx="1188085" cy="386715"/>
          </a:xfrm>
          <a:custGeom>
            <a:avLst/>
            <a:gdLst/>
            <a:ahLst/>
            <a:cxnLst/>
            <a:rect l="l" t="t" r="r" b="b"/>
            <a:pathLst>
              <a:path w="1188085" h="38671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133995" y="386130"/>
                </a:lnTo>
                <a:lnTo>
                  <a:pt x="1165214" y="385287"/>
                </a:lnTo>
                <a:lnTo>
                  <a:pt x="1181246" y="379380"/>
                </a:lnTo>
                <a:lnTo>
                  <a:pt x="1187152" y="363349"/>
                </a:lnTo>
                <a:lnTo>
                  <a:pt x="1187996" y="33213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1752202" y="6745048"/>
            <a:ext cx="1071245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ts val="112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demande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&gt;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offre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prix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augmente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1697399" y="6711260"/>
            <a:ext cx="1188085" cy="386715"/>
          </a:xfrm>
          <a:custGeom>
            <a:avLst/>
            <a:gdLst/>
            <a:ahLst/>
            <a:cxnLst/>
            <a:rect l="l" t="t" r="r" b="b"/>
            <a:pathLst>
              <a:path w="1188085" h="3867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133995" y="386130"/>
                </a:lnTo>
                <a:lnTo>
                  <a:pt x="1165214" y="385287"/>
                </a:lnTo>
                <a:lnTo>
                  <a:pt x="1181246" y="379380"/>
                </a:lnTo>
                <a:lnTo>
                  <a:pt x="1187152" y="363349"/>
                </a:lnTo>
                <a:lnTo>
                  <a:pt x="1187996" y="33213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1435526" y="5530813"/>
            <a:ext cx="48196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rencontre</a:t>
            </a:r>
            <a:endParaRPr sz="85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3774338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712599" y="1137902"/>
            <a:ext cx="418211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principaux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agents économiques sur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marchés</a:t>
            </a:r>
            <a:endParaRPr sz="130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419303" y="11296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482274" y="11217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19303" y="467999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482274" y="4697542"/>
            <a:ext cx="6096000" cy="586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baseline="2136" dirty="0">
                <a:solidFill>
                  <a:srgbClr val="00AEEF"/>
                </a:solidFill>
                <a:latin typeface="Arial"/>
                <a:cs typeface="Arial"/>
              </a:rPr>
              <a:t>Les interactions </a:t>
            </a:r>
            <a:r>
              <a:rPr sz="1950" b="1" spc="-7" baseline="2136" dirty="0">
                <a:solidFill>
                  <a:srgbClr val="00AEEF"/>
                </a:solidFill>
                <a:latin typeface="Arial"/>
                <a:cs typeface="Arial"/>
              </a:rPr>
              <a:t>entre agents économiques sur </a:t>
            </a:r>
            <a:r>
              <a:rPr sz="1950" b="1" baseline="2136" dirty="0">
                <a:solidFill>
                  <a:srgbClr val="00AEEF"/>
                </a:solidFill>
                <a:latin typeface="Arial"/>
                <a:cs typeface="Arial"/>
              </a:rPr>
              <a:t>les</a:t>
            </a:r>
            <a:r>
              <a:rPr sz="1950" b="1" spc="-30" baseline="2136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00AEEF"/>
                </a:solidFill>
                <a:latin typeface="Arial"/>
                <a:cs typeface="Arial"/>
              </a:rPr>
              <a:t>marchés</a:t>
            </a:r>
            <a:endParaRPr sz="1950" baseline="2136">
              <a:latin typeface="Arial"/>
              <a:cs typeface="Arial"/>
            </a:endParaRPr>
          </a:p>
          <a:p>
            <a:pPr marL="992505">
              <a:lnSpc>
                <a:spcPct val="100000"/>
              </a:lnSpc>
              <a:spcBef>
                <a:spcPts val="1495"/>
              </a:spcBef>
              <a:tabLst>
                <a:tab pos="2626995" algn="l"/>
              </a:tabLst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Marché	Les 5 hypothèses de la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pure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parfaite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0" name="object 10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er 102"/>
          <p:cNvGrpSpPr/>
          <p:nvPr/>
        </p:nvGrpSpPr>
        <p:grpSpPr>
          <a:xfrm>
            <a:off x="2376002" y="5146059"/>
            <a:ext cx="521086" cy="99695"/>
            <a:chOff x="2376002" y="5146059"/>
            <a:chExt cx="521086" cy="99695"/>
          </a:xfrm>
        </p:grpSpPr>
        <p:sp>
          <p:nvSpPr>
            <p:cNvPr id="104" name="bk object 16"/>
            <p:cNvSpPr/>
            <p:nvPr/>
          </p:nvSpPr>
          <p:spPr>
            <a:xfrm>
              <a:off x="2376002" y="5195652"/>
              <a:ext cx="473709" cy="0"/>
            </a:xfrm>
            <a:custGeom>
              <a:avLst/>
              <a:gdLst/>
              <a:ahLst/>
              <a:cxnLst/>
              <a:rect l="l" t="t" r="r" b="b"/>
              <a:pathLst>
                <a:path w="473710">
                  <a:moveTo>
                    <a:pt x="473659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6C8CC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bk object 17"/>
            <p:cNvSpPr/>
            <p:nvPr/>
          </p:nvSpPr>
          <p:spPr>
            <a:xfrm>
              <a:off x="2843748" y="5146059"/>
              <a:ext cx="53340" cy="99695"/>
            </a:xfrm>
            <a:custGeom>
              <a:avLst/>
              <a:gdLst/>
              <a:ahLst/>
              <a:cxnLst/>
              <a:rect l="l" t="t" r="r" b="b"/>
              <a:pathLst>
                <a:path w="53339" h="99695">
                  <a:moveTo>
                    <a:pt x="0" y="0"/>
                  </a:moveTo>
                  <a:lnTo>
                    <a:pt x="0" y="99186"/>
                  </a:lnTo>
                  <a:lnTo>
                    <a:pt x="53339" y="495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C8C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" name="object 2"/>
          <p:cNvSpPr txBox="1"/>
          <p:nvPr/>
        </p:nvSpPr>
        <p:spPr>
          <a:xfrm>
            <a:off x="1661299" y="248690"/>
            <a:ext cx="48736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1.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s’établissent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relations entre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 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et son environnement économique</a:t>
            </a:r>
            <a:r>
              <a:rPr sz="15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84000" y="1628289"/>
            <a:ext cx="0" cy="2166620"/>
          </a:xfrm>
          <a:custGeom>
            <a:avLst/>
            <a:gdLst/>
            <a:ahLst/>
            <a:cxnLst/>
            <a:rect l="l" t="t" r="r" b="b"/>
            <a:pathLst>
              <a:path h="2166620">
                <a:moveTo>
                  <a:pt x="0" y="0"/>
                </a:moveTo>
                <a:lnTo>
                  <a:pt x="0" y="21661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61524" y="1628289"/>
            <a:ext cx="0" cy="2138045"/>
          </a:xfrm>
          <a:custGeom>
            <a:avLst/>
            <a:gdLst/>
            <a:ahLst/>
            <a:cxnLst/>
            <a:rect l="l" t="t" r="r" b="b"/>
            <a:pathLst>
              <a:path h="2138045">
                <a:moveTo>
                  <a:pt x="0" y="0"/>
                </a:moveTo>
                <a:lnTo>
                  <a:pt x="0" y="2137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2349" y="1628289"/>
            <a:ext cx="0" cy="2204085"/>
          </a:xfrm>
          <a:custGeom>
            <a:avLst/>
            <a:gdLst/>
            <a:ahLst/>
            <a:cxnLst/>
            <a:rect l="l" t="t" r="r" b="b"/>
            <a:pathLst>
              <a:path h="2204085">
                <a:moveTo>
                  <a:pt x="0" y="0"/>
                </a:moveTo>
                <a:lnTo>
                  <a:pt x="0" y="220390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41650" y="1628289"/>
            <a:ext cx="0" cy="1475105"/>
          </a:xfrm>
          <a:custGeom>
            <a:avLst/>
            <a:gdLst/>
            <a:ahLst/>
            <a:cxnLst/>
            <a:rect l="l" t="t" r="r" b="b"/>
            <a:pathLst>
              <a:path h="1475105">
                <a:moveTo>
                  <a:pt x="0" y="0"/>
                </a:moveTo>
                <a:lnTo>
                  <a:pt x="0" y="147491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1999" y="2986755"/>
            <a:ext cx="6336030" cy="269875"/>
          </a:xfrm>
          <a:custGeom>
            <a:avLst/>
            <a:gdLst/>
            <a:ahLst/>
            <a:cxnLst/>
            <a:rect l="l" t="t" r="r" b="b"/>
            <a:pathLst>
              <a:path w="6336030" h="269875">
                <a:moveTo>
                  <a:pt x="6282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6282004" y="269290"/>
                </a:lnTo>
                <a:lnTo>
                  <a:pt x="6313223" y="268447"/>
                </a:lnTo>
                <a:lnTo>
                  <a:pt x="6329254" y="262540"/>
                </a:lnTo>
                <a:lnTo>
                  <a:pt x="6335160" y="246509"/>
                </a:lnTo>
                <a:lnTo>
                  <a:pt x="6336004" y="215290"/>
                </a:lnTo>
                <a:lnTo>
                  <a:pt x="6336004" y="54000"/>
                </a:lnTo>
                <a:lnTo>
                  <a:pt x="6335160" y="22781"/>
                </a:lnTo>
                <a:lnTo>
                  <a:pt x="6329254" y="6750"/>
                </a:lnTo>
                <a:lnTo>
                  <a:pt x="6313223" y="843"/>
                </a:lnTo>
                <a:lnTo>
                  <a:pt x="6282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7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80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28699" y="1915662"/>
            <a:ext cx="63563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1999" y="3629613"/>
            <a:ext cx="1440180" cy="393065"/>
          </a:xfrm>
          <a:custGeom>
            <a:avLst/>
            <a:gdLst/>
            <a:ahLst/>
            <a:cxnLst/>
            <a:rect l="l" t="t" r="r" b="b"/>
            <a:pathLst>
              <a:path w="1440180" h="39306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8480"/>
                </a:lnTo>
                <a:lnTo>
                  <a:pt x="843" y="369699"/>
                </a:lnTo>
                <a:lnTo>
                  <a:pt x="6750" y="385730"/>
                </a:lnTo>
                <a:lnTo>
                  <a:pt x="22781" y="391637"/>
                </a:lnTo>
                <a:lnTo>
                  <a:pt x="54000" y="392480"/>
                </a:lnTo>
                <a:lnTo>
                  <a:pt x="1386001" y="392480"/>
                </a:lnTo>
                <a:lnTo>
                  <a:pt x="1417220" y="391637"/>
                </a:lnTo>
                <a:lnTo>
                  <a:pt x="1433252" y="385730"/>
                </a:lnTo>
                <a:lnTo>
                  <a:pt x="1439158" y="369699"/>
                </a:lnTo>
                <a:lnTo>
                  <a:pt x="1440002" y="3384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63149" y="3666569"/>
            <a:ext cx="9779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Marché des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biens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0988" y="3806269"/>
            <a:ext cx="60198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31999" y="3629613"/>
            <a:ext cx="1440180" cy="393065"/>
          </a:xfrm>
          <a:custGeom>
            <a:avLst/>
            <a:gdLst/>
            <a:ahLst/>
            <a:cxnLst/>
            <a:rect l="l" t="t" r="r" b="b"/>
            <a:pathLst>
              <a:path w="1440180" h="3930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8480"/>
                </a:lnTo>
                <a:lnTo>
                  <a:pt x="843" y="369699"/>
                </a:lnTo>
                <a:lnTo>
                  <a:pt x="6750" y="385730"/>
                </a:lnTo>
                <a:lnTo>
                  <a:pt x="22781" y="391637"/>
                </a:lnTo>
                <a:lnTo>
                  <a:pt x="54000" y="392480"/>
                </a:lnTo>
                <a:lnTo>
                  <a:pt x="1386001" y="392480"/>
                </a:lnTo>
                <a:lnTo>
                  <a:pt x="1417220" y="391637"/>
                </a:lnTo>
                <a:lnTo>
                  <a:pt x="1433252" y="385730"/>
                </a:lnTo>
                <a:lnTo>
                  <a:pt x="1439158" y="369699"/>
                </a:lnTo>
                <a:lnTo>
                  <a:pt x="1440002" y="3384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31999" y="2299051"/>
            <a:ext cx="1440180" cy="504190"/>
          </a:xfrm>
          <a:custGeom>
            <a:avLst/>
            <a:gdLst/>
            <a:ahLst/>
            <a:cxnLst/>
            <a:rect l="l" t="t" r="r" b="b"/>
            <a:pathLst>
              <a:path w="1440180" h="50418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386001" y="503999"/>
                </a:lnTo>
                <a:lnTo>
                  <a:pt x="1417220" y="503155"/>
                </a:lnTo>
                <a:lnTo>
                  <a:pt x="1433252" y="497249"/>
                </a:lnTo>
                <a:lnTo>
                  <a:pt x="1439158" y="481218"/>
                </a:lnTo>
                <a:lnTo>
                  <a:pt x="1440002" y="449999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35814" y="2321925"/>
            <a:ext cx="123253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1750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12128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Production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biens  et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marchands</a:t>
            </a:r>
            <a:endParaRPr sz="950" dirty="0">
              <a:latin typeface="Arial"/>
              <a:cs typeface="Arial"/>
            </a:endParaRPr>
          </a:p>
          <a:p>
            <a:pPr marL="220979" lvl="1" indent="-75565">
              <a:lnSpc>
                <a:spcPts val="1070"/>
              </a:lnSpc>
              <a:buClr>
                <a:srgbClr val="F5821F"/>
              </a:buClr>
              <a:buFont typeface="Arial"/>
              <a:buChar char="•"/>
              <a:tabLst>
                <a:tab pos="22161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Investissements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31999" y="2299051"/>
            <a:ext cx="1440180" cy="504190"/>
          </a:xfrm>
          <a:custGeom>
            <a:avLst/>
            <a:gdLst/>
            <a:ahLst/>
            <a:cxnLst/>
            <a:rect l="l" t="t" r="r" b="b"/>
            <a:pathLst>
              <a:path w="1440180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386001" y="503999"/>
                </a:lnTo>
                <a:lnTo>
                  <a:pt x="1417220" y="503155"/>
                </a:lnTo>
                <a:lnTo>
                  <a:pt x="1433252" y="497249"/>
                </a:lnTo>
                <a:lnTo>
                  <a:pt x="1439158" y="481218"/>
                </a:lnTo>
                <a:lnTo>
                  <a:pt x="1440002" y="449999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63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327728" y="2319775"/>
            <a:ext cx="912494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indent="-75565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Consommation</a:t>
            </a:r>
            <a:endParaRPr sz="950">
              <a:latin typeface="Arial"/>
              <a:cs typeface="Arial"/>
            </a:endParaRPr>
          </a:p>
          <a:p>
            <a:pPr marL="266065" lvl="1" indent="-76200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2667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Épargne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063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62050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759088" y="2319775"/>
            <a:ext cx="12465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207010" marR="5080" indent="-19494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Production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services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non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marchands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662050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27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444037" y="2319775"/>
            <a:ext cx="1207770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indent="-75565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Réception de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dépôts</a:t>
            </a:r>
            <a:endParaRPr sz="950">
              <a:latin typeface="Arial"/>
              <a:cs typeface="Arial"/>
            </a:endParaRPr>
          </a:p>
          <a:p>
            <a:pPr marL="266065" lvl="1" indent="-75565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2667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Prêts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d’argent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327999" y="2299051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79" h="36004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86001" y="360006"/>
                </a:lnTo>
                <a:lnTo>
                  <a:pt x="1417220" y="359163"/>
                </a:lnTo>
                <a:lnTo>
                  <a:pt x="1433252" y="353256"/>
                </a:lnTo>
                <a:lnTo>
                  <a:pt x="1439158" y="337225"/>
                </a:lnTo>
                <a:lnTo>
                  <a:pt x="1440002" y="306006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79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517636" y="1915662"/>
            <a:ext cx="52197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Ménages</a:t>
            </a:r>
            <a:endParaRPr sz="9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911998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290493" y="1915662"/>
            <a:ext cx="24002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État</a:t>
            </a:r>
            <a:endParaRPr sz="9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543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5791652" y="1915662"/>
            <a:ext cx="50228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Banques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063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308611" y="3742769"/>
            <a:ext cx="9512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Marché du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5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063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30818" y="3564489"/>
            <a:ext cx="280670" cy="168275"/>
          </a:xfrm>
          <a:custGeom>
            <a:avLst/>
            <a:gdLst/>
            <a:ahLst/>
            <a:cxnLst/>
            <a:rect l="l" t="t" r="r" b="b"/>
            <a:pathLst>
              <a:path w="280670" h="168275">
                <a:moveTo>
                  <a:pt x="0" y="167881"/>
                </a:moveTo>
                <a:lnTo>
                  <a:pt x="280276" y="0"/>
                </a:lnTo>
              </a:path>
            </a:pathLst>
          </a:custGeom>
          <a:ln w="12700">
            <a:solidFill>
              <a:srgbClr val="6C8CC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391761" y="3518264"/>
            <a:ext cx="71755" cy="85090"/>
          </a:xfrm>
          <a:custGeom>
            <a:avLst/>
            <a:gdLst/>
            <a:ahLst/>
            <a:cxnLst/>
            <a:rect l="l" t="t" r="r" b="b"/>
            <a:pathLst>
              <a:path w="71754" h="85089">
                <a:moveTo>
                  <a:pt x="0" y="0"/>
                </a:moveTo>
                <a:lnTo>
                  <a:pt x="50965" y="85077"/>
                </a:lnTo>
                <a:lnTo>
                  <a:pt x="71234" y="15138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24086" y="3914696"/>
            <a:ext cx="301625" cy="126364"/>
          </a:xfrm>
          <a:custGeom>
            <a:avLst/>
            <a:gdLst/>
            <a:ahLst/>
            <a:cxnLst/>
            <a:rect l="l" t="t" r="r" b="b"/>
            <a:pathLst>
              <a:path w="301625" h="126364">
                <a:moveTo>
                  <a:pt x="0" y="0"/>
                </a:moveTo>
                <a:lnTo>
                  <a:pt x="301129" y="126314"/>
                </a:lnTo>
              </a:path>
            </a:pathLst>
          </a:custGeom>
          <a:ln w="12700">
            <a:solidFill>
              <a:srgbClr val="6C8CC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412634" y="3998046"/>
            <a:ext cx="68580" cy="92075"/>
          </a:xfrm>
          <a:custGeom>
            <a:avLst/>
            <a:gdLst/>
            <a:ahLst/>
            <a:cxnLst/>
            <a:rect l="l" t="t" r="r" b="b"/>
            <a:pathLst>
              <a:path w="68579" h="92075">
                <a:moveTo>
                  <a:pt x="38366" y="0"/>
                </a:moveTo>
                <a:lnTo>
                  <a:pt x="0" y="91452"/>
                </a:lnTo>
                <a:lnTo>
                  <a:pt x="68364" y="66357"/>
                </a:lnTo>
                <a:lnTo>
                  <a:pt x="3836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695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3846677" y="3742769"/>
            <a:ext cx="11391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Marché des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capitaux</a:t>
            </a:r>
            <a:endParaRPr sz="95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695999" y="3712163"/>
            <a:ext cx="1440180" cy="240665"/>
          </a:xfrm>
          <a:custGeom>
            <a:avLst/>
            <a:gdLst/>
            <a:ahLst/>
            <a:cxnLst/>
            <a:rect l="l" t="t" r="r" b="b"/>
            <a:pathLst>
              <a:path w="1440179" h="2406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1386001" y="240080"/>
                </a:lnTo>
                <a:lnTo>
                  <a:pt x="1417220" y="239237"/>
                </a:lnTo>
                <a:lnTo>
                  <a:pt x="1433252" y="233330"/>
                </a:lnTo>
                <a:lnTo>
                  <a:pt x="1439158" y="217299"/>
                </a:lnTo>
                <a:lnTo>
                  <a:pt x="1440002" y="186080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53999" y="1457999"/>
            <a:ext cx="5292090" cy="269875"/>
          </a:xfrm>
          <a:custGeom>
            <a:avLst/>
            <a:gdLst/>
            <a:ahLst/>
            <a:cxnLst/>
            <a:rect l="l" t="t" r="r" b="b"/>
            <a:pathLst>
              <a:path w="5292090" h="26987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238000" y="269290"/>
                </a:lnTo>
                <a:lnTo>
                  <a:pt x="5269219" y="268447"/>
                </a:lnTo>
                <a:lnTo>
                  <a:pt x="5285251" y="262540"/>
                </a:lnTo>
                <a:lnTo>
                  <a:pt x="5291157" y="246509"/>
                </a:lnTo>
                <a:lnTo>
                  <a:pt x="5292001" y="21529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2413895" y="1491103"/>
            <a:ext cx="23704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différents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agents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29407" y="3031969"/>
            <a:ext cx="5935980" cy="623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interviennent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marchés où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 confrontent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 offre et une demande pour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fixer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prix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d’équilibre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marL="5005705" marR="168275" indent="-117475">
              <a:lnSpc>
                <a:spcPts val="1000"/>
              </a:lnSpc>
              <a:spcBef>
                <a:spcPts val="5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monétaire 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à court</a:t>
            </a:r>
            <a:r>
              <a:rPr sz="8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85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543999" y="3349419"/>
            <a:ext cx="1224280" cy="363220"/>
          </a:xfrm>
          <a:custGeom>
            <a:avLst/>
            <a:gdLst/>
            <a:ahLst/>
            <a:cxnLst/>
            <a:rect l="l" t="t" r="r" b="b"/>
            <a:pathLst>
              <a:path w="1224279" h="3632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8749"/>
                </a:lnTo>
                <a:lnTo>
                  <a:pt x="843" y="339961"/>
                </a:lnTo>
                <a:lnTo>
                  <a:pt x="6750" y="355988"/>
                </a:lnTo>
                <a:lnTo>
                  <a:pt x="22781" y="361893"/>
                </a:lnTo>
                <a:lnTo>
                  <a:pt x="54000" y="362737"/>
                </a:lnTo>
                <a:lnTo>
                  <a:pt x="1170000" y="362737"/>
                </a:lnTo>
                <a:lnTo>
                  <a:pt x="1201219" y="361893"/>
                </a:lnTo>
                <a:lnTo>
                  <a:pt x="1217250" y="355988"/>
                </a:lnTo>
                <a:lnTo>
                  <a:pt x="1223156" y="339961"/>
                </a:lnTo>
                <a:lnTo>
                  <a:pt x="1224000" y="308749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5547174" y="3858002"/>
            <a:ext cx="1217930" cy="40894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207010" marR="203835" algn="ctr">
              <a:lnSpc>
                <a:spcPts val="1000"/>
              </a:lnSpc>
              <a:spcBef>
                <a:spcPts val="15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r>
              <a:rPr sz="8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financier  à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long</a:t>
            </a:r>
            <a:r>
              <a:rPr sz="8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850">
              <a:latin typeface="Arial"/>
              <a:cs typeface="Arial"/>
            </a:endParaRPr>
          </a:p>
          <a:p>
            <a:pPr algn="ctr">
              <a:lnSpc>
                <a:spcPts val="969"/>
              </a:lnSpc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(actions et</a:t>
            </a:r>
            <a:r>
              <a:rPr sz="8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obligations)</a:t>
            </a:r>
            <a:endParaRPr sz="85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543999" y="3841189"/>
            <a:ext cx="1224280" cy="476250"/>
          </a:xfrm>
          <a:custGeom>
            <a:avLst/>
            <a:gdLst/>
            <a:ahLst/>
            <a:cxnLst/>
            <a:rect l="l" t="t" r="r" b="b"/>
            <a:pathLst>
              <a:path w="1224279" h="47625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21728"/>
                </a:lnTo>
                <a:lnTo>
                  <a:pt x="843" y="452940"/>
                </a:lnTo>
                <a:lnTo>
                  <a:pt x="6750" y="468968"/>
                </a:lnTo>
                <a:lnTo>
                  <a:pt x="22781" y="474873"/>
                </a:lnTo>
                <a:lnTo>
                  <a:pt x="54000" y="475716"/>
                </a:lnTo>
                <a:lnTo>
                  <a:pt x="1170000" y="475716"/>
                </a:lnTo>
                <a:lnTo>
                  <a:pt x="1201219" y="474873"/>
                </a:lnTo>
                <a:lnTo>
                  <a:pt x="1217250" y="468968"/>
                </a:lnTo>
                <a:lnTo>
                  <a:pt x="1223156" y="452940"/>
                </a:lnTo>
                <a:lnTo>
                  <a:pt x="1224000" y="421728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108588" y="5230805"/>
            <a:ext cx="0" cy="729615"/>
          </a:xfrm>
          <a:custGeom>
            <a:avLst/>
            <a:gdLst/>
            <a:ahLst/>
            <a:cxnLst/>
            <a:rect l="l" t="t" r="r" b="b"/>
            <a:pathLst>
              <a:path h="729614">
                <a:moveTo>
                  <a:pt x="0" y="0"/>
                </a:moveTo>
                <a:lnTo>
                  <a:pt x="0" y="72908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1763" y="5212809"/>
            <a:ext cx="0" cy="747395"/>
          </a:xfrm>
          <a:custGeom>
            <a:avLst/>
            <a:gdLst/>
            <a:ahLst/>
            <a:cxnLst/>
            <a:rect l="l" t="t" r="r" b="b"/>
            <a:pathLst>
              <a:path h="747395">
                <a:moveTo>
                  <a:pt x="0" y="0"/>
                </a:moveTo>
                <a:lnTo>
                  <a:pt x="0" y="74707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740174" y="5947182"/>
            <a:ext cx="0" cy="521334"/>
          </a:xfrm>
          <a:custGeom>
            <a:avLst/>
            <a:gdLst/>
            <a:ahLst/>
            <a:cxnLst/>
            <a:rect l="l" t="t" r="r" b="b"/>
            <a:pathLst>
              <a:path h="521335">
                <a:moveTo>
                  <a:pt x="0" y="0"/>
                </a:moveTo>
                <a:lnTo>
                  <a:pt x="0" y="5210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107000" y="5953532"/>
            <a:ext cx="1260475" cy="0"/>
          </a:xfrm>
          <a:custGeom>
            <a:avLst/>
            <a:gdLst/>
            <a:ahLst/>
            <a:cxnLst/>
            <a:rect l="l" t="t" r="r" b="b"/>
            <a:pathLst>
              <a:path w="1260475">
                <a:moveTo>
                  <a:pt x="126000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56587" y="5499873"/>
            <a:ext cx="504190" cy="234315"/>
          </a:xfrm>
          <a:custGeom>
            <a:avLst/>
            <a:gdLst/>
            <a:ahLst/>
            <a:cxnLst/>
            <a:rect l="l" t="t" r="r" b="b"/>
            <a:pathLst>
              <a:path w="504190" h="234314">
                <a:moveTo>
                  <a:pt x="449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449999" y="233730"/>
                </a:lnTo>
                <a:lnTo>
                  <a:pt x="481218" y="232887"/>
                </a:lnTo>
                <a:lnTo>
                  <a:pt x="497249" y="226980"/>
                </a:lnTo>
                <a:lnTo>
                  <a:pt x="503155" y="210949"/>
                </a:lnTo>
                <a:lnTo>
                  <a:pt x="503999" y="179730"/>
                </a:lnTo>
                <a:lnTo>
                  <a:pt x="503999" y="54000"/>
                </a:lnTo>
                <a:lnTo>
                  <a:pt x="503155" y="22781"/>
                </a:lnTo>
                <a:lnTo>
                  <a:pt x="497249" y="6750"/>
                </a:lnTo>
                <a:lnTo>
                  <a:pt x="481218" y="843"/>
                </a:lnTo>
                <a:lnTo>
                  <a:pt x="449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961745" y="5527311"/>
            <a:ext cx="2914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fre</a:t>
            </a:r>
            <a:endParaRPr sz="95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987411" y="5499873"/>
            <a:ext cx="720090" cy="234315"/>
          </a:xfrm>
          <a:custGeom>
            <a:avLst/>
            <a:gdLst/>
            <a:ahLst/>
            <a:cxnLst/>
            <a:rect l="l" t="t" r="r" b="b"/>
            <a:pathLst>
              <a:path w="720089" h="234314">
                <a:moveTo>
                  <a:pt x="66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666000" y="233730"/>
                </a:lnTo>
                <a:lnTo>
                  <a:pt x="697219" y="232887"/>
                </a:lnTo>
                <a:lnTo>
                  <a:pt x="713251" y="226980"/>
                </a:lnTo>
                <a:lnTo>
                  <a:pt x="719157" y="210949"/>
                </a:lnTo>
                <a:lnTo>
                  <a:pt x="720001" y="179730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2071946" y="5527311"/>
            <a:ext cx="5486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Demande</a:t>
            </a:r>
            <a:endParaRPr sz="95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024412" y="5058002"/>
            <a:ext cx="1404620" cy="269875"/>
          </a:xfrm>
          <a:custGeom>
            <a:avLst/>
            <a:gdLst/>
            <a:ahLst/>
            <a:cxnLst/>
            <a:rect l="l" t="t" r="r" b="b"/>
            <a:pathLst>
              <a:path w="1404620" h="269875">
                <a:moveTo>
                  <a:pt x="1349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349997" y="269290"/>
                </a:lnTo>
                <a:lnTo>
                  <a:pt x="1381216" y="268447"/>
                </a:lnTo>
                <a:lnTo>
                  <a:pt x="1397247" y="262540"/>
                </a:lnTo>
                <a:lnTo>
                  <a:pt x="1403153" y="246509"/>
                </a:lnTo>
                <a:lnTo>
                  <a:pt x="1403997" y="215290"/>
                </a:lnTo>
                <a:lnTo>
                  <a:pt x="1403997" y="54000"/>
                </a:lnTo>
                <a:lnTo>
                  <a:pt x="1403153" y="22781"/>
                </a:lnTo>
                <a:lnTo>
                  <a:pt x="1397247" y="6750"/>
                </a:lnTo>
                <a:lnTo>
                  <a:pt x="1381216" y="843"/>
                </a:lnTo>
                <a:lnTo>
                  <a:pt x="134999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294000" y="5262015"/>
            <a:ext cx="0" cy="422275"/>
          </a:xfrm>
          <a:custGeom>
            <a:avLst/>
            <a:gdLst/>
            <a:ahLst/>
            <a:cxnLst/>
            <a:rect l="l" t="t" r="r" b="b"/>
            <a:pathLst>
              <a:path h="422275">
                <a:moveTo>
                  <a:pt x="0" y="0"/>
                </a:moveTo>
                <a:lnTo>
                  <a:pt x="0" y="4217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915998" y="5504003"/>
            <a:ext cx="756285" cy="234315"/>
          </a:xfrm>
          <a:custGeom>
            <a:avLst/>
            <a:gdLst/>
            <a:ahLst/>
            <a:cxnLst/>
            <a:rect l="l" t="t" r="r" b="b"/>
            <a:pathLst>
              <a:path w="756285" h="234314">
                <a:moveTo>
                  <a:pt x="702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702005" y="233730"/>
                </a:lnTo>
                <a:lnTo>
                  <a:pt x="733224" y="232887"/>
                </a:lnTo>
                <a:lnTo>
                  <a:pt x="749255" y="226980"/>
                </a:lnTo>
                <a:lnTo>
                  <a:pt x="755161" y="210949"/>
                </a:lnTo>
                <a:lnTo>
                  <a:pt x="756005" y="179730"/>
                </a:lnTo>
                <a:lnTo>
                  <a:pt x="756005" y="54000"/>
                </a:lnTo>
                <a:lnTo>
                  <a:pt x="755161" y="22781"/>
                </a:lnTo>
                <a:lnTo>
                  <a:pt x="749255" y="6750"/>
                </a:lnTo>
                <a:lnTo>
                  <a:pt x="733224" y="843"/>
                </a:lnTo>
                <a:lnTo>
                  <a:pt x="702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3029899" y="5531441"/>
            <a:ext cx="52197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Atomicité</a:t>
            </a:r>
            <a:endParaRPr sz="95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915998" y="5504003"/>
            <a:ext cx="756285" cy="234315"/>
          </a:xfrm>
          <a:custGeom>
            <a:avLst/>
            <a:gdLst/>
            <a:ahLst/>
            <a:cxnLst/>
            <a:rect l="l" t="t" r="r" b="b"/>
            <a:pathLst>
              <a:path w="756285" h="234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702005" y="233730"/>
                </a:lnTo>
                <a:lnTo>
                  <a:pt x="733224" y="232887"/>
                </a:lnTo>
                <a:lnTo>
                  <a:pt x="749255" y="226980"/>
                </a:lnTo>
                <a:lnTo>
                  <a:pt x="755161" y="210949"/>
                </a:lnTo>
                <a:lnTo>
                  <a:pt x="756005" y="179730"/>
                </a:lnTo>
                <a:lnTo>
                  <a:pt x="756005" y="54000"/>
                </a:lnTo>
                <a:lnTo>
                  <a:pt x="755161" y="22781"/>
                </a:lnTo>
                <a:lnTo>
                  <a:pt x="749255" y="6750"/>
                </a:lnTo>
                <a:lnTo>
                  <a:pt x="733224" y="843"/>
                </a:lnTo>
                <a:lnTo>
                  <a:pt x="702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011135" y="5257885"/>
            <a:ext cx="0" cy="1085850"/>
          </a:xfrm>
          <a:custGeom>
            <a:avLst/>
            <a:gdLst/>
            <a:ahLst/>
            <a:cxnLst/>
            <a:rect l="l" t="t" r="r" b="b"/>
            <a:pathLst>
              <a:path h="1085850">
                <a:moveTo>
                  <a:pt x="0" y="0"/>
                </a:moveTo>
                <a:lnTo>
                  <a:pt x="0" y="108531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489134" y="6152454"/>
            <a:ext cx="1044575" cy="234315"/>
          </a:xfrm>
          <a:custGeom>
            <a:avLst/>
            <a:gdLst/>
            <a:ahLst/>
            <a:cxnLst/>
            <a:rect l="l" t="t" r="r" b="b"/>
            <a:pathLst>
              <a:path w="1044575" h="2343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990003" y="233730"/>
                </a:lnTo>
                <a:lnTo>
                  <a:pt x="1021222" y="232887"/>
                </a:lnTo>
                <a:lnTo>
                  <a:pt x="1037253" y="226980"/>
                </a:lnTo>
                <a:lnTo>
                  <a:pt x="1043159" y="210949"/>
                </a:lnTo>
                <a:lnTo>
                  <a:pt x="1044003" y="1797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3627197" y="6179892"/>
            <a:ext cx="76581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4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ransparence</a:t>
            </a:r>
            <a:endParaRPr sz="95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489134" y="6152454"/>
            <a:ext cx="1044575" cy="234315"/>
          </a:xfrm>
          <a:custGeom>
            <a:avLst/>
            <a:gdLst/>
            <a:ahLst/>
            <a:cxnLst/>
            <a:rect l="l" t="t" r="r" b="b"/>
            <a:pathLst>
              <a:path w="1044575" h="234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990003" y="233730"/>
                </a:lnTo>
                <a:lnTo>
                  <a:pt x="1021222" y="232887"/>
                </a:lnTo>
                <a:lnTo>
                  <a:pt x="1037253" y="226980"/>
                </a:lnTo>
                <a:lnTo>
                  <a:pt x="1043159" y="210949"/>
                </a:lnTo>
                <a:lnTo>
                  <a:pt x="1044003" y="1797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501044" y="5257885"/>
            <a:ext cx="0" cy="1087755"/>
          </a:xfrm>
          <a:custGeom>
            <a:avLst/>
            <a:gdLst/>
            <a:ahLst/>
            <a:cxnLst/>
            <a:rect l="l" t="t" r="r" b="b"/>
            <a:pathLst>
              <a:path h="1087754">
                <a:moveTo>
                  <a:pt x="0" y="0"/>
                </a:moveTo>
                <a:lnTo>
                  <a:pt x="0" y="108764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979043" y="6152454"/>
            <a:ext cx="1044575" cy="386715"/>
          </a:xfrm>
          <a:custGeom>
            <a:avLst/>
            <a:gdLst/>
            <a:ahLst/>
            <a:cxnLst/>
            <a:rect l="l" t="t" r="r" b="b"/>
            <a:pathLst>
              <a:path w="1044575" h="386715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990003" y="386130"/>
                </a:lnTo>
                <a:lnTo>
                  <a:pt x="1021222" y="385287"/>
                </a:lnTo>
                <a:lnTo>
                  <a:pt x="1037253" y="379380"/>
                </a:lnTo>
                <a:lnTo>
                  <a:pt x="1043159" y="363349"/>
                </a:lnTo>
                <a:lnTo>
                  <a:pt x="1044003" y="3321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5165120" y="6186242"/>
            <a:ext cx="6692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Libre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121644" y="6325942"/>
            <a:ext cx="7562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5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4979043" y="6152454"/>
            <a:ext cx="1044575" cy="386715"/>
          </a:xfrm>
          <a:custGeom>
            <a:avLst/>
            <a:gdLst/>
            <a:ahLst/>
            <a:cxnLst/>
            <a:rect l="l" t="t" r="r" b="b"/>
            <a:pathLst>
              <a:path w="1044575" h="3867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990003" y="386130"/>
                </a:lnTo>
                <a:lnTo>
                  <a:pt x="1021222" y="385287"/>
                </a:lnTo>
                <a:lnTo>
                  <a:pt x="1037253" y="379380"/>
                </a:lnTo>
                <a:lnTo>
                  <a:pt x="1043159" y="363349"/>
                </a:lnTo>
                <a:lnTo>
                  <a:pt x="1044003" y="3321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756090" y="5257885"/>
            <a:ext cx="0" cy="478790"/>
          </a:xfrm>
          <a:custGeom>
            <a:avLst/>
            <a:gdLst/>
            <a:ahLst/>
            <a:cxnLst/>
            <a:rect l="l" t="t" r="r" b="b"/>
            <a:pathLst>
              <a:path h="478789">
                <a:moveTo>
                  <a:pt x="0" y="0"/>
                </a:moveTo>
                <a:lnTo>
                  <a:pt x="0" y="47853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234090" y="5499873"/>
            <a:ext cx="1044575" cy="386715"/>
          </a:xfrm>
          <a:custGeom>
            <a:avLst/>
            <a:gdLst/>
            <a:ahLst/>
            <a:cxnLst/>
            <a:rect l="l" t="t" r="r" b="b"/>
            <a:pathLst>
              <a:path w="1044575" h="3867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990003" y="386130"/>
                </a:lnTo>
                <a:lnTo>
                  <a:pt x="1021222" y="385287"/>
                </a:lnTo>
                <a:lnTo>
                  <a:pt x="1037253" y="379380"/>
                </a:lnTo>
                <a:lnTo>
                  <a:pt x="1043159" y="363349"/>
                </a:lnTo>
                <a:lnTo>
                  <a:pt x="1044003" y="3321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4383286" y="5533661"/>
            <a:ext cx="74295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42545" marR="5080" indent="-304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Homogénéité  des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produits</a:t>
            </a:r>
            <a:endParaRPr sz="95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4234090" y="5499873"/>
            <a:ext cx="1044575" cy="386715"/>
          </a:xfrm>
          <a:custGeom>
            <a:avLst/>
            <a:gdLst/>
            <a:ahLst/>
            <a:cxnLst/>
            <a:rect l="l" t="t" r="r" b="b"/>
            <a:pathLst>
              <a:path w="1044575" h="3867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990003" y="386130"/>
                </a:lnTo>
                <a:lnTo>
                  <a:pt x="1021222" y="385287"/>
                </a:lnTo>
                <a:lnTo>
                  <a:pt x="1037253" y="379380"/>
                </a:lnTo>
                <a:lnTo>
                  <a:pt x="1043159" y="363349"/>
                </a:lnTo>
                <a:lnTo>
                  <a:pt x="1044003" y="3321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245999" y="5257885"/>
            <a:ext cx="0" cy="511809"/>
          </a:xfrm>
          <a:custGeom>
            <a:avLst/>
            <a:gdLst/>
            <a:ahLst/>
            <a:cxnLst/>
            <a:rect l="l" t="t" r="r" b="b"/>
            <a:pathLst>
              <a:path h="511810">
                <a:moveTo>
                  <a:pt x="0" y="0"/>
                </a:moveTo>
                <a:lnTo>
                  <a:pt x="0" y="51125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723999" y="5499873"/>
            <a:ext cx="1044575" cy="539115"/>
          </a:xfrm>
          <a:custGeom>
            <a:avLst/>
            <a:gdLst/>
            <a:ahLst/>
            <a:cxnLst/>
            <a:rect l="l" t="t" r="r" b="b"/>
            <a:pathLst>
              <a:path w="1044575" h="5391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4530"/>
                </a:lnTo>
                <a:lnTo>
                  <a:pt x="843" y="515749"/>
                </a:lnTo>
                <a:lnTo>
                  <a:pt x="6750" y="531780"/>
                </a:lnTo>
                <a:lnTo>
                  <a:pt x="22781" y="537687"/>
                </a:lnTo>
                <a:lnTo>
                  <a:pt x="54000" y="538530"/>
                </a:lnTo>
                <a:lnTo>
                  <a:pt x="990003" y="538530"/>
                </a:lnTo>
                <a:lnTo>
                  <a:pt x="1021222" y="537687"/>
                </a:lnTo>
                <a:lnTo>
                  <a:pt x="1037253" y="531780"/>
                </a:lnTo>
                <a:lnTo>
                  <a:pt x="1043159" y="515749"/>
                </a:lnTo>
                <a:lnTo>
                  <a:pt x="1044003" y="4845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5809543" y="5540011"/>
            <a:ext cx="87058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06045" marR="5080" indent="-939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Libre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circulation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facteurs</a:t>
            </a:r>
            <a:endParaRPr sz="95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866451" y="5819411"/>
            <a:ext cx="7569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production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5723999" y="5499873"/>
            <a:ext cx="1044575" cy="539115"/>
          </a:xfrm>
          <a:custGeom>
            <a:avLst/>
            <a:gdLst/>
            <a:ahLst/>
            <a:cxnLst/>
            <a:rect l="l" t="t" r="r" b="b"/>
            <a:pathLst>
              <a:path w="1044575" h="5391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4530"/>
                </a:lnTo>
                <a:lnTo>
                  <a:pt x="843" y="515749"/>
                </a:lnTo>
                <a:lnTo>
                  <a:pt x="6750" y="531780"/>
                </a:lnTo>
                <a:lnTo>
                  <a:pt x="22781" y="537687"/>
                </a:lnTo>
                <a:lnTo>
                  <a:pt x="54000" y="538530"/>
                </a:lnTo>
                <a:lnTo>
                  <a:pt x="990003" y="538530"/>
                </a:lnTo>
                <a:lnTo>
                  <a:pt x="1021222" y="537687"/>
                </a:lnTo>
                <a:lnTo>
                  <a:pt x="1037253" y="531780"/>
                </a:lnTo>
                <a:lnTo>
                  <a:pt x="1043159" y="515749"/>
                </a:lnTo>
                <a:lnTo>
                  <a:pt x="1044003" y="484530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915998" y="5058002"/>
            <a:ext cx="3852545" cy="269875"/>
          </a:xfrm>
          <a:custGeom>
            <a:avLst/>
            <a:gdLst/>
            <a:ahLst/>
            <a:cxnLst/>
            <a:rect l="l" t="t" r="r" b="b"/>
            <a:pathLst>
              <a:path w="3852545" h="269875">
                <a:moveTo>
                  <a:pt x="379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3797998" y="269290"/>
                </a:lnTo>
                <a:lnTo>
                  <a:pt x="3829217" y="268447"/>
                </a:lnTo>
                <a:lnTo>
                  <a:pt x="3845248" y="262540"/>
                </a:lnTo>
                <a:lnTo>
                  <a:pt x="3851155" y="246509"/>
                </a:lnTo>
                <a:lnTo>
                  <a:pt x="3851998" y="215290"/>
                </a:lnTo>
                <a:lnTo>
                  <a:pt x="3851998" y="54000"/>
                </a:lnTo>
                <a:lnTo>
                  <a:pt x="3851155" y="22781"/>
                </a:lnTo>
                <a:lnTo>
                  <a:pt x="3845248" y="6750"/>
                </a:lnTo>
                <a:lnTo>
                  <a:pt x="3829217" y="843"/>
                </a:lnTo>
                <a:lnTo>
                  <a:pt x="379799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239999" y="6711260"/>
            <a:ext cx="3060065" cy="539115"/>
          </a:xfrm>
          <a:custGeom>
            <a:avLst/>
            <a:gdLst/>
            <a:ahLst/>
            <a:cxnLst/>
            <a:rect l="l" t="t" r="r" b="b"/>
            <a:pathLst>
              <a:path w="3060065" h="539115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4530"/>
                </a:lnTo>
                <a:lnTo>
                  <a:pt x="843" y="515749"/>
                </a:lnTo>
                <a:lnTo>
                  <a:pt x="6750" y="531780"/>
                </a:lnTo>
                <a:lnTo>
                  <a:pt x="22781" y="537687"/>
                </a:lnTo>
                <a:lnTo>
                  <a:pt x="54000" y="538530"/>
                </a:lnTo>
                <a:lnTo>
                  <a:pt x="3006001" y="538530"/>
                </a:lnTo>
                <a:lnTo>
                  <a:pt x="3037220" y="537687"/>
                </a:lnTo>
                <a:lnTo>
                  <a:pt x="3053251" y="531780"/>
                </a:lnTo>
                <a:lnTo>
                  <a:pt x="3059157" y="515749"/>
                </a:lnTo>
                <a:lnTo>
                  <a:pt x="3060001" y="484530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3376214" y="6751398"/>
            <a:ext cx="278130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ctr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marché, des agents économiques échangent  et les relations entre entreprises peuvent être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concurrentielles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et/ou de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coopération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1025999" y="6468274"/>
            <a:ext cx="0" cy="521334"/>
          </a:xfrm>
          <a:custGeom>
            <a:avLst/>
            <a:gdLst/>
            <a:ahLst/>
            <a:cxnLst/>
            <a:rect l="l" t="t" r="r" b="b"/>
            <a:pathLst>
              <a:path h="521334">
                <a:moveTo>
                  <a:pt x="0" y="0"/>
                </a:moveTo>
                <a:lnTo>
                  <a:pt x="0" y="5210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291400" y="6468274"/>
            <a:ext cx="0" cy="521334"/>
          </a:xfrm>
          <a:custGeom>
            <a:avLst/>
            <a:gdLst/>
            <a:ahLst/>
            <a:cxnLst/>
            <a:rect l="l" t="t" r="r" b="b"/>
            <a:pathLst>
              <a:path h="521334">
                <a:moveTo>
                  <a:pt x="0" y="0"/>
                </a:moveTo>
                <a:lnTo>
                  <a:pt x="0" y="5210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17999" y="6152454"/>
            <a:ext cx="1620520" cy="357505"/>
          </a:xfrm>
          <a:custGeom>
            <a:avLst/>
            <a:gdLst/>
            <a:ahLst/>
            <a:cxnLst/>
            <a:rect l="l" t="t" r="r" b="b"/>
            <a:pathLst>
              <a:path w="1620520" h="357504">
                <a:moveTo>
                  <a:pt x="1565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2920"/>
                </a:lnTo>
                <a:lnTo>
                  <a:pt x="843" y="334139"/>
                </a:lnTo>
                <a:lnTo>
                  <a:pt x="6750" y="350170"/>
                </a:lnTo>
                <a:lnTo>
                  <a:pt x="22781" y="356077"/>
                </a:lnTo>
                <a:lnTo>
                  <a:pt x="54000" y="356920"/>
                </a:lnTo>
                <a:lnTo>
                  <a:pt x="1565998" y="356920"/>
                </a:lnTo>
                <a:lnTo>
                  <a:pt x="1597217" y="356077"/>
                </a:lnTo>
                <a:lnTo>
                  <a:pt x="1613249" y="350170"/>
                </a:lnTo>
                <a:lnTo>
                  <a:pt x="1619155" y="334139"/>
                </a:lnTo>
                <a:lnTo>
                  <a:pt x="1619999" y="302920"/>
                </a:lnTo>
                <a:lnTo>
                  <a:pt x="1619999" y="54000"/>
                </a:lnTo>
                <a:lnTo>
                  <a:pt x="1619155" y="22781"/>
                </a:lnTo>
                <a:lnTo>
                  <a:pt x="1613249" y="6750"/>
                </a:lnTo>
                <a:lnTo>
                  <a:pt x="1597217" y="843"/>
                </a:lnTo>
                <a:lnTo>
                  <a:pt x="15659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1255175" y="6173364"/>
            <a:ext cx="93916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offre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sz="8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demande</a:t>
            </a:r>
            <a:endParaRPr sz="85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039696" y="6300364"/>
            <a:ext cx="136969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création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d’un prix</a:t>
            </a:r>
            <a:r>
              <a:rPr sz="8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d’équilibre</a:t>
            </a:r>
            <a:endParaRPr sz="850">
              <a:latin typeface="Arial"/>
              <a:cs typeface="Arial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917999" y="6152454"/>
            <a:ext cx="1620520" cy="357505"/>
          </a:xfrm>
          <a:custGeom>
            <a:avLst/>
            <a:gdLst/>
            <a:ahLst/>
            <a:cxnLst/>
            <a:rect l="l" t="t" r="r" b="b"/>
            <a:pathLst>
              <a:path w="1620520" h="35750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2920"/>
                </a:lnTo>
                <a:lnTo>
                  <a:pt x="843" y="334139"/>
                </a:lnTo>
                <a:lnTo>
                  <a:pt x="6750" y="350170"/>
                </a:lnTo>
                <a:lnTo>
                  <a:pt x="22781" y="356077"/>
                </a:lnTo>
                <a:lnTo>
                  <a:pt x="54000" y="356920"/>
                </a:lnTo>
                <a:lnTo>
                  <a:pt x="1565998" y="356920"/>
                </a:lnTo>
                <a:lnTo>
                  <a:pt x="1597217" y="356077"/>
                </a:lnTo>
                <a:lnTo>
                  <a:pt x="1613249" y="350170"/>
                </a:lnTo>
                <a:lnTo>
                  <a:pt x="1619155" y="334139"/>
                </a:lnTo>
                <a:lnTo>
                  <a:pt x="1619999" y="302920"/>
                </a:lnTo>
                <a:lnTo>
                  <a:pt x="1619999" y="54000"/>
                </a:lnTo>
                <a:lnTo>
                  <a:pt x="1619155" y="22781"/>
                </a:lnTo>
                <a:lnTo>
                  <a:pt x="1613249" y="6750"/>
                </a:lnTo>
                <a:lnTo>
                  <a:pt x="1597217" y="843"/>
                </a:lnTo>
                <a:lnTo>
                  <a:pt x="1565998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31999" y="6711260"/>
            <a:ext cx="1188085" cy="386715"/>
          </a:xfrm>
          <a:custGeom>
            <a:avLst/>
            <a:gdLst/>
            <a:ahLst/>
            <a:cxnLst/>
            <a:rect l="l" t="t" r="r" b="b"/>
            <a:pathLst>
              <a:path w="1188085" h="38671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133995" y="386130"/>
                </a:lnTo>
                <a:lnTo>
                  <a:pt x="1165214" y="385287"/>
                </a:lnTo>
                <a:lnTo>
                  <a:pt x="1181246" y="379380"/>
                </a:lnTo>
                <a:lnTo>
                  <a:pt x="1187152" y="363349"/>
                </a:lnTo>
                <a:lnTo>
                  <a:pt x="1187996" y="33213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499557" y="6745048"/>
            <a:ext cx="1046480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2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offre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&gt;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demande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prix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baisse</a:t>
            </a:r>
            <a:endParaRPr sz="950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31999" y="6711260"/>
            <a:ext cx="1188085" cy="386715"/>
          </a:xfrm>
          <a:custGeom>
            <a:avLst/>
            <a:gdLst/>
            <a:ahLst/>
            <a:cxnLst/>
            <a:rect l="l" t="t" r="r" b="b"/>
            <a:pathLst>
              <a:path w="1188085" h="3867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133995" y="386130"/>
                </a:lnTo>
                <a:lnTo>
                  <a:pt x="1165214" y="385287"/>
                </a:lnTo>
                <a:lnTo>
                  <a:pt x="1181246" y="379380"/>
                </a:lnTo>
                <a:lnTo>
                  <a:pt x="1187152" y="363349"/>
                </a:lnTo>
                <a:lnTo>
                  <a:pt x="1187996" y="33213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697399" y="6711260"/>
            <a:ext cx="1188085" cy="386715"/>
          </a:xfrm>
          <a:custGeom>
            <a:avLst/>
            <a:gdLst/>
            <a:ahLst/>
            <a:cxnLst/>
            <a:rect l="l" t="t" r="r" b="b"/>
            <a:pathLst>
              <a:path w="1188085" h="38671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133995" y="386130"/>
                </a:lnTo>
                <a:lnTo>
                  <a:pt x="1165214" y="385287"/>
                </a:lnTo>
                <a:lnTo>
                  <a:pt x="1181246" y="379380"/>
                </a:lnTo>
                <a:lnTo>
                  <a:pt x="1187152" y="363349"/>
                </a:lnTo>
                <a:lnTo>
                  <a:pt x="1187996" y="33213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1752202" y="6745048"/>
            <a:ext cx="1071245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ts val="112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demande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&gt;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offre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prix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augmente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1697399" y="6711260"/>
            <a:ext cx="1188085" cy="386715"/>
          </a:xfrm>
          <a:custGeom>
            <a:avLst/>
            <a:gdLst/>
            <a:ahLst/>
            <a:cxnLst/>
            <a:rect l="l" t="t" r="r" b="b"/>
            <a:pathLst>
              <a:path w="1188085" h="3867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133995" y="386130"/>
                </a:lnTo>
                <a:lnTo>
                  <a:pt x="1165214" y="385287"/>
                </a:lnTo>
                <a:lnTo>
                  <a:pt x="1181246" y="379380"/>
                </a:lnTo>
                <a:lnTo>
                  <a:pt x="1187152" y="363349"/>
                </a:lnTo>
                <a:lnTo>
                  <a:pt x="1187996" y="33213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1435526" y="5530813"/>
            <a:ext cx="48196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rencontre</a:t>
            </a:r>
            <a:endParaRPr sz="85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3774338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712599" y="1137902"/>
            <a:ext cx="418211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principaux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agents économiques sur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marchés</a:t>
            </a:r>
            <a:endParaRPr sz="130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19303" y="11296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482274" y="11217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419303" y="467999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482274" y="4697542"/>
            <a:ext cx="6096000" cy="586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baseline="2136" dirty="0">
                <a:solidFill>
                  <a:srgbClr val="00AEEF"/>
                </a:solidFill>
                <a:latin typeface="Arial"/>
                <a:cs typeface="Arial"/>
              </a:rPr>
              <a:t>Les interactions </a:t>
            </a:r>
            <a:r>
              <a:rPr sz="1950" b="1" spc="-7" baseline="2136" dirty="0">
                <a:solidFill>
                  <a:srgbClr val="00AEEF"/>
                </a:solidFill>
                <a:latin typeface="Arial"/>
                <a:cs typeface="Arial"/>
              </a:rPr>
              <a:t>entre agents économiques sur </a:t>
            </a:r>
            <a:r>
              <a:rPr sz="1950" b="1" baseline="2136" dirty="0">
                <a:solidFill>
                  <a:srgbClr val="00AEEF"/>
                </a:solidFill>
                <a:latin typeface="Arial"/>
                <a:cs typeface="Arial"/>
              </a:rPr>
              <a:t>les</a:t>
            </a:r>
            <a:r>
              <a:rPr sz="1950" b="1" spc="-30" baseline="2136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00AEEF"/>
                </a:solidFill>
                <a:latin typeface="Arial"/>
                <a:cs typeface="Arial"/>
              </a:rPr>
              <a:t>marchés</a:t>
            </a:r>
            <a:endParaRPr sz="1950" baseline="2136">
              <a:latin typeface="Arial"/>
              <a:cs typeface="Arial"/>
            </a:endParaRPr>
          </a:p>
          <a:p>
            <a:pPr marL="992505">
              <a:lnSpc>
                <a:spcPct val="100000"/>
              </a:lnSpc>
              <a:spcBef>
                <a:spcPts val="1495"/>
              </a:spcBef>
              <a:tabLst>
                <a:tab pos="2626995" algn="l"/>
              </a:tabLst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Marché	Les 5 hypothèses de la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pure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parfaite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2" name="object 10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1939</Words>
  <Application>Microsoft Office PowerPoint</Application>
  <PresentationFormat>Personnalisé</PresentationFormat>
  <Paragraphs>496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Magali Aymar</dc:creator>
  <cp:lastModifiedBy>HP</cp:lastModifiedBy>
  <cp:revision>4</cp:revision>
  <dcterms:created xsi:type="dcterms:W3CDTF">2018-05-31T08:46:56Z</dcterms:created>
  <dcterms:modified xsi:type="dcterms:W3CDTF">2020-08-25T14:37:53Z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2018-05-31T00:00:00Z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2018-05-31T00:00:00Z</vt:filetime>
  </property>
</Properties>
</file>