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C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438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15536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9860" y="10337294"/>
            <a:ext cx="2421254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  <p:pic>
        <p:nvPicPr>
          <p:cNvPr id="7" name="Image 6" descr="CEJM-Fond-Droit-reduit.pdf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77837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9.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Quelles </a:t>
            </a:r>
            <a:r>
              <a:rPr sz="1500" b="1" spc="-5" dirty="0" err="1">
                <a:solidFill>
                  <a:srgbClr val="005AAA"/>
                </a:solidFill>
                <a:latin typeface="Arial"/>
                <a:cs typeface="Arial"/>
              </a:rPr>
              <a:t>réponses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spc="-5" dirty="0" err="1" smtClean="0">
                <a:solidFill>
                  <a:srgbClr val="005AAA"/>
                </a:solidFill>
                <a:latin typeface="Arial"/>
                <a:cs typeface="Arial"/>
              </a:rPr>
              <a:t>apporte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face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aux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risques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auxquels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s’expose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0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8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0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7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8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9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0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3999" y="6879566"/>
            <a:ext cx="1260475" cy="655320"/>
          </a:xfrm>
          <a:custGeom>
            <a:avLst/>
            <a:gdLst/>
            <a:ahLst/>
            <a:cxnLst/>
            <a:rect l="l" t="t" r="r" b="b"/>
            <a:pathLst>
              <a:path w="1260475" h="6553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06004" y="654926"/>
                </a:lnTo>
                <a:lnTo>
                  <a:pt x="1237223" y="654082"/>
                </a:lnTo>
                <a:lnTo>
                  <a:pt x="1253255" y="648176"/>
                </a:lnTo>
                <a:lnTo>
                  <a:pt x="1259161" y="632144"/>
                </a:lnTo>
                <a:lnTo>
                  <a:pt x="1260005" y="6009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8120" y="6908051"/>
            <a:ext cx="1084580" cy="5899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demander la  réparation de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son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préjudice, la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victime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doit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montrer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2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0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2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6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9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0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1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2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3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85627" y="6515459"/>
            <a:ext cx="580390" cy="477520"/>
          </a:xfrm>
          <a:custGeom>
            <a:avLst/>
            <a:gdLst/>
            <a:ahLst/>
            <a:cxnLst/>
            <a:rect l="l" t="t" r="r" b="b"/>
            <a:pathLst>
              <a:path w="580389" h="477520">
                <a:moveTo>
                  <a:pt x="0" y="477177"/>
                </a:moveTo>
                <a:lnTo>
                  <a:pt x="5803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21494" y="7303032"/>
            <a:ext cx="544830" cy="171450"/>
          </a:xfrm>
          <a:custGeom>
            <a:avLst/>
            <a:gdLst/>
            <a:ahLst/>
            <a:cxnLst/>
            <a:rect l="l" t="t" r="r" b="b"/>
            <a:pathLst>
              <a:path w="544830" h="171450">
                <a:moveTo>
                  <a:pt x="0" y="0"/>
                </a:moveTo>
                <a:lnTo>
                  <a:pt x="544499" y="17092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98996" y="7429031"/>
            <a:ext cx="567055" cy="859790"/>
          </a:xfrm>
          <a:custGeom>
            <a:avLst/>
            <a:gdLst/>
            <a:ahLst/>
            <a:cxnLst/>
            <a:rect l="l" t="t" r="r" b="b"/>
            <a:pathLst>
              <a:path w="567055" h="859790">
                <a:moveTo>
                  <a:pt x="0" y="0"/>
                </a:moveTo>
                <a:lnTo>
                  <a:pt x="567004" y="85943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3999" y="6879566"/>
            <a:ext cx="1260475" cy="655320"/>
          </a:xfrm>
          <a:custGeom>
            <a:avLst/>
            <a:gdLst/>
            <a:ahLst/>
            <a:cxnLst/>
            <a:rect l="l" t="t" r="r" b="b"/>
            <a:pathLst>
              <a:path w="1260475" h="6553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06004" y="654926"/>
                </a:lnTo>
                <a:lnTo>
                  <a:pt x="1237223" y="654082"/>
                </a:lnTo>
                <a:lnTo>
                  <a:pt x="1253255" y="648176"/>
                </a:lnTo>
                <a:lnTo>
                  <a:pt x="1259161" y="632144"/>
                </a:lnTo>
                <a:lnTo>
                  <a:pt x="1260005" y="6009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68120" y="6908051"/>
            <a:ext cx="1084580" cy="5899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demander la  réparation de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son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préjudice, la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victime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doit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montrer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65999" y="740202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613685" y="7411463"/>
            <a:ext cx="958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générateur.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65999" y="6427990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731124" y="6437426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dommage.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465999" y="820716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566762" y="8216605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lien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causalité.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81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9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1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3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9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0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1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2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71999" y="6381479"/>
            <a:ext cx="648335" cy="130175"/>
          </a:xfrm>
          <a:custGeom>
            <a:avLst/>
            <a:gdLst/>
            <a:ahLst/>
            <a:cxnLst/>
            <a:rect l="l" t="t" r="r" b="b"/>
            <a:pathLst>
              <a:path w="648335" h="130175">
                <a:moveTo>
                  <a:pt x="0" y="129552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71999" y="7485314"/>
            <a:ext cx="648335" cy="6985"/>
          </a:xfrm>
          <a:custGeom>
            <a:avLst/>
            <a:gdLst/>
            <a:ahLst/>
            <a:cxnLst/>
            <a:rect l="l" t="t" r="r" b="b"/>
            <a:pathLst>
              <a:path w="648335" h="6984">
                <a:moveTo>
                  <a:pt x="0" y="671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71999" y="6515531"/>
            <a:ext cx="648335" cy="134620"/>
          </a:xfrm>
          <a:custGeom>
            <a:avLst/>
            <a:gdLst/>
            <a:ahLst/>
            <a:cxnLst/>
            <a:rect l="l" t="t" r="r" b="b"/>
            <a:pathLst>
              <a:path w="648335" h="134620">
                <a:moveTo>
                  <a:pt x="0" y="0"/>
                </a:moveTo>
                <a:lnTo>
                  <a:pt x="647992" y="1343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1999" y="7496532"/>
            <a:ext cx="648335" cy="257175"/>
          </a:xfrm>
          <a:custGeom>
            <a:avLst/>
            <a:gdLst/>
            <a:ahLst/>
            <a:cxnLst/>
            <a:rect l="l" t="t" r="r" b="b"/>
            <a:pathLst>
              <a:path w="648335" h="257175">
                <a:moveTo>
                  <a:pt x="0" y="0"/>
                </a:moveTo>
                <a:lnTo>
                  <a:pt x="647992" y="2571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71999" y="6108458"/>
            <a:ext cx="648335" cy="393700"/>
          </a:xfrm>
          <a:custGeom>
            <a:avLst/>
            <a:gdLst/>
            <a:ahLst/>
            <a:cxnLst/>
            <a:rect l="l" t="t" r="r" b="b"/>
            <a:pathLst>
              <a:path w="648335" h="393700">
                <a:moveTo>
                  <a:pt x="0" y="393573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71999" y="7212293"/>
            <a:ext cx="648335" cy="271145"/>
          </a:xfrm>
          <a:custGeom>
            <a:avLst/>
            <a:gdLst/>
            <a:ahLst/>
            <a:cxnLst/>
            <a:rect l="l" t="t" r="r" b="b"/>
            <a:pathLst>
              <a:path w="648335" h="271145">
                <a:moveTo>
                  <a:pt x="0" y="27073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85627" y="6515459"/>
            <a:ext cx="580390" cy="477520"/>
          </a:xfrm>
          <a:custGeom>
            <a:avLst/>
            <a:gdLst/>
            <a:ahLst/>
            <a:cxnLst/>
            <a:rect l="l" t="t" r="r" b="b"/>
            <a:pathLst>
              <a:path w="580389" h="477520">
                <a:moveTo>
                  <a:pt x="0" y="477177"/>
                </a:moveTo>
                <a:lnTo>
                  <a:pt x="5803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21494" y="7303032"/>
            <a:ext cx="544830" cy="171450"/>
          </a:xfrm>
          <a:custGeom>
            <a:avLst/>
            <a:gdLst/>
            <a:ahLst/>
            <a:cxnLst/>
            <a:rect l="l" t="t" r="r" b="b"/>
            <a:pathLst>
              <a:path w="544830" h="171450">
                <a:moveTo>
                  <a:pt x="0" y="0"/>
                </a:moveTo>
                <a:lnTo>
                  <a:pt x="544499" y="17092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8996" y="7429031"/>
            <a:ext cx="567055" cy="859790"/>
          </a:xfrm>
          <a:custGeom>
            <a:avLst/>
            <a:gdLst/>
            <a:ahLst/>
            <a:cxnLst/>
            <a:rect l="l" t="t" r="r" b="b"/>
            <a:pathLst>
              <a:path w="567055" h="859790">
                <a:moveTo>
                  <a:pt x="0" y="0"/>
                </a:moveTo>
                <a:lnTo>
                  <a:pt x="567004" y="85943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53997" y="6515531"/>
            <a:ext cx="666115" cy="407670"/>
          </a:xfrm>
          <a:custGeom>
            <a:avLst/>
            <a:gdLst/>
            <a:ahLst/>
            <a:cxnLst/>
            <a:rect l="l" t="t" r="r" b="b"/>
            <a:pathLst>
              <a:path w="666114" h="407670">
                <a:moveTo>
                  <a:pt x="0" y="0"/>
                </a:moveTo>
                <a:lnTo>
                  <a:pt x="666000" y="40717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53997" y="7496532"/>
            <a:ext cx="666115" cy="530225"/>
          </a:xfrm>
          <a:custGeom>
            <a:avLst/>
            <a:gdLst/>
            <a:ahLst/>
            <a:cxnLst/>
            <a:rect l="l" t="t" r="r" b="b"/>
            <a:pathLst>
              <a:path w="666114" h="530225">
                <a:moveTo>
                  <a:pt x="0" y="0"/>
                </a:moveTo>
                <a:lnTo>
                  <a:pt x="666000" y="5300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3997" y="7496532"/>
            <a:ext cx="666115" cy="814705"/>
          </a:xfrm>
          <a:custGeom>
            <a:avLst/>
            <a:gdLst/>
            <a:ahLst/>
            <a:cxnLst/>
            <a:rect l="l" t="t" r="r" b="b"/>
            <a:pathLst>
              <a:path w="666114" h="814704">
                <a:moveTo>
                  <a:pt x="0" y="0"/>
                </a:moveTo>
                <a:lnTo>
                  <a:pt x="666000" y="8145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3999" y="6879566"/>
            <a:ext cx="1260475" cy="655320"/>
          </a:xfrm>
          <a:custGeom>
            <a:avLst/>
            <a:gdLst/>
            <a:ahLst/>
            <a:cxnLst/>
            <a:rect l="l" t="t" r="r" b="b"/>
            <a:pathLst>
              <a:path w="1260475" h="6553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06004" y="654926"/>
                </a:lnTo>
                <a:lnTo>
                  <a:pt x="1237223" y="654082"/>
                </a:lnTo>
                <a:lnTo>
                  <a:pt x="1253255" y="648176"/>
                </a:lnTo>
                <a:lnTo>
                  <a:pt x="1259161" y="632144"/>
                </a:lnTo>
                <a:lnTo>
                  <a:pt x="1260005" y="6009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68120" y="6908051"/>
            <a:ext cx="1084580" cy="5899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demander la  réparation de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son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préjudice, la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victime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doit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montrer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465999" y="740202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613685" y="7411463"/>
            <a:ext cx="958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générateur.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465999" y="6427990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731124" y="6437426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dommage.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65999" y="820716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566762" y="8216605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lien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causalité.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19999" y="628967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19999" y="601302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255657" y="6022463"/>
            <a:ext cx="46164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corporel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319999" y="656631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322758" y="6575750"/>
            <a:ext cx="3276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moral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999" y="684295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027583" y="6852391"/>
            <a:ext cx="917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19999" y="711959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568253" y="7129030"/>
            <a:ext cx="18357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319999" y="739623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464245" y="7405671"/>
            <a:ext cx="204406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319999" y="767287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19999" y="794951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424038" y="7682312"/>
            <a:ext cx="212407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choses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d’autrui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19999" y="8226163"/>
            <a:ext cx="2340610" cy="350520"/>
          </a:xfrm>
          <a:custGeom>
            <a:avLst/>
            <a:gdLst/>
            <a:ahLst/>
            <a:cxnLst/>
            <a:rect l="l" t="t" r="r" b="b"/>
            <a:pathLst>
              <a:path w="2340609" h="3505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286000" y="350126"/>
                </a:lnTo>
                <a:lnTo>
                  <a:pt x="2317218" y="349282"/>
                </a:lnTo>
                <a:lnTo>
                  <a:pt x="2333250" y="343376"/>
                </a:lnTo>
                <a:lnTo>
                  <a:pt x="2339156" y="327344"/>
                </a:lnTo>
                <a:lnTo>
                  <a:pt x="2340000" y="2961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551404" y="8241949"/>
            <a:ext cx="1869439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39445" marR="5080" indent="-6273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produits  défectueux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6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4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6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0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3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4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5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6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7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71999" y="6381479"/>
            <a:ext cx="648335" cy="130175"/>
          </a:xfrm>
          <a:custGeom>
            <a:avLst/>
            <a:gdLst/>
            <a:ahLst/>
            <a:cxnLst/>
            <a:rect l="l" t="t" r="r" b="b"/>
            <a:pathLst>
              <a:path w="648335" h="130175">
                <a:moveTo>
                  <a:pt x="0" y="129552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71999" y="7485314"/>
            <a:ext cx="648335" cy="6985"/>
          </a:xfrm>
          <a:custGeom>
            <a:avLst/>
            <a:gdLst/>
            <a:ahLst/>
            <a:cxnLst/>
            <a:rect l="l" t="t" r="r" b="b"/>
            <a:pathLst>
              <a:path w="648335" h="6984">
                <a:moveTo>
                  <a:pt x="0" y="671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71999" y="6515531"/>
            <a:ext cx="648335" cy="134620"/>
          </a:xfrm>
          <a:custGeom>
            <a:avLst/>
            <a:gdLst/>
            <a:ahLst/>
            <a:cxnLst/>
            <a:rect l="l" t="t" r="r" b="b"/>
            <a:pathLst>
              <a:path w="648335" h="134620">
                <a:moveTo>
                  <a:pt x="0" y="0"/>
                </a:moveTo>
                <a:lnTo>
                  <a:pt x="647992" y="1343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1999" y="7496532"/>
            <a:ext cx="648335" cy="257175"/>
          </a:xfrm>
          <a:custGeom>
            <a:avLst/>
            <a:gdLst/>
            <a:ahLst/>
            <a:cxnLst/>
            <a:rect l="l" t="t" r="r" b="b"/>
            <a:pathLst>
              <a:path w="648335" h="257175">
                <a:moveTo>
                  <a:pt x="0" y="0"/>
                </a:moveTo>
                <a:lnTo>
                  <a:pt x="647992" y="2571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71999" y="6108458"/>
            <a:ext cx="648335" cy="393700"/>
          </a:xfrm>
          <a:custGeom>
            <a:avLst/>
            <a:gdLst/>
            <a:ahLst/>
            <a:cxnLst/>
            <a:rect l="l" t="t" r="r" b="b"/>
            <a:pathLst>
              <a:path w="648335" h="393700">
                <a:moveTo>
                  <a:pt x="0" y="393573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71999" y="7212293"/>
            <a:ext cx="648335" cy="271145"/>
          </a:xfrm>
          <a:custGeom>
            <a:avLst/>
            <a:gdLst/>
            <a:ahLst/>
            <a:cxnLst/>
            <a:rect l="l" t="t" r="r" b="b"/>
            <a:pathLst>
              <a:path w="648335" h="271145">
                <a:moveTo>
                  <a:pt x="0" y="27073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85627" y="6515459"/>
            <a:ext cx="580390" cy="477520"/>
          </a:xfrm>
          <a:custGeom>
            <a:avLst/>
            <a:gdLst/>
            <a:ahLst/>
            <a:cxnLst/>
            <a:rect l="l" t="t" r="r" b="b"/>
            <a:pathLst>
              <a:path w="580389" h="477520">
                <a:moveTo>
                  <a:pt x="0" y="477177"/>
                </a:moveTo>
                <a:lnTo>
                  <a:pt x="5803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21494" y="7303032"/>
            <a:ext cx="544830" cy="171450"/>
          </a:xfrm>
          <a:custGeom>
            <a:avLst/>
            <a:gdLst/>
            <a:ahLst/>
            <a:cxnLst/>
            <a:rect l="l" t="t" r="r" b="b"/>
            <a:pathLst>
              <a:path w="544830" h="171450">
                <a:moveTo>
                  <a:pt x="0" y="0"/>
                </a:moveTo>
                <a:lnTo>
                  <a:pt x="544499" y="17092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98996" y="7429031"/>
            <a:ext cx="567055" cy="859790"/>
          </a:xfrm>
          <a:custGeom>
            <a:avLst/>
            <a:gdLst/>
            <a:ahLst/>
            <a:cxnLst/>
            <a:rect l="l" t="t" r="r" b="b"/>
            <a:pathLst>
              <a:path w="567055" h="859790">
                <a:moveTo>
                  <a:pt x="0" y="0"/>
                </a:moveTo>
                <a:lnTo>
                  <a:pt x="567004" y="85943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53997" y="6515531"/>
            <a:ext cx="666115" cy="407670"/>
          </a:xfrm>
          <a:custGeom>
            <a:avLst/>
            <a:gdLst/>
            <a:ahLst/>
            <a:cxnLst/>
            <a:rect l="l" t="t" r="r" b="b"/>
            <a:pathLst>
              <a:path w="666114" h="407670">
                <a:moveTo>
                  <a:pt x="0" y="0"/>
                </a:moveTo>
                <a:lnTo>
                  <a:pt x="666000" y="40717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53997" y="7496532"/>
            <a:ext cx="666115" cy="530225"/>
          </a:xfrm>
          <a:custGeom>
            <a:avLst/>
            <a:gdLst/>
            <a:ahLst/>
            <a:cxnLst/>
            <a:rect l="l" t="t" r="r" b="b"/>
            <a:pathLst>
              <a:path w="666114" h="530225">
                <a:moveTo>
                  <a:pt x="0" y="0"/>
                </a:moveTo>
                <a:lnTo>
                  <a:pt x="666000" y="5300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3997" y="7496532"/>
            <a:ext cx="666115" cy="814705"/>
          </a:xfrm>
          <a:custGeom>
            <a:avLst/>
            <a:gdLst/>
            <a:ahLst/>
            <a:cxnLst/>
            <a:rect l="l" t="t" r="r" b="b"/>
            <a:pathLst>
              <a:path w="666114" h="814704">
                <a:moveTo>
                  <a:pt x="0" y="0"/>
                </a:moveTo>
                <a:lnTo>
                  <a:pt x="666000" y="8145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3999" y="9278402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12187" y="9294189"/>
            <a:ext cx="796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5080" indent="-2349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conditions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d’éxonération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83999" y="6879566"/>
            <a:ext cx="1260475" cy="655320"/>
          </a:xfrm>
          <a:custGeom>
            <a:avLst/>
            <a:gdLst/>
            <a:ahLst/>
            <a:cxnLst/>
            <a:rect l="l" t="t" r="r" b="b"/>
            <a:pathLst>
              <a:path w="1260475" h="6553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06004" y="654926"/>
                </a:lnTo>
                <a:lnTo>
                  <a:pt x="1237223" y="654082"/>
                </a:lnTo>
                <a:lnTo>
                  <a:pt x="1253255" y="648176"/>
                </a:lnTo>
                <a:lnTo>
                  <a:pt x="1259161" y="632144"/>
                </a:lnTo>
                <a:lnTo>
                  <a:pt x="1260005" y="6009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68120" y="6908051"/>
            <a:ext cx="1084580" cy="5899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demander la  réparation de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son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préjudice, la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victime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doit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montrer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465999" y="740202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613685" y="7411463"/>
            <a:ext cx="958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générateur.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65999" y="6427990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731124" y="6437426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dommage.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65999" y="820716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566762" y="8216605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lien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causalité.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319999" y="628967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19999" y="601302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255657" y="6022463"/>
            <a:ext cx="46164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corporel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999" y="656631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5322758" y="6575750"/>
            <a:ext cx="3276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moral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19999" y="684295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5027583" y="6852391"/>
            <a:ext cx="917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319999" y="711959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568253" y="7129030"/>
            <a:ext cx="18357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319999" y="739623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464245" y="7405671"/>
            <a:ext cx="204406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19999" y="767287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19999" y="794951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424038" y="7682312"/>
            <a:ext cx="212407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choses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d’autrui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19999" y="8226163"/>
            <a:ext cx="2340610" cy="350520"/>
          </a:xfrm>
          <a:custGeom>
            <a:avLst/>
            <a:gdLst/>
            <a:ahLst/>
            <a:cxnLst/>
            <a:rect l="l" t="t" r="r" b="b"/>
            <a:pathLst>
              <a:path w="2340609" h="3505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286000" y="350126"/>
                </a:lnTo>
                <a:lnTo>
                  <a:pt x="2317218" y="349282"/>
                </a:lnTo>
                <a:lnTo>
                  <a:pt x="2333250" y="343376"/>
                </a:lnTo>
                <a:lnTo>
                  <a:pt x="2339156" y="327344"/>
                </a:lnTo>
                <a:lnTo>
                  <a:pt x="2340000" y="2961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51404" y="8241949"/>
            <a:ext cx="1869439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39445" marR="5080" indent="-6273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produits  défectueux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7" name="object 10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8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6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8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0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2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5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6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7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8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49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17" name="Connecteur droit 116"/>
          <p:cNvCxnSpPr/>
          <p:nvPr/>
        </p:nvCxnSpPr>
        <p:spPr>
          <a:xfrm>
            <a:off x="1847850" y="9461500"/>
            <a:ext cx="684000" cy="0"/>
          </a:xfrm>
          <a:prstGeom prst="line">
            <a:avLst/>
          </a:prstGeom>
          <a:ln w="12700">
            <a:solidFill>
              <a:srgbClr val="6C8C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5194" y="9173898"/>
            <a:ext cx="549275" cy="196215"/>
          </a:xfrm>
          <a:custGeom>
            <a:avLst/>
            <a:gdLst/>
            <a:ahLst/>
            <a:cxnLst/>
            <a:rect l="l" t="t" r="r" b="b"/>
            <a:pathLst>
              <a:path w="549275" h="196215">
                <a:moveTo>
                  <a:pt x="0" y="196202"/>
                </a:moveTo>
                <a:lnTo>
                  <a:pt x="549008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71999" y="6381479"/>
            <a:ext cx="648335" cy="130175"/>
          </a:xfrm>
          <a:custGeom>
            <a:avLst/>
            <a:gdLst/>
            <a:ahLst/>
            <a:cxnLst/>
            <a:rect l="l" t="t" r="r" b="b"/>
            <a:pathLst>
              <a:path w="648335" h="130175">
                <a:moveTo>
                  <a:pt x="0" y="129552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71999" y="7485314"/>
            <a:ext cx="648335" cy="6985"/>
          </a:xfrm>
          <a:custGeom>
            <a:avLst/>
            <a:gdLst/>
            <a:ahLst/>
            <a:cxnLst/>
            <a:rect l="l" t="t" r="r" b="b"/>
            <a:pathLst>
              <a:path w="648335" h="6984">
                <a:moveTo>
                  <a:pt x="0" y="671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71999" y="6515531"/>
            <a:ext cx="648335" cy="134620"/>
          </a:xfrm>
          <a:custGeom>
            <a:avLst/>
            <a:gdLst/>
            <a:ahLst/>
            <a:cxnLst/>
            <a:rect l="l" t="t" r="r" b="b"/>
            <a:pathLst>
              <a:path w="648335" h="134620">
                <a:moveTo>
                  <a:pt x="0" y="0"/>
                </a:moveTo>
                <a:lnTo>
                  <a:pt x="647992" y="13434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71999" y="7496532"/>
            <a:ext cx="648335" cy="257175"/>
          </a:xfrm>
          <a:custGeom>
            <a:avLst/>
            <a:gdLst/>
            <a:ahLst/>
            <a:cxnLst/>
            <a:rect l="l" t="t" r="r" b="b"/>
            <a:pathLst>
              <a:path w="648335" h="257175">
                <a:moveTo>
                  <a:pt x="0" y="0"/>
                </a:moveTo>
                <a:lnTo>
                  <a:pt x="647992" y="25717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71999" y="6108458"/>
            <a:ext cx="648335" cy="393700"/>
          </a:xfrm>
          <a:custGeom>
            <a:avLst/>
            <a:gdLst/>
            <a:ahLst/>
            <a:cxnLst/>
            <a:rect l="l" t="t" r="r" b="b"/>
            <a:pathLst>
              <a:path w="648335" h="393700">
                <a:moveTo>
                  <a:pt x="0" y="393573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71999" y="7212293"/>
            <a:ext cx="648335" cy="271145"/>
          </a:xfrm>
          <a:custGeom>
            <a:avLst/>
            <a:gdLst/>
            <a:ahLst/>
            <a:cxnLst/>
            <a:rect l="l" t="t" r="r" b="b"/>
            <a:pathLst>
              <a:path w="648335" h="271145">
                <a:moveTo>
                  <a:pt x="0" y="270738"/>
                </a:moveTo>
                <a:lnTo>
                  <a:pt x="6479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85627" y="6515459"/>
            <a:ext cx="580390" cy="477520"/>
          </a:xfrm>
          <a:custGeom>
            <a:avLst/>
            <a:gdLst/>
            <a:ahLst/>
            <a:cxnLst/>
            <a:rect l="l" t="t" r="r" b="b"/>
            <a:pathLst>
              <a:path w="580389" h="477520">
                <a:moveTo>
                  <a:pt x="0" y="477177"/>
                </a:moveTo>
                <a:lnTo>
                  <a:pt x="58036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21494" y="7303032"/>
            <a:ext cx="544830" cy="171450"/>
          </a:xfrm>
          <a:custGeom>
            <a:avLst/>
            <a:gdLst/>
            <a:ahLst/>
            <a:cxnLst/>
            <a:rect l="l" t="t" r="r" b="b"/>
            <a:pathLst>
              <a:path w="544830" h="171450">
                <a:moveTo>
                  <a:pt x="0" y="0"/>
                </a:moveTo>
                <a:lnTo>
                  <a:pt x="544499" y="17092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98996" y="7429031"/>
            <a:ext cx="567055" cy="859790"/>
          </a:xfrm>
          <a:custGeom>
            <a:avLst/>
            <a:gdLst/>
            <a:ahLst/>
            <a:cxnLst/>
            <a:rect l="l" t="t" r="r" b="b"/>
            <a:pathLst>
              <a:path w="567055" h="859790">
                <a:moveTo>
                  <a:pt x="0" y="0"/>
                </a:moveTo>
                <a:lnTo>
                  <a:pt x="567004" y="85943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6196" y="9542900"/>
            <a:ext cx="562610" cy="184785"/>
          </a:xfrm>
          <a:custGeom>
            <a:avLst/>
            <a:gdLst/>
            <a:ahLst/>
            <a:cxnLst/>
            <a:rect l="l" t="t" r="r" b="b"/>
            <a:pathLst>
              <a:path w="562610" h="184784">
                <a:moveTo>
                  <a:pt x="0" y="0"/>
                </a:moveTo>
                <a:lnTo>
                  <a:pt x="562190" y="18455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53997" y="6515531"/>
            <a:ext cx="666115" cy="407670"/>
          </a:xfrm>
          <a:custGeom>
            <a:avLst/>
            <a:gdLst/>
            <a:ahLst/>
            <a:cxnLst/>
            <a:rect l="l" t="t" r="r" b="b"/>
            <a:pathLst>
              <a:path w="666114" h="407670">
                <a:moveTo>
                  <a:pt x="0" y="0"/>
                </a:moveTo>
                <a:lnTo>
                  <a:pt x="666000" y="40717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53997" y="7496532"/>
            <a:ext cx="666115" cy="530225"/>
          </a:xfrm>
          <a:custGeom>
            <a:avLst/>
            <a:gdLst/>
            <a:ahLst/>
            <a:cxnLst/>
            <a:rect l="l" t="t" r="r" b="b"/>
            <a:pathLst>
              <a:path w="666114" h="530225">
                <a:moveTo>
                  <a:pt x="0" y="0"/>
                </a:moveTo>
                <a:lnTo>
                  <a:pt x="666000" y="5300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3997" y="7496532"/>
            <a:ext cx="666115" cy="814705"/>
          </a:xfrm>
          <a:custGeom>
            <a:avLst/>
            <a:gdLst/>
            <a:ahLst/>
            <a:cxnLst/>
            <a:rect l="l" t="t" r="r" b="b"/>
            <a:pathLst>
              <a:path w="666114" h="814704">
                <a:moveTo>
                  <a:pt x="0" y="0"/>
                </a:moveTo>
                <a:lnTo>
                  <a:pt x="666000" y="8145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83999" y="9278402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12187" y="9294189"/>
            <a:ext cx="1565275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5080" indent="-23495">
              <a:lnSpc>
                <a:spcPts val="1100"/>
              </a:lnSpc>
              <a:spcBef>
                <a:spcPts val="170"/>
              </a:spcBef>
              <a:tabLst>
                <a:tab pos="996950" algn="l"/>
                <a:tab pos="1551940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conditions 	</a:t>
            </a:r>
            <a:r>
              <a:rPr sz="950" u="heavy" dirty="0">
                <a:solidFill>
                  <a:srgbClr val="FFFFFF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FFFFFF"/>
                </a:solidFill>
                <a:latin typeface="Arial"/>
                <a:cs typeface="Arial"/>
              </a:rPr>
              <a:t>d’éxonération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83999" y="6879566"/>
            <a:ext cx="1260475" cy="655320"/>
          </a:xfrm>
          <a:custGeom>
            <a:avLst/>
            <a:gdLst/>
            <a:ahLst/>
            <a:cxnLst/>
            <a:rect l="l" t="t" r="r" b="b"/>
            <a:pathLst>
              <a:path w="1260475" h="6553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00925"/>
                </a:lnTo>
                <a:lnTo>
                  <a:pt x="843" y="632144"/>
                </a:lnTo>
                <a:lnTo>
                  <a:pt x="6750" y="648176"/>
                </a:lnTo>
                <a:lnTo>
                  <a:pt x="22781" y="654082"/>
                </a:lnTo>
                <a:lnTo>
                  <a:pt x="54000" y="654926"/>
                </a:lnTo>
                <a:lnTo>
                  <a:pt x="1206004" y="654926"/>
                </a:lnTo>
                <a:lnTo>
                  <a:pt x="1237223" y="654082"/>
                </a:lnTo>
                <a:lnTo>
                  <a:pt x="1253255" y="648176"/>
                </a:lnTo>
                <a:lnTo>
                  <a:pt x="1259161" y="632144"/>
                </a:lnTo>
                <a:lnTo>
                  <a:pt x="1260005" y="6009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68120" y="6908051"/>
            <a:ext cx="1084580" cy="5899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demander la  réparation de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son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préjudice, la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victime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doit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montrer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65999" y="9071171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690948" y="9080608"/>
            <a:ext cx="8039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majeure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65999" y="934316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717751" y="9352604"/>
            <a:ext cx="7499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tiers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465999" y="9615170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573567" y="9624606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Faute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victime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465999" y="740202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613685" y="7411463"/>
            <a:ext cx="958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générateur.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465999" y="6427990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731124" y="6437426"/>
            <a:ext cx="7232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dommage.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465999" y="820716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566762" y="8216605"/>
            <a:ext cx="10515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lien de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causalité.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19999" y="628967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19999" y="601302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255657" y="6022463"/>
            <a:ext cx="46164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corporel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19999" y="6566313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5322758" y="6575750"/>
            <a:ext cx="32766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moral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19999" y="684295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027583" y="6852391"/>
            <a:ext cx="9175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environnemental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19999" y="7119594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568253" y="7129030"/>
            <a:ext cx="18357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contractuelle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19999" y="739623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464245" y="7405671"/>
            <a:ext cx="204406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19999" y="7672875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319999" y="7949517"/>
            <a:ext cx="2340610" cy="198120"/>
          </a:xfrm>
          <a:custGeom>
            <a:avLst/>
            <a:gdLst/>
            <a:ahLst/>
            <a:cxnLst/>
            <a:rect l="l" t="t" r="r" b="b"/>
            <a:pathLst>
              <a:path w="2340609" h="1981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2286000" y="197726"/>
                </a:lnTo>
                <a:lnTo>
                  <a:pt x="2317218" y="196882"/>
                </a:lnTo>
                <a:lnTo>
                  <a:pt x="2333250" y="190976"/>
                </a:lnTo>
                <a:lnTo>
                  <a:pt x="2339156" y="174944"/>
                </a:lnTo>
                <a:lnTo>
                  <a:pt x="2340000" y="1437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424038" y="7682312"/>
            <a:ext cx="212407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choses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Responsablité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civile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d’autrui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319999" y="8226163"/>
            <a:ext cx="2340610" cy="350520"/>
          </a:xfrm>
          <a:custGeom>
            <a:avLst/>
            <a:gdLst/>
            <a:ahLst/>
            <a:cxnLst/>
            <a:rect l="l" t="t" r="r" b="b"/>
            <a:pathLst>
              <a:path w="2340609" h="350520">
                <a:moveTo>
                  <a:pt x="228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2286000" y="350126"/>
                </a:lnTo>
                <a:lnTo>
                  <a:pt x="2317218" y="349282"/>
                </a:lnTo>
                <a:lnTo>
                  <a:pt x="2333250" y="343376"/>
                </a:lnTo>
                <a:lnTo>
                  <a:pt x="2339156" y="327344"/>
                </a:lnTo>
                <a:lnTo>
                  <a:pt x="2340000" y="296125"/>
                </a:lnTo>
                <a:lnTo>
                  <a:pt x="2340000" y="54000"/>
                </a:lnTo>
                <a:lnTo>
                  <a:pt x="2339156" y="22781"/>
                </a:lnTo>
                <a:lnTo>
                  <a:pt x="2333250" y="6750"/>
                </a:lnTo>
                <a:lnTo>
                  <a:pt x="2317218" y="843"/>
                </a:lnTo>
                <a:lnTo>
                  <a:pt x="2286000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4551404" y="8241949"/>
            <a:ext cx="1869439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39445" marR="5080" indent="-6273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Responsabilité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fait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produits  défectueux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25299" y="5644530"/>
            <a:ext cx="586930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principes 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 civile contractuelle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extracontractuelle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32003" y="563622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494974" y="562837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4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5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9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0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31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1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2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3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4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4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5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6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7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8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59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7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1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4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5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7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8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661299" y="248690"/>
            <a:ext cx="4778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9. Quelles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réponses apportent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le droit </a:t>
            </a: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face </a:t>
            </a:r>
          </a:p>
          <a:p>
            <a:pPr marL="12700" marR="5080">
              <a:lnSpc>
                <a:spcPct val="100000"/>
              </a:lnSpc>
            </a:pPr>
            <a:r>
              <a:rPr lang="fr-FR" sz="1500" b="1" spc="-5" dirty="0">
                <a:solidFill>
                  <a:srgbClr val="005AAA"/>
                </a:solidFill>
                <a:latin typeface="Arial"/>
                <a:cs typeface="Arial"/>
              </a:rPr>
              <a:t>aux risques auxquels s’expose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l’entreprise</a:t>
            </a:r>
            <a:r>
              <a:rPr lang="fr-FR" sz="1500" b="1" spc="-1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lang="fr-FR"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lang="fr-FR" sz="15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31412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0" y="99148"/>
                </a:moveTo>
                <a:lnTo>
                  <a:pt x="43445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127" y="1581084"/>
            <a:ext cx="434975" cy="99695"/>
          </a:xfrm>
          <a:custGeom>
            <a:avLst/>
            <a:gdLst/>
            <a:ahLst/>
            <a:cxnLst/>
            <a:rect l="l" t="t" r="r" b="b"/>
            <a:pathLst>
              <a:path w="434975" h="99694">
                <a:moveTo>
                  <a:pt x="434454" y="9914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31412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0" y="0"/>
                </a:moveTo>
                <a:lnTo>
                  <a:pt x="434454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34127" y="1752233"/>
            <a:ext cx="434975" cy="97790"/>
          </a:xfrm>
          <a:custGeom>
            <a:avLst/>
            <a:gdLst/>
            <a:ahLst/>
            <a:cxnLst/>
            <a:rect l="l" t="t" r="r" b="b"/>
            <a:pathLst>
              <a:path w="434975" h="97789">
                <a:moveTo>
                  <a:pt x="434454" y="0"/>
                </a:moveTo>
                <a:lnTo>
                  <a:pt x="0" y="97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9999" y="1464801"/>
            <a:ext cx="1260475" cy="502920"/>
          </a:xfrm>
          <a:custGeom>
            <a:avLst/>
            <a:gdLst/>
            <a:ahLst/>
            <a:cxnLst/>
            <a:rect l="l" t="t" r="r" b="b"/>
            <a:pathLst>
              <a:path w="1260475" h="5029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8525"/>
                </a:lnTo>
                <a:lnTo>
                  <a:pt x="843" y="479744"/>
                </a:lnTo>
                <a:lnTo>
                  <a:pt x="6750" y="495776"/>
                </a:lnTo>
                <a:lnTo>
                  <a:pt x="22781" y="501682"/>
                </a:lnTo>
                <a:lnTo>
                  <a:pt x="54000" y="502526"/>
                </a:lnTo>
                <a:lnTo>
                  <a:pt x="1206004" y="502526"/>
                </a:lnTo>
                <a:lnTo>
                  <a:pt x="1237223" y="501682"/>
                </a:lnTo>
                <a:lnTo>
                  <a:pt x="1253255" y="495776"/>
                </a:lnTo>
                <a:lnTo>
                  <a:pt x="1259161" y="479744"/>
                </a:lnTo>
                <a:lnTo>
                  <a:pt x="1260005" y="4485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23840" y="1486938"/>
            <a:ext cx="114554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10" dirty="0">
                <a:solidFill>
                  <a:srgbClr val="FFFFFF"/>
                </a:solidFill>
                <a:latin typeface="Arial"/>
                <a:cs typeface="Arial"/>
              </a:rPr>
              <a:t>L’entreprise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est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confronté à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 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risques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72711" y="1733598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641845" y="1743034"/>
            <a:ext cx="51498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matériels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2711" y="1461602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90235" y="1471038"/>
            <a:ext cx="101790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environnementaux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66622" y="1481197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874633" y="1490634"/>
            <a:ext cx="8375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technologiques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66622" y="1753199"/>
            <a:ext cx="1260475" cy="198120"/>
          </a:xfrm>
          <a:custGeom>
            <a:avLst/>
            <a:gdLst/>
            <a:ahLst/>
            <a:cxnLst/>
            <a:rect l="l" t="t" r="r" b="b"/>
            <a:pathLst>
              <a:path w="1260475" h="198119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206004" y="197726"/>
                </a:lnTo>
                <a:lnTo>
                  <a:pt x="1237223" y="196882"/>
                </a:lnTo>
                <a:lnTo>
                  <a:pt x="1253255" y="190976"/>
                </a:lnTo>
                <a:lnTo>
                  <a:pt x="1259161" y="174944"/>
                </a:lnTo>
                <a:lnTo>
                  <a:pt x="1260005" y="1437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965268" y="1762637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numériques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5299" y="1088300"/>
            <a:ext cx="454025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types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risques auxquels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l’entreprise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est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confrontée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5299" y="2317657"/>
            <a:ext cx="1934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L’inexécution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</a:t>
            </a:r>
            <a:r>
              <a:rPr sz="1300" b="1" spc="-3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32003" y="2309355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4974" y="2301502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5299" y="3921060"/>
            <a:ext cx="2970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responsabilités civiles 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pénales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2003" y="391275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974" y="3904901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</a:t>
            </a:r>
            <a:r>
              <a:rPr b="1" spc="75" dirty="0">
                <a:solidFill>
                  <a:srgbClr val="FDB913"/>
                </a:solidFill>
                <a:latin typeface="Arial"/>
                <a:cs typeface="Arial"/>
              </a:rPr>
              <a:t> </a:t>
            </a:r>
            <a:r>
              <a:rPr spc="-10" dirty="0"/>
              <a:t>L’organisation </a:t>
            </a:r>
            <a:r>
              <a:rPr dirty="0"/>
              <a:t>de </a:t>
            </a:r>
            <a:r>
              <a:rPr spc="-5" dirty="0"/>
              <a:t>l’activité </a:t>
            </a:r>
            <a:r>
              <a:rPr dirty="0"/>
              <a:t>de </a:t>
            </a:r>
            <a:r>
              <a:rPr spc="-5" dirty="0"/>
              <a:t>l’entreprise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67" name="object 5"/>
          <p:cNvSpPr/>
          <p:nvPr/>
        </p:nvSpPr>
        <p:spPr>
          <a:xfrm>
            <a:off x="18711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5"/>
          <p:cNvSpPr/>
          <p:nvPr/>
        </p:nvSpPr>
        <p:spPr>
          <a:xfrm>
            <a:off x="34078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4"/>
          <p:cNvSpPr/>
          <p:nvPr/>
        </p:nvSpPr>
        <p:spPr>
          <a:xfrm>
            <a:off x="1871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4"/>
          <p:cNvSpPr/>
          <p:nvPr/>
        </p:nvSpPr>
        <p:spPr>
          <a:xfrm>
            <a:off x="33951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4"/>
          <p:cNvSpPr/>
          <p:nvPr/>
        </p:nvSpPr>
        <p:spPr>
          <a:xfrm>
            <a:off x="4893750" y="446086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5"/>
          <p:cNvSpPr/>
          <p:nvPr/>
        </p:nvSpPr>
        <p:spPr>
          <a:xfrm>
            <a:off x="4893750" y="495673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>
                <a:moveTo>
                  <a:pt x="0" y="0"/>
                </a:moveTo>
                <a:lnTo>
                  <a:pt x="29700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35"/>
          <p:cNvSpPr/>
          <p:nvPr/>
        </p:nvSpPr>
        <p:spPr>
          <a:xfrm>
            <a:off x="641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36"/>
          <p:cNvSpPr txBox="1"/>
          <p:nvPr/>
        </p:nvSpPr>
        <p:spPr>
          <a:xfrm>
            <a:off x="785166" y="431014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274955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pénale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5" name="object 37"/>
          <p:cNvSpPr/>
          <p:nvPr/>
        </p:nvSpPr>
        <p:spPr>
          <a:xfrm>
            <a:off x="641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8"/>
          <p:cNvSpPr txBox="1"/>
          <p:nvPr/>
        </p:nvSpPr>
        <p:spPr>
          <a:xfrm>
            <a:off x="785166" y="4806016"/>
            <a:ext cx="972640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 indent="-322580" algn="ctr">
              <a:lnSpc>
                <a:spcPts val="1100"/>
              </a:lnSpc>
              <a:spcBef>
                <a:spcPts val="170"/>
              </a:spcBef>
              <a:tabLst>
                <a:tab pos="1061085" algn="l"/>
                <a:tab pos="1358265" algn="l"/>
              </a:tabLst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95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 smtClean="0">
                <a:solidFill>
                  <a:srgbClr val="FFFFFF"/>
                </a:solidFill>
                <a:latin typeface="Arial"/>
                <a:cs typeface="Arial"/>
              </a:rPr>
              <a:t>responsabilité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7" name="object 39"/>
          <p:cNvSpPr/>
          <p:nvPr/>
        </p:nvSpPr>
        <p:spPr>
          <a:xfrm>
            <a:off x="2157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40"/>
          <p:cNvSpPr txBox="1"/>
          <p:nvPr/>
        </p:nvSpPr>
        <p:spPr>
          <a:xfrm>
            <a:off x="2234661" y="4310146"/>
            <a:ext cx="1106651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2710" marR="5080" indent="-80645" algn="ctr">
              <a:lnSpc>
                <a:spcPts val="1100"/>
              </a:lnSpc>
              <a:spcBef>
                <a:spcPts val="170"/>
              </a:spcBef>
              <a:tabLst>
                <a:tab pos="140843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sanctionne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l’auteur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d’une</a:t>
            </a:r>
            <a:r>
              <a:rPr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infraction.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9" name="object 41"/>
          <p:cNvSpPr/>
          <p:nvPr/>
        </p:nvSpPr>
        <p:spPr>
          <a:xfrm>
            <a:off x="2157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42"/>
          <p:cNvSpPr txBox="1"/>
          <p:nvPr/>
        </p:nvSpPr>
        <p:spPr>
          <a:xfrm>
            <a:off x="2299609" y="4806016"/>
            <a:ext cx="976754" cy="3141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83820" algn="ctr">
              <a:lnSpc>
                <a:spcPts val="1100"/>
              </a:lnSpc>
              <a:spcBef>
                <a:spcPts val="170"/>
              </a:spcBef>
              <a:tabLst>
                <a:tab pos="1057910" algn="l"/>
                <a:tab pos="135509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vise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réparer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            </a:t>
            </a:r>
            <a:r>
              <a:rPr sz="950" spc="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préjudice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subi.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1" name="object 43"/>
          <p:cNvSpPr/>
          <p:nvPr/>
        </p:nvSpPr>
        <p:spPr>
          <a:xfrm>
            <a:off x="36742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44"/>
          <p:cNvSpPr txBox="1"/>
          <p:nvPr/>
        </p:nvSpPr>
        <p:spPr>
          <a:xfrm>
            <a:off x="3838784" y="4310146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7366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Amende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et/ou  emprisonnement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45"/>
          <p:cNvSpPr/>
          <p:nvPr/>
        </p:nvSpPr>
        <p:spPr>
          <a:xfrm>
            <a:off x="36742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FE2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46"/>
          <p:cNvSpPr txBox="1"/>
          <p:nvPr/>
        </p:nvSpPr>
        <p:spPr>
          <a:xfrm>
            <a:off x="3912511" y="4875866"/>
            <a:ext cx="7772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Indemnisation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47"/>
          <p:cNvSpPr txBox="1"/>
          <p:nvPr/>
        </p:nvSpPr>
        <p:spPr>
          <a:xfrm>
            <a:off x="5536194" y="431014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marR="5080" indent="-9080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pénale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48"/>
          <p:cNvSpPr/>
          <p:nvPr/>
        </p:nvSpPr>
        <p:spPr>
          <a:xfrm>
            <a:off x="5190749" y="4294359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49"/>
          <p:cNvSpPr txBox="1"/>
          <p:nvPr/>
        </p:nvSpPr>
        <p:spPr>
          <a:xfrm>
            <a:off x="5536194" y="4806016"/>
            <a:ext cx="56896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49860" marR="5080" indent="-13779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Juridiction  civile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50"/>
          <p:cNvSpPr/>
          <p:nvPr/>
        </p:nvSpPr>
        <p:spPr>
          <a:xfrm>
            <a:off x="5190749" y="4790230"/>
            <a:ext cx="1260475" cy="350520"/>
          </a:xfrm>
          <a:custGeom>
            <a:avLst/>
            <a:gdLst/>
            <a:ahLst/>
            <a:cxnLst/>
            <a:rect l="l" t="t" r="r" b="b"/>
            <a:pathLst>
              <a:path w="1260475" h="35052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96125"/>
                </a:lnTo>
                <a:lnTo>
                  <a:pt x="843" y="327344"/>
                </a:lnTo>
                <a:lnTo>
                  <a:pt x="6750" y="343376"/>
                </a:lnTo>
                <a:lnTo>
                  <a:pt x="22781" y="349282"/>
                </a:lnTo>
                <a:lnTo>
                  <a:pt x="54000" y="350126"/>
                </a:lnTo>
                <a:lnTo>
                  <a:pt x="1206004" y="350126"/>
                </a:lnTo>
                <a:lnTo>
                  <a:pt x="1237223" y="349282"/>
                </a:lnTo>
                <a:lnTo>
                  <a:pt x="1253255" y="343376"/>
                </a:lnTo>
                <a:lnTo>
                  <a:pt x="1259161" y="327344"/>
                </a:lnTo>
                <a:lnTo>
                  <a:pt x="1260005" y="2961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2"/>
          <p:cNvSpPr/>
          <p:nvPr/>
        </p:nvSpPr>
        <p:spPr>
          <a:xfrm>
            <a:off x="4210625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17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3"/>
          <p:cNvSpPr/>
          <p:nvPr/>
        </p:nvSpPr>
        <p:spPr>
          <a:xfrm>
            <a:off x="2457450" y="3094625"/>
            <a:ext cx="54000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104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8"/>
          <p:cNvSpPr/>
          <p:nvPr/>
        </p:nvSpPr>
        <p:spPr>
          <a:xfrm>
            <a:off x="4213399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20" h="226060">
                <a:moveTo>
                  <a:pt x="0" y="225805"/>
                </a:moveTo>
                <a:lnTo>
                  <a:pt x="464794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"/>
          <p:cNvSpPr/>
          <p:nvPr/>
        </p:nvSpPr>
        <p:spPr>
          <a:xfrm>
            <a:off x="2516821" y="2813353"/>
            <a:ext cx="464820" cy="226060"/>
          </a:xfrm>
          <a:custGeom>
            <a:avLst/>
            <a:gdLst/>
            <a:ahLst/>
            <a:cxnLst/>
            <a:rect l="l" t="t" r="r" b="b"/>
            <a:pathLst>
              <a:path w="464819" h="226060">
                <a:moveTo>
                  <a:pt x="464794" y="22580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15"/>
          <p:cNvSpPr/>
          <p:nvPr/>
        </p:nvSpPr>
        <p:spPr>
          <a:xfrm>
            <a:off x="4213020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29" h="219710">
                <a:moveTo>
                  <a:pt x="0" y="0"/>
                </a:moveTo>
                <a:lnTo>
                  <a:pt x="468325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16"/>
          <p:cNvSpPr/>
          <p:nvPr/>
        </p:nvSpPr>
        <p:spPr>
          <a:xfrm>
            <a:off x="2513669" y="3149940"/>
            <a:ext cx="468630" cy="219710"/>
          </a:xfrm>
          <a:custGeom>
            <a:avLst/>
            <a:gdLst/>
            <a:ahLst/>
            <a:cxnLst/>
            <a:rect l="l" t="t" r="r" b="b"/>
            <a:pathLst>
              <a:path w="468630" h="219710">
                <a:moveTo>
                  <a:pt x="468325" y="0"/>
                </a:moveTo>
                <a:lnTo>
                  <a:pt x="0" y="21943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51"/>
          <p:cNvSpPr/>
          <p:nvPr/>
        </p:nvSpPr>
        <p:spPr>
          <a:xfrm>
            <a:off x="2969973" y="2690953"/>
            <a:ext cx="1260475" cy="807720"/>
          </a:xfrm>
          <a:custGeom>
            <a:avLst/>
            <a:gdLst/>
            <a:ahLst/>
            <a:cxnLst/>
            <a:rect l="l" t="t" r="r" b="b"/>
            <a:pathLst>
              <a:path w="1260475" h="807720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753325"/>
                </a:lnTo>
                <a:lnTo>
                  <a:pt x="843" y="784544"/>
                </a:lnTo>
                <a:lnTo>
                  <a:pt x="6750" y="800576"/>
                </a:lnTo>
                <a:lnTo>
                  <a:pt x="22781" y="806482"/>
                </a:lnTo>
                <a:lnTo>
                  <a:pt x="54000" y="807326"/>
                </a:lnTo>
                <a:lnTo>
                  <a:pt x="1206004" y="807326"/>
                </a:lnTo>
                <a:lnTo>
                  <a:pt x="1237223" y="806482"/>
                </a:lnTo>
                <a:lnTo>
                  <a:pt x="1253255" y="800576"/>
                </a:lnTo>
                <a:lnTo>
                  <a:pt x="1259161" y="784544"/>
                </a:lnTo>
                <a:lnTo>
                  <a:pt x="1260005" y="753325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52"/>
          <p:cNvSpPr txBox="1"/>
          <p:nvPr/>
        </p:nvSpPr>
        <p:spPr>
          <a:xfrm>
            <a:off x="3023785" y="2725789"/>
            <a:ext cx="1145540" cy="7289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En cas</a:t>
            </a:r>
            <a:r>
              <a:rPr sz="95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d’inexécution  ou de mauvaise  exécution du</a:t>
            </a:r>
            <a:r>
              <a:rPr sz="95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contrat,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créancier à 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plusieurs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outils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74"/>
          <p:cNvSpPr/>
          <p:nvPr/>
        </p:nvSpPr>
        <p:spPr>
          <a:xfrm>
            <a:off x="815901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76"/>
          <p:cNvSpPr/>
          <p:nvPr/>
        </p:nvSpPr>
        <p:spPr>
          <a:xfrm>
            <a:off x="816257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78"/>
          <p:cNvSpPr/>
          <p:nvPr/>
        </p:nvSpPr>
        <p:spPr>
          <a:xfrm>
            <a:off x="815901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81"/>
          <p:cNvSpPr/>
          <p:nvPr/>
        </p:nvSpPr>
        <p:spPr>
          <a:xfrm>
            <a:off x="4667286" y="2995753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83"/>
          <p:cNvSpPr/>
          <p:nvPr/>
        </p:nvSpPr>
        <p:spPr>
          <a:xfrm>
            <a:off x="4667286" y="2721128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19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85"/>
          <p:cNvSpPr/>
          <p:nvPr/>
        </p:nvSpPr>
        <p:spPr>
          <a:xfrm>
            <a:off x="4667286" y="3270384"/>
            <a:ext cx="1717039" cy="198120"/>
          </a:xfrm>
          <a:custGeom>
            <a:avLst/>
            <a:gdLst/>
            <a:ahLst/>
            <a:cxnLst/>
            <a:rect l="l" t="t" r="r" b="b"/>
            <a:pathLst>
              <a:path w="1717039" h="198120">
                <a:moveTo>
                  <a:pt x="166281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3725"/>
                </a:lnTo>
                <a:lnTo>
                  <a:pt x="843" y="174944"/>
                </a:lnTo>
                <a:lnTo>
                  <a:pt x="6750" y="190976"/>
                </a:lnTo>
                <a:lnTo>
                  <a:pt x="22781" y="196882"/>
                </a:lnTo>
                <a:lnTo>
                  <a:pt x="54000" y="197726"/>
                </a:lnTo>
                <a:lnTo>
                  <a:pt x="1662811" y="197726"/>
                </a:lnTo>
                <a:lnTo>
                  <a:pt x="1694029" y="196882"/>
                </a:lnTo>
                <a:lnTo>
                  <a:pt x="1710061" y="190976"/>
                </a:lnTo>
                <a:lnTo>
                  <a:pt x="1715967" y="174944"/>
                </a:lnTo>
                <a:lnTo>
                  <a:pt x="1716811" y="143725"/>
                </a:lnTo>
                <a:lnTo>
                  <a:pt x="1716811" y="54000"/>
                </a:lnTo>
                <a:lnTo>
                  <a:pt x="1715967" y="22781"/>
                </a:lnTo>
                <a:lnTo>
                  <a:pt x="1710061" y="6750"/>
                </a:lnTo>
                <a:lnTo>
                  <a:pt x="1694029" y="843"/>
                </a:lnTo>
                <a:lnTo>
                  <a:pt x="166281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79"/>
          <p:cNvSpPr txBox="1"/>
          <p:nvPr/>
        </p:nvSpPr>
        <p:spPr>
          <a:xfrm>
            <a:off x="8365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mise en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demeure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4" name="object 79"/>
          <p:cNvSpPr txBox="1"/>
          <p:nvPr/>
        </p:nvSpPr>
        <p:spPr>
          <a:xfrm>
            <a:off x="8365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réduction de prix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5" name="object 79"/>
          <p:cNvSpPr txBox="1"/>
          <p:nvPr/>
        </p:nvSpPr>
        <p:spPr>
          <a:xfrm>
            <a:off x="8365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’exécution forcée en nature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6" name="object 79"/>
          <p:cNvSpPr txBox="1"/>
          <p:nvPr/>
        </p:nvSpPr>
        <p:spPr>
          <a:xfrm>
            <a:off x="4684676" y="27252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’exception</a:t>
            </a:r>
            <a:r>
              <a:rPr lang="fr-FR" sz="950" spc="-1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d’inexécution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7" name="object 79"/>
          <p:cNvSpPr txBox="1"/>
          <p:nvPr/>
        </p:nvSpPr>
        <p:spPr>
          <a:xfrm>
            <a:off x="4684676" y="299825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résolution du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contrat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8" name="object 79"/>
          <p:cNvSpPr txBox="1"/>
          <p:nvPr/>
        </p:nvSpPr>
        <p:spPr>
          <a:xfrm>
            <a:off x="4684676" y="3271300"/>
            <a:ext cx="1676401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la réparation du</a:t>
            </a:r>
            <a:r>
              <a:rPr lang="fr-FR" sz="950" spc="-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préjudice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1562</Words>
  <Application>Microsoft Office PowerPoint</Application>
  <PresentationFormat>Personnalisé</PresentationFormat>
  <Paragraphs>381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SANCHEZ ELISABETH</cp:lastModifiedBy>
  <cp:revision>5</cp:revision>
  <dcterms:created xsi:type="dcterms:W3CDTF">2018-06-25T16:34:19Z</dcterms:created>
  <dcterms:modified xsi:type="dcterms:W3CDTF">2018-07-06T13:29:04Z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2018-06-25T00:00:00Z</vt:filetime>
  </property>
</Properties>
</file>