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-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Image 6" descr="CEJM-Fond-Manage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7" name="object 5"/>
          <p:cNvSpPr/>
          <p:nvPr/>
        </p:nvSpPr>
        <p:spPr>
          <a:xfrm>
            <a:off x="5255629" y="5240702"/>
            <a:ext cx="0" cy="360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"/>
          <p:cNvSpPr/>
          <p:nvPr/>
        </p:nvSpPr>
        <p:spPr>
          <a:xfrm>
            <a:off x="5969167" y="6675184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565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"/>
          <p:cNvSpPr/>
          <p:nvPr/>
        </p:nvSpPr>
        <p:spPr>
          <a:xfrm>
            <a:off x="1953629" y="5240702"/>
            <a:ext cx="0" cy="133604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"/>
          <p:cNvSpPr/>
          <p:nvPr/>
        </p:nvSpPr>
        <p:spPr>
          <a:xfrm>
            <a:off x="5550349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9"/>
          <p:cNvSpPr/>
          <p:nvPr/>
        </p:nvSpPr>
        <p:spPr>
          <a:xfrm>
            <a:off x="5963824" y="6462004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36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12"/>
          <p:cNvSpPr/>
          <p:nvPr/>
        </p:nvSpPr>
        <p:spPr>
          <a:xfrm>
            <a:off x="4154397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35"/>
          <p:cNvSpPr/>
          <p:nvPr/>
        </p:nvSpPr>
        <p:spPr>
          <a:xfrm>
            <a:off x="433259" y="5982306"/>
            <a:ext cx="3041015" cy="360045"/>
          </a:xfrm>
          <a:custGeom>
            <a:avLst/>
            <a:gdLst/>
            <a:ahLst/>
            <a:cxnLst/>
            <a:rect l="l" t="t" r="r" b="b"/>
            <a:pathLst>
              <a:path w="3041015" h="360045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86735" y="359994"/>
                </a:lnTo>
                <a:lnTo>
                  <a:pt x="3017954" y="359150"/>
                </a:lnTo>
                <a:lnTo>
                  <a:pt x="3033985" y="353244"/>
                </a:lnTo>
                <a:lnTo>
                  <a:pt x="3039891" y="337212"/>
                </a:lnTo>
                <a:lnTo>
                  <a:pt x="3040735" y="305993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36"/>
          <p:cNvSpPr txBox="1"/>
          <p:nvPr/>
        </p:nvSpPr>
        <p:spPr>
          <a:xfrm>
            <a:off x="541446" y="6072872"/>
            <a:ext cx="28155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matériels, immatériels ou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37"/>
          <p:cNvSpPr/>
          <p:nvPr/>
        </p:nvSpPr>
        <p:spPr>
          <a:xfrm>
            <a:off x="3730005" y="5982306"/>
            <a:ext cx="1026794" cy="360045"/>
          </a:xfrm>
          <a:custGeom>
            <a:avLst/>
            <a:gdLst/>
            <a:ahLst/>
            <a:cxnLst/>
            <a:rect l="l" t="t" r="r" b="b"/>
            <a:pathLst>
              <a:path w="1026795" h="360045">
                <a:moveTo>
                  <a:pt x="97276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972769" y="359994"/>
                </a:lnTo>
                <a:lnTo>
                  <a:pt x="1003988" y="359150"/>
                </a:lnTo>
                <a:lnTo>
                  <a:pt x="1020019" y="353244"/>
                </a:lnTo>
                <a:lnTo>
                  <a:pt x="1025925" y="337212"/>
                </a:lnTo>
                <a:lnTo>
                  <a:pt x="1026769" y="305993"/>
                </a:lnTo>
                <a:lnTo>
                  <a:pt x="1026769" y="54000"/>
                </a:lnTo>
                <a:lnTo>
                  <a:pt x="1025925" y="22781"/>
                </a:lnTo>
                <a:lnTo>
                  <a:pt x="1020019" y="6750"/>
                </a:lnTo>
                <a:lnTo>
                  <a:pt x="1003988" y="843"/>
                </a:lnTo>
                <a:lnTo>
                  <a:pt x="972769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38"/>
          <p:cNvSpPr txBox="1"/>
          <p:nvPr/>
        </p:nvSpPr>
        <p:spPr>
          <a:xfrm>
            <a:off x="3797001" y="6003022"/>
            <a:ext cx="890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508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Achats,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39"/>
          <p:cNvSpPr/>
          <p:nvPr/>
        </p:nvSpPr>
        <p:spPr>
          <a:xfrm>
            <a:off x="5136888" y="5982306"/>
            <a:ext cx="812165" cy="360045"/>
          </a:xfrm>
          <a:custGeom>
            <a:avLst/>
            <a:gdLst/>
            <a:ahLst/>
            <a:cxnLst/>
            <a:rect l="l" t="t" r="r" b="b"/>
            <a:pathLst>
              <a:path w="812164" h="360045">
                <a:moveTo>
                  <a:pt x="757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757580" y="359994"/>
                </a:lnTo>
                <a:lnTo>
                  <a:pt x="788799" y="359150"/>
                </a:lnTo>
                <a:lnTo>
                  <a:pt x="804830" y="353244"/>
                </a:lnTo>
                <a:lnTo>
                  <a:pt x="810737" y="337212"/>
                </a:lnTo>
                <a:lnTo>
                  <a:pt x="811580" y="305993"/>
                </a:lnTo>
                <a:lnTo>
                  <a:pt x="811580" y="54000"/>
                </a:lnTo>
                <a:lnTo>
                  <a:pt x="810737" y="22781"/>
                </a:lnTo>
                <a:lnTo>
                  <a:pt x="804830" y="6750"/>
                </a:lnTo>
                <a:lnTo>
                  <a:pt x="788799" y="843"/>
                </a:lnTo>
                <a:lnTo>
                  <a:pt x="75758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40"/>
          <p:cNvSpPr txBox="1"/>
          <p:nvPr/>
        </p:nvSpPr>
        <p:spPr>
          <a:xfrm>
            <a:off x="5283683" y="6072872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Ventes…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45"/>
          <p:cNvSpPr/>
          <p:nvPr/>
        </p:nvSpPr>
        <p:spPr>
          <a:xfrm>
            <a:off x="433259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46"/>
          <p:cNvSpPr txBox="1"/>
          <p:nvPr/>
        </p:nvSpPr>
        <p:spPr>
          <a:xfrm>
            <a:off x="1251071" y="5548185"/>
            <a:ext cx="1393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d’investissement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1" name="object 47"/>
          <p:cNvSpPr/>
          <p:nvPr/>
        </p:nvSpPr>
        <p:spPr>
          <a:xfrm>
            <a:off x="3730005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49"/>
          <p:cNvSpPr/>
          <p:nvPr/>
        </p:nvSpPr>
        <p:spPr>
          <a:xfrm>
            <a:off x="6047999" y="6462004"/>
            <a:ext cx="979805" cy="399415"/>
          </a:xfrm>
          <a:custGeom>
            <a:avLst/>
            <a:gdLst/>
            <a:ahLst/>
            <a:cxnLst/>
            <a:rect l="l" t="t" r="r" b="b"/>
            <a:pathLst>
              <a:path w="979804" h="399415">
                <a:moveTo>
                  <a:pt x="9251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5274"/>
                </a:lnTo>
                <a:lnTo>
                  <a:pt x="843" y="376486"/>
                </a:lnTo>
                <a:lnTo>
                  <a:pt x="6750" y="392514"/>
                </a:lnTo>
                <a:lnTo>
                  <a:pt x="22781" y="398419"/>
                </a:lnTo>
                <a:lnTo>
                  <a:pt x="54000" y="399262"/>
                </a:lnTo>
                <a:lnTo>
                  <a:pt x="925195" y="399262"/>
                </a:lnTo>
                <a:lnTo>
                  <a:pt x="956413" y="398419"/>
                </a:lnTo>
                <a:lnTo>
                  <a:pt x="972445" y="392514"/>
                </a:lnTo>
                <a:lnTo>
                  <a:pt x="978351" y="376486"/>
                </a:lnTo>
                <a:lnTo>
                  <a:pt x="979195" y="345274"/>
                </a:lnTo>
                <a:lnTo>
                  <a:pt x="979195" y="54000"/>
                </a:lnTo>
                <a:lnTo>
                  <a:pt x="978351" y="22781"/>
                </a:lnTo>
                <a:lnTo>
                  <a:pt x="972445" y="6750"/>
                </a:lnTo>
                <a:lnTo>
                  <a:pt x="956413" y="843"/>
                </a:lnTo>
                <a:lnTo>
                  <a:pt x="9251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50"/>
          <p:cNvSpPr txBox="1"/>
          <p:nvPr/>
        </p:nvSpPr>
        <p:spPr>
          <a:xfrm>
            <a:off x="6110489" y="6502359"/>
            <a:ext cx="84709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Trésorerie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= FRNG –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BFR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76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4"/>
          <p:cNvSpPr txBox="1"/>
          <p:nvPr/>
        </p:nvSpPr>
        <p:spPr>
          <a:xfrm>
            <a:off x="878123" y="6570961"/>
            <a:ext cx="21443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937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  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long 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FRNG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3" name="object 85"/>
          <p:cNvSpPr txBox="1"/>
          <p:nvPr/>
        </p:nvSpPr>
        <p:spPr>
          <a:xfrm>
            <a:off x="3579115" y="6570961"/>
            <a:ext cx="2359025" cy="32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endParaRPr sz="950" dirty="0">
              <a:latin typeface="Arial"/>
              <a:cs typeface="Arial"/>
            </a:endParaRPr>
          </a:p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court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BFR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91"/>
          <p:cNvSpPr/>
          <p:nvPr/>
        </p:nvSpPr>
        <p:spPr>
          <a:xfrm>
            <a:off x="4154397" y="6526800"/>
            <a:ext cx="1402715" cy="0"/>
          </a:xfrm>
          <a:custGeom>
            <a:avLst/>
            <a:gdLst/>
            <a:ahLst/>
            <a:cxnLst/>
            <a:rect l="l" t="t" r="r" b="b"/>
            <a:pathLst>
              <a:path w="1402714">
                <a:moveTo>
                  <a:pt x="0" y="0"/>
                </a:moveTo>
                <a:lnTo>
                  <a:pt x="14023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86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8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90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6"/>
          <p:cNvSpPr txBox="1"/>
          <p:nvPr/>
        </p:nvSpPr>
        <p:spPr>
          <a:xfrm>
            <a:off x="4565771" y="5548185"/>
            <a:ext cx="13931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exploitation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2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93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54377" y="7173955"/>
            <a:ext cx="1802764" cy="536575"/>
          </a:xfrm>
          <a:custGeom>
            <a:avLst/>
            <a:gdLst/>
            <a:ahLst/>
            <a:cxnLst/>
            <a:rect l="l" t="t" r="r" b="b"/>
            <a:pathLst>
              <a:path w="1802764" h="536575">
                <a:moveTo>
                  <a:pt x="0" y="536524"/>
                </a:moveTo>
                <a:lnTo>
                  <a:pt x="0" y="0"/>
                </a:lnTo>
                <a:lnTo>
                  <a:pt x="1802345" y="0"/>
                </a:lnTo>
                <a:lnTo>
                  <a:pt x="1802345" y="53652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50252" y="6901946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65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5548" y="6901946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65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0778" y="7173389"/>
            <a:ext cx="0" cy="976630"/>
          </a:xfrm>
          <a:custGeom>
            <a:avLst/>
            <a:gdLst/>
            <a:ahLst/>
            <a:cxnLst/>
            <a:rect l="l" t="t" r="r" b="b"/>
            <a:pathLst>
              <a:path h="976629">
                <a:moveTo>
                  <a:pt x="0" y="0"/>
                </a:moveTo>
                <a:lnTo>
                  <a:pt x="0" y="9766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90595" y="7173389"/>
            <a:ext cx="0" cy="976630"/>
          </a:xfrm>
          <a:custGeom>
            <a:avLst/>
            <a:gdLst/>
            <a:ahLst/>
            <a:cxnLst/>
            <a:rect l="l" t="t" r="r" b="b"/>
            <a:pathLst>
              <a:path h="976629">
                <a:moveTo>
                  <a:pt x="0" y="0"/>
                </a:moveTo>
                <a:lnTo>
                  <a:pt x="0" y="9766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4654" y="7674494"/>
            <a:ext cx="0" cy="252729"/>
          </a:xfrm>
          <a:custGeom>
            <a:avLst/>
            <a:gdLst/>
            <a:ahLst/>
            <a:cxnLst/>
            <a:rect l="l" t="t" r="r" b="b"/>
            <a:pathLst>
              <a:path h="252729">
                <a:moveTo>
                  <a:pt x="0" y="0"/>
                </a:moveTo>
                <a:lnTo>
                  <a:pt x="0" y="2523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8883" y="7674494"/>
            <a:ext cx="0" cy="252729"/>
          </a:xfrm>
          <a:custGeom>
            <a:avLst/>
            <a:gdLst/>
            <a:ahLst/>
            <a:cxnLst/>
            <a:rect l="l" t="t" r="r" b="b"/>
            <a:pathLst>
              <a:path h="252729">
                <a:moveTo>
                  <a:pt x="0" y="0"/>
                </a:moveTo>
                <a:lnTo>
                  <a:pt x="0" y="2523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4121" y="7674494"/>
            <a:ext cx="0" cy="633095"/>
          </a:xfrm>
          <a:custGeom>
            <a:avLst/>
            <a:gdLst/>
            <a:ahLst/>
            <a:cxnLst/>
            <a:rect l="l" t="t" r="r" b="b"/>
            <a:pathLst>
              <a:path h="633095">
                <a:moveTo>
                  <a:pt x="0" y="0"/>
                </a:moveTo>
                <a:lnTo>
                  <a:pt x="0" y="6325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1669" y="7674494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90">
                <a:moveTo>
                  <a:pt x="0" y="0"/>
                </a:moveTo>
                <a:lnTo>
                  <a:pt x="0" y="10627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4454" y="7674494"/>
            <a:ext cx="0" cy="775970"/>
          </a:xfrm>
          <a:custGeom>
            <a:avLst/>
            <a:gdLst/>
            <a:ahLst/>
            <a:cxnLst/>
            <a:rect l="l" t="t" r="r" b="b"/>
            <a:pathLst>
              <a:path h="775970">
                <a:moveTo>
                  <a:pt x="0" y="0"/>
                </a:moveTo>
                <a:lnTo>
                  <a:pt x="0" y="7756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13999" y="736036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09346" y="7376148"/>
            <a:ext cx="6623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Ressources  étrangères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3259" y="736036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42570" y="7376148"/>
            <a:ext cx="4349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propres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32979" y="7900299"/>
            <a:ext cx="903605" cy="324485"/>
          </a:xfrm>
          <a:custGeom>
            <a:avLst/>
            <a:gdLst/>
            <a:ahLst/>
            <a:cxnLst/>
            <a:rect l="l" t="t" r="r" b="b"/>
            <a:pathLst>
              <a:path w="903605" h="324484">
                <a:moveTo>
                  <a:pt x="84935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49350" y="324002"/>
                </a:lnTo>
                <a:lnTo>
                  <a:pt x="880569" y="323158"/>
                </a:lnTo>
                <a:lnTo>
                  <a:pt x="896600" y="317252"/>
                </a:lnTo>
                <a:lnTo>
                  <a:pt x="902507" y="301220"/>
                </a:lnTo>
                <a:lnTo>
                  <a:pt x="903351" y="270002"/>
                </a:lnTo>
                <a:lnTo>
                  <a:pt x="903351" y="54000"/>
                </a:lnTo>
                <a:lnTo>
                  <a:pt x="902507" y="22781"/>
                </a:lnTo>
                <a:lnTo>
                  <a:pt x="896600" y="6750"/>
                </a:lnTo>
                <a:lnTo>
                  <a:pt x="880569" y="843"/>
                </a:lnTo>
                <a:lnTo>
                  <a:pt x="849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95696" y="7903016"/>
            <a:ext cx="7702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Augmentation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09718" y="8042716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2979" y="7900299"/>
            <a:ext cx="903605" cy="324485"/>
          </a:xfrm>
          <a:custGeom>
            <a:avLst/>
            <a:gdLst/>
            <a:ahLst/>
            <a:cxnLst/>
            <a:rect l="l" t="t" r="r" b="b"/>
            <a:pathLst>
              <a:path w="90360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49350" y="324002"/>
                </a:lnTo>
                <a:lnTo>
                  <a:pt x="880569" y="323158"/>
                </a:lnTo>
                <a:lnTo>
                  <a:pt x="896600" y="317252"/>
                </a:lnTo>
                <a:lnTo>
                  <a:pt x="902507" y="301220"/>
                </a:lnTo>
                <a:lnTo>
                  <a:pt x="903351" y="270002"/>
                </a:lnTo>
                <a:lnTo>
                  <a:pt x="903351" y="54000"/>
                </a:lnTo>
                <a:lnTo>
                  <a:pt x="902507" y="22781"/>
                </a:lnTo>
                <a:lnTo>
                  <a:pt x="896600" y="6750"/>
                </a:lnTo>
                <a:lnTo>
                  <a:pt x="880569" y="843"/>
                </a:lnTo>
                <a:lnTo>
                  <a:pt x="84935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24595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842105" y="7667804"/>
            <a:ext cx="6229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371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Crédit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fournisseur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724595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2594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293582" y="7667804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5880" marR="5080" indent="-4381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Découvert  bancaire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52594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045092" y="8217653"/>
            <a:ext cx="6407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Affacturage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936595" y="8145085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025987" y="8147803"/>
            <a:ext cx="66294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2384" marR="5080" indent="-2032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Mobilisation  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créance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928595" y="8145085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2940" y="8393601"/>
            <a:ext cx="1146175" cy="324485"/>
          </a:xfrm>
          <a:custGeom>
            <a:avLst/>
            <a:gdLst/>
            <a:ahLst/>
            <a:cxnLst/>
            <a:rect l="l" t="t" r="r" b="b"/>
            <a:pathLst>
              <a:path w="1146175" h="324484">
                <a:moveTo>
                  <a:pt x="109206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1092060" y="324002"/>
                </a:lnTo>
                <a:lnTo>
                  <a:pt x="1123279" y="323158"/>
                </a:lnTo>
                <a:lnTo>
                  <a:pt x="1139310" y="317252"/>
                </a:lnTo>
                <a:lnTo>
                  <a:pt x="1145216" y="301220"/>
                </a:lnTo>
                <a:lnTo>
                  <a:pt x="1146060" y="270002"/>
                </a:lnTo>
                <a:lnTo>
                  <a:pt x="1146060" y="54000"/>
                </a:lnTo>
                <a:lnTo>
                  <a:pt x="1145216" y="22781"/>
                </a:lnTo>
                <a:lnTo>
                  <a:pt x="1139310" y="6750"/>
                </a:lnTo>
                <a:lnTo>
                  <a:pt x="1123279" y="843"/>
                </a:lnTo>
                <a:lnTo>
                  <a:pt x="1092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2940" y="8393601"/>
            <a:ext cx="1146175" cy="324485"/>
          </a:xfrm>
          <a:custGeom>
            <a:avLst/>
            <a:gdLst/>
            <a:ahLst/>
            <a:cxnLst/>
            <a:rect l="l" t="t" r="r" b="b"/>
            <a:pathLst>
              <a:path w="114617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1092060" y="324002"/>
                </a:lnTo>
                <a:lnTo>
                  <a:pt x="1123279" y="323158"/>
                </a:lnTo>
                <a:lnTo>
                  <a:pt x="1139310" y="317252"/>
                </a:lnTo>
                <a:lnTo>
                  <a:pt x="1145216" y="301220"/>
                </a:lnTo>
                <a:lnTo>
                  <a:pt x="1146060" y="270002"/>
                </a:lnTo>
                <a:lnTo>
                  <a:pt x="1146060" y="54000"/>
                </a:lnTo>
                <a:lnTo>
                  <a:pt x="1145216" y="22781"/>
                </a:lnTo>
                <a:lnTo>
                  <a:pt x="1139310" y="6750"/>
                </a:lnTo>
                <a:lnTo>
                  <a:pt x="1123279" y="843"/>
                </a:lnTo>
                <a:lnTo>
                  <a:pt x="109206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92715" y="8288104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6569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604454" y="8360671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Emprunt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492715" y="8288104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92799" y="8707956"/>
            <a:ext cx="925194" cy="324485"/>
          </a:xfrm>
          <a:custGeom>
            <a:avLst/>
            <a:gdLst/>
            <a:ahLst/>
            <a:cxnLst/>
            <a:rect l="l" t="t" r="r" b="b"/>
            <a:pathLst>
              <a:path w="925194" h="324484">
                <a:moveTo>
                  <a:pt x="8711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71194" y="324002"/>
                </a:lnTo>
                <a:lnTo>
                  <a:pt x="902413" y="323158"/>
                </a:lnTo>
                <a:lnTo>
                  <a:pt x="918444" y="317252"/>
                </a:lnTo>
                <a:lnTo>
                  <a:pt x="924351" y="301220"/>
                </a:lnTo>
                <a:lnTo>
                  <a:pt x="925195" y="270002"/>
                </a:lnTo>
                <a:lnTo>
                  <a:pt x="925195" y="54000"/>
                </a:lnTo>
                <a:lnTo>
                  <a:pt x="924351" y="22781"/>
                </a:lnTo>
                <a:lnTo>
                  <a:pt x="918444" y="6750"/>
                </a:lnTo>
                <a:lnTo>
                  <a:pt x="902413" y="843"/>
                </a:lnTo>
                <a:lnTo>
                  <a:pt x="871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15833" y="8466169"/>
            <a:ext cx="202247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Autofinancement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64920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Crowdfunding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792799" y="8707956"/>
            <a:ext cx="925194" cy="324485"/>
          </a:xfrm>
          <a:custGeom>
            <a:avLst/>
            <a:gdLst/>
            <a:ahLst/>
            <a:cxnLst/>
            <a:rect l="l" t="t" r="r" b="b"/>
            <a:pathLst>
              <a:path w="925194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71194" y="324002"/>
                </a:lnTo>
                <a:lnTo>
                  <a:pt x="902413" y="323158"/>
                </a:lnTo>
                <a:lnTo>
                  <a:pt x="918444" y="317252"/>
                </a:lnTo>
                <a:lnTo>
                  <a:pt x="924351" y="301220"/>
                </a:lnTo>
                <a:lnTo>
                  <a:pt x="925195" y="270002"/>
                </a:lnTo>
                <a:lnTo>
                  <a:pt x="925195" y="54000"/>
                </a:lnTo>
                <a:lnTo>
                  <a:pt x="924351" y="22781"/>
                </a:lnTo>
                <a:lnTo>
                  <a:pt x="918444" y="6750"/>
                </a:lnTo>
                <a:lnTo>
                  <a:pt x="902413" y="843"/>
                </a:lnTo>
                <a:lnTo>
                  <a:pt x="8711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63024" y="7828789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6569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827840" y="7901357"/>
            <a:ext cx="5753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Crédit-bail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763024" y="7828789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49082" y="7173952"/>
            <a:ext cx="1802764" cy="186690"/>
          </a:xfrm>
          <a:custGeom>
            <a:avLst/>
            <a:gdLst/>
            <a:ahLst/>
            <a:cxnLst/>
            <a:rect l="l" t="t" r="r" b="b"/>
            <a:pathLst>
              <a:path w="1802764" h="186690">
                <a:moveTo>
                  <a:pt x="0" y="186385"/>
                </a:moveTo>
                <a:lnTo>
                  <a:pt x="0" y="0"/>
                </a:lnTo>
                <a:lnTo>
                  <a:pt x="1802345" y="0"/>
                </a:lnTo>
                <a:lnTo>
                  <a:pt x="1802345" y="1863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5"/>
          <p:cNvSpPr/>
          <p:nvPr/>
        </p:nvSpPr>
        <p:spPr>
          <a:xfrm>
            <a:off x="5255629" y="5240702"/>
            <a:ext cx="0" cy="360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2"/>
          <p:cNvSpPr/>
          <p:nvPr/>
        </p:nvSpPr>
        <p:spPr>
          <a:xfrm>
            <a:off x="5969167" y="6675184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565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"/>
          <p:cNvSpPr/>
          <p:nvPr/>
        </p:nvSpPr>
        <p:spPr>
          <a:xfrm>
            <a:off x="1953629" y="5240702"/>
            <a:ext cx="0" cy="133604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6"/>
          <p:cNvSpPr/>
          <p:nvPr/>
        </p:nvSpPr>
        <p:spPr>
          <a:xfrm>
            <a:off x="5550349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9"/>
          <p:cNvSpPr/>
          <p:nvPr/>
        </p:nvSpPr>
        <p:spPr>
          <a:xfrm>
            <a:off x="5963824" y="6462004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36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2"/>
          <p:cNvSpPr/>
          <p:nvPr/>
        </p:nvSpPr>
        <p:spPr>
          <a:xfrm>
            <a:off x="4154397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35"/>
          <p:cNvSpPr/>
          <p:nvPr/>
        </p:nvSpPr>
        <p:spPr>
          <a:xfrm>
            <a:off x="433259" y="5982306"/>
            <a:ext cx="3041015" cy="360045"/>
          </a:xfrm>
          <a:custGeom>
            <a:avLst/>
            <a:gdLst/>
            <a:ahLst/>
            <a:cxnLst/>
            <a:rect l="l" t="t" r="r" b="b"/>
            <a:pathLst>
              <a:path w="3041015" h="360045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86735" y="359994"/>
                </a:lnTo>
                <a:lnTo>
                  <a:pt x="3017954" y="359150"/>
                </a:lnTo>
                <a:lnTo>
                  <a:pt x="3033985" y="353244"/>
                </a:lnTo>
                <a:lnTo>
                  <a:pt x="3039891" y="337212"/>
                </a:lnTo>
                <a:lnTo>
                  <a:pt x="3040735" y="305993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6"/>
          <p:cNvSpPr txBox="1"/>
          <p:nvPr/>
        </p:nvSpPr>
        <p:spPr>
          <a:xfrm>
            <a:off x="541446" y="6072872"/>
            <a:ext cx="28155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matériels, immatériels ou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37"/>
          <p:cNvSpPr/>
          <p:nvPr/>
        </p:nvSpPr>
        <p:spPr>
          <a:xfrm>
            <a:off x="3730005" y="5982306"/>
            <a:ext cx="1026794" cy="360045"/>
          </a:xfrm>
          <a:custGeom>
            <a:avLst/>
            <a:gdLst/>
            <a:ahLst/>
            <a:cxnLst/>
            <a:rect l="l" t="t" r="r" b="b"/>
            <a:pathLst>
              <a:path w="1026795" h="360045">
                <a:moveTo>
                  <a:pt x="97276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972769" y="359994"/>
                </a:lnTo>
                <a:lnTo>
                  <a:pt x="1003988" y="359150"/>
                </a:lnTo>
                <a:lnTo>
                  <a:pt x="1020019" y="353244"/>
                </a:lnTo>
                <a:lnTo>
                  <a:pt x="1025925" y="337212"/>
                </a:lnTo>
                <a:lnTo>
                  <a:pt x="1026769" y="305993"/>
                </a:lnTo>
                <a:lnTo>
                  <a:pt x="1026769" y="54000"/>
                </a:lnTo>
                <a:lnTo>
                  <a:pt x="1025925" y="22781"/>
                </a:lnTo>
                <a:lnTo>
                  <a:pt x="1020019" y="6750"/>
                </a:lnTo>
                <a:lnTo>
                  <a:pt x="1003988" y="843"/>
                </a:lnTo>
                <a:lnTo>
                  <a:pt x="972769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38"/>
          <p:cNvSpPr txBox="1"/>
          <p:nvPr/>
        </p:nvSpPr>
        <p:spPr>
          <a:xfrm>
            <a:off x="3797001" y="6003022"/>
            <a:ext cx="890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508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Achats,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107" name="object 39"/>
          <p:cNvSpPr/>
          <p:nvPr/>
        </p:nvSpPr>
        <p:spPr>
          <a:xfrm>
            <a:off x="5136888" y="5982306"/>
            <a:ext cx="812165" cy="360045"/>
          </a:xfrm>
          <a:custGeom>
            <a:avLst/>
            <a:gdLst/>
            <a:ahLst/>
            <a:cxnLst/>
            <a:rect l="l" t="t" r="r" b="b"/>
            <a:pathLst>
              <a:path w="812164" h="360045">
                <a:moveTo>
                  <a:pt x="757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757580" y="359994"/>
                </a:lnTo>
                <a:lnTo>
                  <a:pt x="788799" y="359150"/>
                </a:lnTo>
                <a:lnTo>
                  <a:pt x="804830" y="353244"/>
                </a:lnTo>
                <a:lnTo>
                  <a:pt x="810737" y="337212"/>
                </a:lnTo>
                <a:lnTo>
                  <a:pt x="811580" y="305993"/>
                </a:lnTo>
                <a:lnTo>
                  <a:pt x="811580" y="54000"/>
                </a:lnTo>
                <a:lnTo>
                  <a:pt x="810737" y="22781"/>
                </a:lnTo>
                <a:lnTo>
                  <a:pt x="804830" y="6750"/>
                </a:lnTo>
                <a:lnTo>
                  <a:pt x="788799" y="843"/>
                </a:lnTo>
                <a:lnTo>
                  <a:pt x="75758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0"/>
          <p:cNvSpPr txBox="1"/>
          <p:nvPr/>
        </p:nvSpPr>
        <p:spPr>
          <a:xfrm>
            <a:off x="5283683" y="6072872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Ventes…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09" name="object 45"/>
          <p:cNvSpPr/>
          <p:nvPr/>
        </p:nvSpPr>
        <p:spPr>
          <a:xfrm>
            <a:off x="433259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6"/>
          <p:cNvSpPr txBox="1"/>
          <p:nvPr/>
        </p:nvSpPr>
        <p:spPr>
          <a:xfrm>
            <a:off x="1251071" y="5548185"/>
            <a:ext cx="1393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d’investissement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47"/>
          <p:cNvSpPr/>
          <p:nvPr/>
        </p:nvSpPr>
        <p:spPr>
          <a:xfrm>
            <a:off x="3730005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9"/>
          <p:cNvSpPr/>
          <p:nvPr/>
        </p:nvSpPr>
        <p:spPr>
          <a:xfrm>
            <a:off x="6047999" y="6462004"/>
            <a:ext cx="979805" cy="399415"/>
          </a:xfrm>
          <a:custGeom>
            <a:avLst/>
            <a:gdLst/>
            <a:ahLst/>
            <a:cxnLst/>
            <a:rect l="l" t="t" r="r" b="b"/>
            <a:pathLst>
              <a:path w="979804" h="399415">
                <a:moveTo>
                  <a:pt x="9251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5274"/>
                </a:lnTo>
                <a:lnTo>
                  <a:pt x="843" y="376486"/>
                </a:lnTo>
                <a:lnTo>
                  <a:pt x="6750" y="392514"/>
                </a:lnTo>
                <a:lnTo>
                  <a:pt x="22781" y="398419"/>
                </a:lnTo>
                <a:lnTo>
                  <a:pt x="54000" y="399262"/>
                </a:lnTo>
                <a:lnTo>
                  <a:pt x="925195" y="399262"/>
                </a:lnTo>
                <a:lnTo>
                  <a:pt x="956413" y="398419"/>
                </a:lnTo>
                <a:lnTo>
                  <a:pt x="972445" y="392514"/>
                </a:lnTo>
                <a:lnTo>
                  <a:pt x="978351" y="376486"/>
                </a:lnTo>
                <a:lnTo>
                  <a:pt x="979195" y="345274"/>
                </a:lnTo>
                <a:lnTo>
                  <a:pt x="979195" y="54000"/>
                </a:lnTo>
                <a:lnTo>
                  <a:pt x="978351" y="22781"/>
                </a:lnTo>
                <a:lnTo>
                  <a:pt x="972445" y="6750"/>
                </a:lnTo>
                <a:lnTo>
                  <a:pt x="956413" y="843"/>
                </a:lnTo>
                <a:lnTo>
                  <a:pt x="9251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50"/>
          <p:cNvSpPr txBox="1"/>
          <p:nvPr/>
        </p:nvSpPr>
        <p:spPr>
          <a:xfrm>
            <a:off x="6110489" y="6502359"/>
            <a:ext cx="84709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Trésorerie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= FRNG –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BFR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116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8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120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84"/>
          <p:cNvSpPr txBox="1"/>
          <p:nvPr/>
        </p:nvSpPr>
        <p:spPr>
          <a:xfrm>
            <a:off x="878123" y="6570961"/>
            <a:ext cx="21443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937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  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long 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FRNG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3" name="object 85"/>
          <p:cNvSpPr txBox="1"/>
          <p:nvPr/>
        </p:nvSpPr>
        <p:spPr>
          <a:xfrm>
            <a:off x="3579115" y="6570961"/>
            <a:ext cx="2359025" cy="32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endParaRPr sz="950" dirty="0">
              <a:latin typeface="Arial"/>
              <a:cs typeface="Arial"/>
            </a:endParaRPr>
          </a:p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court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BFR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4" name="object 91"/>
          <p:cNvSpPr/>
          <p:nvPr/>
        </p:nvSpPr>
        <p:spPr>
          <a:xfrm>
            <a:off x="4154397" y="6526800"/>
            <a:ext cx="1402715" cy="0"/>
          </a:xfrm>
          <a:custGeom>
            <a:avLst/>
            <a:gdLst/>
            <a:ahLst/>
            <a:cxnLst/>
            <a:rect l="l" t="t" r="r" b="b"/>
            <a:pathLst>
              <a:path w="1402714">
                <a:moveTo>
                  <a:pt x="0" y="0"/>
                </a:moveTo>
                <a:lnTo>
                  <a:pt x="14023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6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8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30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46"/>
          <p:cNvSpPr txBox="1"/>
          <p:nvPr/>
        </p:nvSpPr>
        <p:spPr>
          <a:xfrm>
            <a:off x="4565771" y="5548185"/>
            <a:ext cx="13931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exploitation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2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33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ject 5"/>
          <p:cNvSpPr/>
          <p:nvPr/>
        </p:nvSpPr>
        <p:spPr>
          <a:xfrm>
            <a:off x="5255629" y="5240702"/>
            <a:ext cx="0" cy="360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969167" y="6675184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565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4377" y="7173955"/>
            <a:ext cx="1802764" cy="536575"/>
          </a:xfrm>
          <a:custGeom>
            <a:avLst/>
            <a:gdLst/>
            <a:ahLst/>
            <a:cxnLst/>
            <a:rect l="l" t="t" r="r" b="b"/>
            <a:pathLst>
              <a:path w="1802764" h="536575">
                <a:moveTo>
                  <a:pt x="0" y="536524"/>
                </a:moveTo>
                <a:lnTo>
                  <a:pt x="0" y="0"/>
                </a:lnTo>
                <a:lnTo>
                  <a:pt x="1802345" y="0"/>
                </a:lnTo>
                <a:lnTo>
                  <a:pt x="1802345" y="53652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53629" y="5240702"/>
            <a:ext cx="0" cy="133604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0349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50252" y="6901946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65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5548" y="6901946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65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63824" y="6462004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36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0778" y="7173389"/>
            <a:ext cx="0" cy="976630"/>
          </a:xfrm>
          <a:custGeom>
            <a:avLst/>
            <a:gdLst/>
            <a:ahLst/>
            <a:cxnLst/>
            <a:rect l="l" t="t" r="r" b="b"/>
            <a:pathLst>
              <a:path h="976629">
                <a:moveTo>
                  <a:pt x="0" y="0"/>
                </a:moveTo>
                <a:lnTo>
                  <a:pt x="0" y="9766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90595" y="7173389"/>
            <a:ext cx="0" cy="976630"/>
          </a:xfrm>
          <a:custGeom>
            <a:avLst/>
            <a:gdLst/>
            <a:ahLst/>
            <a:cxnLst/>
            <a:rect l="l" t="t" r="r" b="b"/>
            <a:pathLst>
              <a:path h="976629">
                <a:moveTo>
                  <a:pt x="0" y="0"/>
                </a:moveTo>
                <a:lnTo>
                  <a:pt x="0" y="9766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4397" y="5687105"/>
            <a:ext cx="0" cy="840105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4654" y="7674494"/>
            <a:ext cx="0" cy="252729"/>
          </a:xfrm>
          <a:custGeom>
            <a:avLst/>
            <a:gdLst/>
            <a:ahLst/>
            <a:cxnLst/>
            <a:rect l="l" t="t" r="r" b="b"/>
            <a:pathLst>
              <a:path h="252729">
                <a:moveTo>
                  <a:pt x="0" y="0"/>
                </a:moveTo>
                <a:lnTo>
                  <a:pt x="0" y="2523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8883" y="7674494"/>
            <a:ext cx="0" cy="252729"/>
          </a:xfrm>
          <a:custGeom>
            <a:avLst/>
            <a:gdLst/>
            <a:ahLst/>
            <a:cxnLst/>
            <a:rect l="l" t="t" r="r" b="b"/>
            <a:pathLst>
              <a:path h="252729">
                <a:moveTo>
                  <a:pt x="0" y="0"/>
                </a:moveTo>
                <a:lnTo>
                  <a:pt x="0" y="2523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4121" y="7674494"/>
            <a:ext cx="0" cy="633095"/>
          </a:xfrm>
          <a:custGeom>
            <a:avLst/>
            <a:gdLst/>
            <a:ahLst/>
            <a:cxnLst/>
            <a:rect l="l" t="t" r="r" b="b"/>
            <a:pathLst>
              <a:path h="633095">
                <a:moveTo>
                  <a:pt x="0" y="0"/>
                </a:moveTo>
                <a:lnTo>
                  <a:pt x="0" y="63259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1669" y="7674494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90">
                <a:moveTo>
                  <a:pt x="0" y="0"/>
                </a:moveTo>
                <a:lnTo>
                  <a:pt x="0" y="10627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4454" y="7674494"/>
            <a:ext cx="0" cy="775970"/>
          </a:xfrm>
          <a:custGeom>
            <a:avLst/>
            <a:gdLst/>
            <a:ahLst/>
            <a:cxnLst/>
            <a:rect l="l" t="t" r="r" b="b"/>
            <a:pathLst>
              <a:path h="775970">
                <a:moveTo>
                  <a:pt x="0" y="0"/>
                </a:moveTo>
                <a:lnTo>
                  <a:pt x="0" y="7756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3259" y="5982306"/>
            <a:ext cx="3041015" cy="360045"/>
          </a:xfrm>
          <a:custGeom>
            <a:avLst/>
            <a:gdLst/>
            <a:ahLst/>
            <a:cxnLst/>
            <a:rect l="l" t="t" r="r" b="b"/>
            <a:pathLst>
              <a:path w="3041015" h="360045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86735" y="359994"/>
                </a:lnTo>
                <a:lnTo>
                  <a:pt x="3017954" y="359150"/>
                </a:lnTo>
                <a:lnTo>
                  <a:pt x="3033985" y="353244"/>
                </a:lnTo>
                <a:lnTo>
                  <a:pt x="3039891" y="337212"/>
                </a:lnTo>
                <a:lnTo>
                  <a:pt x="3040735" y="305993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1446" y="6072872"/>
            <a:ext cx="28155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matériels, immatériels ou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30005" y="5982306"/>
            <a:ext cx="1026794" cy="360045"/>
          </a:xfrm>
          <a:custGeom>
            <a:avLst/>
            <a:gdLst/>
            <a:ahLst/>
            <a:cxnLst/>
            <a:rect l="l" t="t" r="r" b="b"/>
            <a:pathLst>
              <a:path w="1026795" h="360045">
                <a:moveTo>
                  <a:pt x="97276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972769" y="359994"/>
                </a:lnTo>
                <a:lnTo>
                  <a:pt x="1003988" y="359150"/>
                </a:lnTo>
                <a:lnTo>
                  <a:pt x="1020019" y="353244"/>
                </a:lnTo>
                <a:lnTo>
                  <a:pt x="1025925" y="337212"/>
                </a:lnTo>
                <a:lnTo>
                  <a:pt x="1026769" y="305993"/>
                </a:lnTo>
                <a:lnTo>
                  <a:pt x="1026769" y="54000"/>
                </a:lnTo>
                <a:lnTo>
                  <a:pt x="1025925" y="22781"/>
                </a:lnTo>
                <a:lnTo>
                  <a:pt x="1020019" y="6750"/>
                </a:lnTo>
                <a:lnTo>
                  <a:pt x="1003988" y="843"/>
                </a:lnTo>
                <a:lnTo>
                  <a:pt x="972769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797001" y="6003022"/>
            <a:ext cx="890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508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Achats,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36888" y="5982306"/>
            <a:ext cx="812165" cy="360045"/>
          </a:xfrm>
          <a:custGeom>
            <a:avLst/>
            <a:gdLst/>
            <a:ahLst/>
            <a:cxnLst/>
            <a:rect l="l" t="t" r="r" b="b"/>
            <a:pathLst>
              <a:path w="812164" h="360045">
                <a:moveTo>
                  <a:pt x="757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757580" y="359994"/>
                </a:lnTo>
                <a:lnTo>
                  <a:pt x="788799" y="359150"/>
                </a:lnTo>
                <a:lnTo>
                  <a:pt x="804830" y="353244"/>
                </a:lnTo>
                <a:lnTo>
                  <a:pt x="810737" y="337212"/>
                </a:lnTo>
                <a:lnTo>
                  <a:pt x="811580" y="305993"/>
                </a:lnTo>
                <a:lnTo>
                  <a:pt x="811580" y="54000"/>
                </a:lnTo>
                <a:lnTo>
                  <a:pt x="810737" y="22781"/>
                </a:lnTo>
                <a:lnTo>
                  <a:pt x="804830" y="6750"/>
                </a:lnTo>
                <a:lnTo>
                  <a:pt x="788799" y="843"/>
                </a:lnTo>
                <a:lnTo>
                  <a:pt x="75758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283683" y="6072872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Ventes…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13999" y="736036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09346" y="7376148"/>
            <a:ext cx="6623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Ressources  étrangères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3259" y="7360361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42570" y="7376148"/>
            <a:ext cx="4349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propres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3259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51071" y="5548185"/>
            <a:ext cx="1393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d’investissement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730005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47999" y="6462004"/>
            <a:ext cx="979805" cy="399415"/>
          </a:xfrm>
          <a:custGeom>
            <a:avLst/>
            <a:gdLst/>
            <a:ahLst/>
            <a:cxnLst/>
            <a:rect l="l" t="t" r="r" b="b"/>
            <a:pathLst>
              <a:path w="979804" h="399415">
                <a:moveTo>
                  <a:pt x="9251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5274"/>
                </a:lnTo>
                <a:lnTo>
                  <a:pt x="843" y="376486"/>
                </a:lnTo>
                <a:lnTo>
                  <a:pt x="6750" y="392514"/>
                </a:lnTo>
                <a:lnTo>
                  <a:pt x="22781" y="398419"/>
                </a:lnTo>
                <a:lnTo>
                  <a:pt x="54000" y="399262"/>
                </a:lnTo>
                <a:lnTo>
                  <a:pt x="925195" y="399262"/>
                </a:lnTo>
                <a:lnTo>
                  <a:pt x="956413" y="398419"/>
                </a:lnTo>
                <a:lnTo>
                  <a:pt x="972445" y="392514"/>
                </a:lnTo>
                <a:lnTo>
                  <a:pt x="978351" y="376486"/>
                </a:lnTo>
                <a:lnTo>
                  <a:pt x="979195" y="345274"/>
                </a:lnTo>
                <a:lnTo>
                  <a:pt x="979195" y="54000"/>
                </a:lnTo>
                <a:lnTo>
                  <a:pt x="978351" y="22781"/>
                </a:lnTo>
                <a:lnTo>
                  <a:pt x="972445" y="6750"/>
                </a:lnTo>
                <a:lnTo>
                  <a:pt x="956413" y="843"/>
                </a:lnTo>
                <a:lnTo>
                  <a:pt x="92519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110489" y="6502359"/>
            <a:ext cx="847090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Trésorerie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= FRNG –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BFR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37556" y="9478602"/>
            <a:ext cx="2130425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Équilibre </a:t>
            </a:r>
            <a:r>
              <a:rPr sz="1100" b="1" spc="-5" dirty="0">
                <a:solidFill>
                  <a:srgbClr val="ED1C24"/>
                </a:solidFill>
                <a:latin typeface="Arial"/>
                <a:cs typeface="Arial"/>
              </a:rPr>
              <a:t>financier</a:t>
            </a:r>
            <a:r>
              <a:rPr sz="1100" b="1" spc="-2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Indispensable pour la</a:t>
            </a:r>
            <a:r>
              <a:rPr sz="1100" b="1" spc="-9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pérennité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32979" y="7900299"/>
            <a:ext cx="903605" cy="324485"/>
          </a:xfrm>
          <a:custGeom>
            <a:avLst/>
            <a:gdLst/>
            <a:ahLst/>
            <a:cxnLst/>
            <a:rect l="l" t="t" r="r" b="b"/>
            <a:pathLst>
              <a:path w="903605" h="324484">
                <a:moveTo>
                  <a:pt x="84935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49350" y="324002"/>
                </a:lnTo>
                <a:lnTo>
                  <a:pt x="880569" y="323158"/>
                </a:lnTo>
                <a:lnTo>
                  <a:pt x="896600" y="317252"/>
                </a:lnTo>
                <a:lnTo>
                  <a:pt x="902507" y="301220"/>
                </a:lnTo>
                <a:lnTo>
                  <a:pt x="903351" y="270002"/>
                </a:lnTo>
                <a:lnTo>
                  <a:pt x="903351" y="54000"/>
                </a:lnTo>
                <a:lnTo>
                  <a:pt x="902507" y="22781"/>
                </a:lnTo>
                <a:lnTo>
                  <a:pt x="896600" y="6750"/>
                </a:lnTo>
                <a:lnTo>
                  <a:pt x="880569" y="843"/>
                </a:lnTo>
                <a:lnTo>
                  <a:pt x="849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5696" y="7903016"/>
            <a:ext cx="7702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Augmentation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9718" y="8042716"/>
            <a:ext cx="542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32979" y="7900299"/>
            <a:ext cx="903605" cy="324485"/>
          </a:xfrm>
          <a:custGeom>
            <a:avLst/>
            <a:gdLst/>
            <a:ahLst/>
            <a:cxnLst/>
            <a:rect l="l" t="t" r="r" b="b"/>
            <a:pathLst>
              <a:path w="90360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49350" y="324002"/>
                </a:lnTo>
                <a:lnTo>
                  <a:pt x="880569" y="323158"/>
                </a:lnTo>
                <a:lnTo>
                  <a:pt x="896600" y="317252"/>
                </a:lnTo>
                <a:lnTo>
                  <a:pt x="902507" y="301220"/>
                </a:lnTo>
                <a:lnTo>
                  <a:pt x="903351" y="270002"/>
                </a:lnTo>
                <a:lnTo>
                  <a:pt x="903351" y="54000"/>
                </a:lnTo>
                <a:lnTo>
                  <a:pt x="902507" y="22781"/>
                </a:lnTo>
                <a:lnTo>
                  <a:pt x="896600" y="6750"/>
                </a:lnTo>
                <a:lnTo>
                  <a:pt x="880569" y="843"/>
                </a:lnTo>
                <a:lnTo>
                  <a:pt x="84935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724595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842105" y="7667804"/>
            <a:ext cx="62293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371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Crédit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fournisseur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724595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2594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293582" y="7667804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5880" marR="5080" indent="-4381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Découvert  bancaire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152594" y="7665084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045092" y="8217653"/>
            <a:ext cx="6407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Affacturage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936595" y="8145085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025987" y="8147803"/>
            <a:ext cx="66294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2384" marR="5080" indent="-2032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Mobilisation  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créance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928595" y="8145085"/>
            <a:ext cx="864235" cy="324485"/>
          </a:xfrm>
          <a:custGeom>
            <a:avLst/>
            <a:gdLst/>
            <a:ahLst/>
            <a:cxnLst/>
            <a:rect l="l" t="t" r="r" b="b"/>
            <a:pathLst>
              <a:path w="86423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10006" y="324002"/>
                </a:lnTo>
                <a:lnTo>
                  <a:pt x="841224" y="323158"/>
                </a:lnTo>
                <a:lnTo>
                  <a:pt x="857256" y="317252"/>
                </a:lnTo>
                <a:lnTo>
                  <a:pt x="863162" y="301220"/>
                </a:lnTo>
                <a:lnTo>
                  <a:pt x="864006" y="270002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2940" y="8393601"/>
            <a:ext cx="1146175" cy="324485"/>
          </a:xfrm>
          <a:custGeom>
            <a:avLst/>
            <a:gdLst/>
            <a:ahLst/>
            <a:cxnLst/>
            <a:rect l="l" t="t" r="r" b="b"/>
            <a:pathLst>
              <a:path w="1146175" h="324484">
                <a:moveTo>
                  <a:pt x="109206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1092060" y="324002"/>
                </a:lnTo>
                <a:lnTo>
                  <a:pt x="1123279" y="323158"/>
                </a:lnTo>
                <a:lnTo>
                  <a:pt x="1139310" y="317252"/>
                </a:lnTo>
                <a:lnTo>
                  <a:pt x="1145216" y="301220"/>
                </a:lnTo>
                <a:lnTo>
                  <a:pt x="1146060" y="270002"/>
                </a:lnTo>
                <a:lnTo>
                  <a:pt x="1146060" y="54000"/>
                </a:lnTo>
                <a:lnTo>
                  <a:pt x="1145216" y="22781"/>
                </a:lnTo>
                <a:lnTo>
                  <a:pt x="1139310" y="6750"/>
                </a:lnTo>
                <a:lnTo>
                  <a:pt x="1123279" y="843"/>
                </a:lnTo>
                <a:lnTo>
                  <a:pt x="1092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2940" y="8393601"/>
            <a:ext cx="1146175" cy="324485"/>
          </a:xfrm>
          <a:custGeom>
            <a:avLst/>
            <a:gdLst/>
            <a:ahLst/>
            <a:cxnLst/>
            <a:rect l="l" t="t" r="r" b="b"/>
            <a:pathLst>
              <a:path w="1146175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1092060" y="324002"/>
                </a:lnTo>
                <a:lnTo>
                  <a:pt x="1123279" y="323158"/>
                </a:lnTo>
                <a:lnTo>
                  <a:pt x="1139310" y="317252"/>
                </a:lnTo>
                <a:lnTo>
                  <a:pt x="1145216" y="301220"/>
                </a:lnTo>
                <a:lnTo>
                  <a:pt x="1146060" y="270002"/>
                </a:lnTo>
                <a:lnTo>
                  <a:pt x="1146060" y="54000"/>
                </a:lnTo>
                <a:lnTo>
                  <a:pt x="1145216" y="22781"/>
                </a:lnTo>
                <a:lnTo>
                  <a:pt x="1139310" y="6750"/>
                </a:lnTo>
                <a:lnTo>
                  <a:pt x="1123279" y="843"/>
                </a:lnTo>
                <a:lnTo>
                  <a:pt x="109206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92715" y="8288104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6569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604454" y="8360671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Emprunt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92715" y="8288104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92799" y="8707956"/>
            <a:ext cx="925194" cy="324485"/>
          </a:xfrm>
          <a:custGeom>
            <a:avLst/>
            <a:gdLst/>
            <a:ahLst/>
            <a:cxnLst/>
            <a:rect l="l" t="t" r="r" b="b"/>
            <a:pathLst>
              <a:path w="925194" h="324484">
                <a:moveTo>
                  <a:pt x="8711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71194" y="324002"/>
                </a:lnTo>
                <a:lnTo>
                  <a:pt x="902413" y="323158"/>
                </a:lnTo>
                <a:lnTo>
                  <a:pt x="918444" y="317252"/>
                </a:lnTo>
                <a:lnTo>
                  <a:pt x="924351" y="301220"/>
                </a:lnTo>
                <a:lnTo>
                  <a:pt x="925195" y="270002"/>
                </a:lnTo>
                <a:lnTo>
                  <a:pt x="925195" y="54000"/>
                </a:lnTo>
                <a:lnTo>
                  <a:pt x="924351" y="22781"/>
                </a:lnTo>
                <a:lnTo>
                  <a:pt x="918444" y="6750"/>
                </a:lnTo>
                <a:lnTo>
                  <a:pt x="902413" y="843"/>
                </a:lnTo>
                <a:lnTo>
                  <a:pt x="871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15833" y="8466169"/>
            <a:ext cx="202247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Autofinancement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64920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Crowdfunding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792799" y="8707956"/>
            <a:ext cx="925194" cy="324485"/>
          </a:xfrm>
          <a:custGeom>
            <a:avLst/>
            <a:gdLst/>
            <a:ahLst/>
            <a:cxnLst/>
            <a:rect l="l" t="t" r="r" b="b"/>
            <a:pathLst>
              <a:path w="925194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871194" y="324002"/>
                </a:lnTo>
                <a:lnTo>
                  <a:pt x="902413" y="323158"/>
                </a:lnTo>
                <a:lnTo>
                  <a:pt x="918444" y="317252"/>
                </a:lnTo>
                <a:lnTo>
                  <a:pt x="924351" y="301220"/>
                </a:lnTo>
                <a:lnTo>
                  <a:pt x="925195" y="270002"/>
                </a:lnTo>
                <a:lnTo>
                  <a:pt x="925195" y="54000"/>
                </a:lnTo>
                <a:lnTo>
                  <a:pt x="924351" y="22781"/>
                </a:lnTo>
                <a:lnTo>
                  <a:pt x="918444" y="6750"/>
                </a:lnTo>
                <a:lnTo>
                  <a:pt x="902413" y="843"/>
                </a:lnTo>
                <a:lnTo>
                  <a:pt x="87119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878123" y="6570961"/>
            <a:ext cx="21443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937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  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long 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FRNG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79115" y="6570961"/>
            <a:ext cx="2359025" cy="32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Génèrent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besoins de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endParaRPr sz="950" dirty="0">
              <a:latin typeface="Arial"/>
              <a:cs typeface="Arial"/>
            </a:endParaRPr>
          </a:p>
          <a:p>
            <a:pPr marL="14400" algn="ctr">
              <a:lnSpc>
                <a:spcPts val="112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court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terme.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BFR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financé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763024" y="7828789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65697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827840" y="7901357"/>
            <a:ext cx="5753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Crédit-bail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763024" y="7828789"/>
            <a:ext cx="711200" cy="324485"/>
          </a:xfrm>
          <a:custGeom>
            <a:avLst/>
            <a:gdLst/>
            <a:ahLst/>
            <a:cxnLst/>
            <a:rect l="l" t="t" r="r" b="b"/>
            <a:pathLst>
              <a:path w="711200" h="3244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70002"/>
                </a:lnTo>
                <a:lnTo>
                  <a:pt x="843" y="301220"/>
                </a:lnTo>
                <a:lnTo>
                  <a:pt x="6750" y="317252"/>
                </a:lnTo>
                <a:lnTo>
                  <a:pt x="22781" y="323158"/>
                </a:lnTo>
                <a:lnTo>
                  <a:pt x="54000" y="324002"/>
                </a:lnTo>
                <a:lnTo>
                  <a:pt x="656971" y="324002"/>
                </a:lnTo>
                <a:lnTo>
                  <a:pt x="688189" y="323158"/>
                </a:lnTo>
                <a:lnTo>
                  <a:pt x="704221" y="317252"/>
                </a:lnTo>
                <a:lnTo>
                  <a:pt x="710127" y="301220"/>
                </a:lnTo>
                <a:lnTo>
                  <a:pt x="710971" y="270002"/>
                </a:lnTo>
                <a:lnTo>
                  <a:pt x="710971" y="54000"/>
                </a:lnTo>
                <a:lnTo>
                  <a:pt x="710127" y="22781"/>
                </a:lnTo>
                <a:lnTo>
                  <a:pt x="704221" y="6750"/>
                </a:lnTo>
                <a:lnTo>
                  <a:pt x="688189" y="843"/>
                </a:lnTo>
                <a:lnTo>
                  <a:pt x="65697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6986" y="9188239"/>
            <a:ext cx="6326505" cy="239395"/>
          </a:xfrm>
          <a:custGeom>
            <a:avLst/>
            <a:gdLst/>
            <a:ahLst/>
            <a:cxnLst/>
            <a:rect l="l" t="t" r="r" b="b"/>
            <a:pathLst>
              <a:path w="6326505" h="239395">
                <a:moveTo>
                  <a:pt x="6326022" y="0"/>
                </a:moveTo>
                <a:lnTo>
                  <a:pt x="6289322" y="33766"/>
                </a:lnTo>
                <a:lnTo>
                  <a:pt x="6236519" y="62305"/>
                </a:lnTo>
                <a:lnTo>
                  <a:pt x="6167468" y="85903"/>
                </a:lnTo>
                <a:lnTo>
                  <a:pt x="6126804" y="95939"/>
                </a:lnTo>
                <a:lnTo>
                  <a:pt x="6082024" y="104849"/>
                </a:lnTo>
                <a:lnTo>
                  <a:pt x="6033110" y="112668"/>
                </a:lnTo>
                <a:lnTo>
                  <a:pt x="5980044" y="119432"/>
                </a:lnTo>
                <a:lnTo>
                  <a:pt x="5922808" y="125177"/>
                </a:lnTo>
                <a:lnTo>
                  <a:pt x="5861384" y="129939"/>
                </a:lnTo>
                <a:lnTo>
                  <a:pt x="5795753" y="133755"/>
                </a:lnTo>
                <a:lnTo>
                  <a:pt x="5725898" y="136660"/>
                </a:lnTo>
                <a:lnTo>
                  <a:pt x="5651800" y="138690"/>
                </a:lnTo>
                <a:lnTo>
                  <a:pt x="5573443" y="139882"/>
                </a:lnTo>
                <a:lnTo>
                  <a:pt x="5490806" y="140271"/>
                </a:lnTo>
                <a:lnTo>
                  <a:pt x="4042117" y="140271"/>
                </a:lnTo>
                <a:lnTo>
                  <a:pt x="3940235" y="140739"/>
                </a:lnTo>
                <a:lnTo>
                  <a:pt x="3846266" y="142105"/>
                </a:lnTo>
                <a:lnTo>
                  <a:pt x="3759907" y="144311"/>
                </a:lnTo>
                <a:lnTo>
                  <a:pt x="3680852" y="147299"/>
                </a:lnTo>
                <a:lnTo>
                  <a:pt x="3608797" y="151012"/>
                </a:lnTo>
                <a:lnTo>
                  <a:pt x="3543436" y="155392"/>
                </a:lnTo>
                <a:lnTo>
                  <a:pt x="3484466" y="160382"/>
                </a:lnTo>
                <a:lnTo>
                  <a:pt x="3431582" y="165924"/>
                </a:lnTo>
                <a:lnTo>
                  <a:pt x="3384478" y="171961"/>
                </a:lnTo>
                <a:lnTo>
                  <a:pt x="3342850" y="178434"/>
                </a:lnTo>
                <a:lnTo>
                  <a:pt x="3274803" y="192460"/>
                </a:lnTo>
                <a:lnTo>
                  <a:pt x="3225003" y="207541"/>
                </a:lnTo>
                <a:lnTo>
                  <a:pt x="3179181" y="231134"/>
                </a:lnTo>
                <a:lnTo>
                  <a:pt x="3170389" y="239026"/>
                </a:lnTo>
                <a:lnTo>
                  <a:pt x="3155632" y="239026"/>
                </a:lnTo>
                <a:lnTo>
                  <a:pt x="3119839" y="215333"/>
                </a:lnTo>
                <a:lnTo>
                  <a:pt x="3078249" y="199897"/>
                </a:lnTo>
                <a:lnTo>
                  <a:pt x="3019632" y="185286"/>
                </a:lnTo>
                <a:lnTo>
                  <a:pt x="2941550" y="171961"/>
                </a:lnTo>
                <a:lnTo>
                  <a:pt x="2894447" y="165924"/>
                </a:lnTo>
                <a:lnTo>
                  <a:pt x="2841563" y="160382"/>
                </a:lnTo>
                <a:lnTo>
                  <a:pt x="2782594" y="155392"/>
                </a:lnTo>
                <a:lnTo>
                  <a:pt x="2717235" y="151012"/>
                </a:lnTo>
                <a:lnTo>
                  <a:pt x="2645181" y="147299"/>
                </a:lnTo>
                <a:lnTo>
                  <a:pt x="2566127" y="144311"/>
                </a:lnTo>
                <a:lnTo>
                  <a:pt x="2479768" y="142105"/>
                </a:lnTo>
                <a:lnTo>
                  <a:pt x="2385799" y="140739"/>
                </a:lnTo>
                <a:lnTo>
                  <a:pt x="2283917" y="140271"/>
                </a:lnTo>
                <a:lnTo>
                  <a:pt x="835215" y="140271"/>
                </a:lnTo>
                <a:lnTo>
                  <a:pt x="752579" y="139882"/>
                </a:lnTo>
                <a:lnTo>
                  <a:pt x="674221" y="138690"/>
                </a:lnTo>
                <a:lnTo>
                  <a:pt x="600124" y="136660"/>
                </a:lnTo>
                <a:lnTo>
                  <a:pt x="530268" y="133755"/>
                </a:lnTo>
                <a:lnTo>
                  <a:pt x="464638" y="129939"/>
                </a:lnTo>
                <a:lnTo>
                  <a:pt x="403213" y="125177"/>
                </a:lnTo>
                <a:lnTo>
                  <a:pt x="345977" y="119432"/>
                </a:lnTo>
                <a:lnTo>
                  <a:pt x="292911" y="112668"/>
                </a:lnTo>
                <a:lnTo>
                  <a:pt x="243997" y="104849"/>
                </a:lnTo>
                <a:lnTo>
                  <a:pt x="199217" y="95939"/>
                </a:lnTo>
                <a:lnTo>
                  <a:pt x="158554" y="85903"/>
                </a:lnTo>
                <a:lnTo>
                  <a:pt x="121988" y="74703"/>
                </a:lnTo>
                <a:lnTo>
                  <a:pt x="61079" y="48671"/>
                </a:lnTo>
                <a:lnTo>
                  <a:pt x="16345" y="17555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49082" y="7173952"/>
            <a:ext cx="1802764" cy="186690"/>
          </a:xfrm>
          <a:custGeom>
            <a:avLst/>
            <a:gdLst/>
            <a:ahLst/>
            <a:cxnLst/>
            <a:rect l="l" t="t" r="r" b="b"/>
            <a:pathLst>
              <a:path w="1802764" h="186690">
                <a:moveTo>
                  <a:pt x="0" y="186385"/>
                </a:moveTo>
                <a:lnTo>
                  <a:pt x="0" y="0"/>
                </a:lnTo>
                <a:lnTo>
                  <a:pt x="1802345" y="0"/>
                </a:lnTo>
                <a:lnTo>
                  <a:pt x="1802345" y="1863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54397" y="6526800"/>
            <a:ext cx="1402715" cy="0"/>
          </a:xfrm>
          <a:custGeom>
            <a:avLst/>
            <a:gdLst/>
            <a:ahLst/>
            <a:cxnLst/>
            <a:rect l="l" t="t" r="r" b="b"/>
            <a:pathLst>
              <a:path w="1402714">
                <a:moveTo>
                  <a:pt x="0" y="0"/>
                </a:moveTo>
                <a:lnTo>
                  <a:pt x="14023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1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03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46"/>
          <p:cNvSpPr txBox="1"/>
          <p:nvPr/>
        </p:nvSpPr>
        <p:spPr>
          <a:xfrm>
            <a:off x="4565771" y="5548185"/>
            <a:ext cx="13931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exploitation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15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6496" y="1628289"/>
            <a:ext cx="0" cy="509270"/>
          </a:xfrm>
          <a:custGeom>
            <a:avLst/>
            <a:gdLst/>
            <a:ahLst/>
            <a:cxnLst/>
            <a:rect l="l" t="t" r="r" b="b"/>
            <a:pathLst>
              <a:path h="509269">
                <a:moveTo>
                  <a:pt x="0" y="0"/>
                </a:moveTo>
                <a:lnTo>
                  <a:pt x="0" y="50887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0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37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47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43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54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57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255629" y="5240702"/>
            <a:ext cx="0" cy="360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5"/>
          <p:cNvSpPr/>
          <p:nvPr/>
        </p:nvSpPr>
        <p:spPr>
          <a:xfrm>
            <a:off x="1953629" y="5240702"/>
            <a:ext cx="0" cy="432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5"/>
          <p:cNvSpPr/>
          <p:nvPr/>
        </p:nvSpPr>
        <p:spPr>
          <a:xfrm>
            <a:off x="433259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6"/>
          <p:cNvSpPr txBox="1"/>
          <p:nvPr/>
        </p:nvSpPr>
        <p:spPr>
          <a:xfrm>
            <a:off x="1251071" y="5548185"/>
            <a:ext cx="1393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d’investissement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4" name="object 47"/>
          <p:cNvSpPr/>
          <p:nvPr/>
        </p:nvSpPr>
        <p:spPr>
          <a:xfrm>
            <a:off x="3730005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57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6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68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46"/>
          <p:cNvSpPr txBox="1"/>
          <p:nvPr/>
        </p:nvSpPr>
        <p:spPr>
          <a:xfrm>
            <a:off x="4565771" y="5548185"/>
            <a:ext cx="13931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exploitation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0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6999" y="1628289"/>
            <a:ext cx="0" cy="1649095"/>
          </a:xfrm>
          <a:custGeom>
            <a:avLst/>
            <a:gdLst/>
            <a:ahLst/>
            <a:cxnLst/>
            <a:rect l="l" t="t" r="r" b="b"/>
            <a:pathLst>
              <a:path h="1649095">
                <a:moveTo>
                  <a:pt x="0" y="0"/>
                </a:moveTo>
                <a:lnTo>
                  <a:pt x="0" y="16489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96496" y="1628289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30">
                <a:moveTo>
                  <a:pt x="0" y="0"/>
                </a:moveTo>
                <a:lnTo>
                  <a:pt x="0" y="15098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25999" y="2087269"/>
            <a:ext cx="3042285" cy="655320"/>
          </a:xfrm>
          <a:custGeom>
            <a:avLst/>
            <a:gdLst/>
            <a:ahLst/>
            <a:cxnLst/>
            <a:rect l="l" t="t" r="r" b="b"/>
            <a:pathLst>
              <a:path w="3042284" h="6553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2988005" y="654926"/>
                </a:lnTo>
                <a:lnTo>
                  <a:pt x="3019224" y="654082"/>
                </a:lnTo>
                <a:lnTo>
                  <a:pt x="3035255" y="648176"/>
                </a:lnTo>
                <a:lnTo>
                  <a:pt x="3041161" y="632144"/>
                </a:lnTo>
                <a:lnTo>
                  <a:pt x="3042005" y="6009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28746" y="3102184"/>
            <a:ext cx="3042285" cy="350520"/>
          </a:xfrm>
          <a:custGeom>
            <a:avLst/>
            <a:gdLst/>
            <a:ahLst/>
            <a:cxnLst/>
            <a:rect l="l" t="t" r="r" b="b"/>
            <a:pathLst>
              <a:path w="3042284" h="35052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988005" y="350126"/>
                </a:lnTo>
                <a:lnTo>
                  <a:pt x="3019224" y="349282"/>
                </a:lnTo>
                <a:lnTo>
                  <a:pt x="3035255" y="343376"/>
                </a:lnTo>
                <a:lnTo>
                  <a:pt x="3041161" y="327344"/>
                </a:lnTo>
                <a:lnTo>
                  <a:pt x="3042005" y="2961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50780" y="3117970"/>
            <a:ext cx="2586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marchandises, de matières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premières,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82212" y="3257670"/>
            <a:ext cx="21240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paiement de la main-d’œuvre,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stocks…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999" y="2087269"/>
            <a:ext cx="3042285" cy="502920"/>
          </a:xfrm>
          <a:custGeom>
            <a:avLst/>
            <a:gdLst/>
            <a:ahLst/>
            <a:cxnLst/>
            <a:rect l="l" t="t" r="r" b="b"/>
            <a:pathLst>
              <a:path w="3042285" h="5029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2988005" y="502526"/>
                </a:lnTo>
                <a:lnTo>
                  <a:pt x="3019224" y="501682"/>
                </a:lnTo>
                <a:lnTo>
                  <a:pt x="3035255" y="495776"/>
                </a:lnTo>
                <a:lnTo>
                  <a:pt x="3041161" y="479744"/>
                </a:lnTo>
                <a:lnTo>
                  <a:pt x="3042005" y="448525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8746" y="2949784"/>
            <a:ext cx="1440180" cy="502920"/>
          </a:xfrm>
          <a:custGeom>
            <a:avLst/>
            <a:gdLst/>
            <a:ahLst/>
            <a:cxnLst/>
            <a:rect l="l" t="t" r="r" b="b"/>
            <a:pathLst>
              <a:path w="1440180" h="502920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386001" y="502526"/>
                </a:lnTo>
                <a:lnTo>
                  <a:pt x="1417220" y="501682"/>
                </a:lnTo>
                <a:lnTo>
                  <a:pt x="1433252" y="495776"/>
                </a:lnTo>
                <a:lnTo>
                  <a:pt x="1439158" y="479744"/>
                </a:lnTo>
                <a:lnTo>
                  <a:pt x="1440002" y="4485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41045" y="2971920"/>
            <a:ext cx="130619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10489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machines,  de brevets,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5775" y="3251320"/>
            <a:ext cx="8369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bâtiments…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25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4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78651" y="1491103"/>
            <a:ext cx="15240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d’exploitation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1999" y="1457999"/>
            <a:ext cx="3042285" cy="269875"/>
          </a:xfrm>
          <a:custGeom>
            <a:avLst/>
            <a:gdLst/>
            <a:ahLst/>
            <a:cxnLst/>
            <a:rect l="l" t="t" r="r" b="b"/>
            <a:pathLst>
              <a:path w="3042285" h="269875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988005" y="269290"/>
                </a:lnTo>
                <a:lnTo>
                  <a:pt x="3019224" y="268447"/>
                </a:lnTo>
                <a:lnTo>
                  <a:pt x="3035255" y="262540"/>
                </a:lnTo>
                <a:lnTo>
                  <a:pt x="3041161" y="246509"/>
                </a:lnTo>
                <a:lnTo>
                  <a:pt x="3042005" y="215290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71896" y="1491103"/>
            <a:ext cx="1750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d’investissement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61299" y="248690"/>
            <a:ext cx="36582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5AAA"/>
                </a:solidFill>
                <a:latin typeface="Arial"/>
                <a:cs typeface="Arial"/>
              </a:rPr>
              <a:t>11.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financement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pour l’entreprise</a:t>
            </a:r>
            <a:r>
              <a:rPr sz="1500" b="1" spc="-6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5300" y="1070095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80C342"/>
                </a:solidFill>
                <a:latin typeface="Arial"/>
                <a:cs typeface="Arial"/>
              </a:rPr>
              <a:t>L’estimation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besoin de</a:t>
            </a:r>
            <a:r>
              <a:rPr sz="1300" b="1" spc="-4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2003" y="1061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974" y="10539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"/>
          <p:cNvSpPr/>
          <p:nvPr/>
        </p:nvSpPr>
        <p:spPr>
          <a:xfrm>
            <a:off x="5255629" y="5240702"/>
            <a:ext cx="0" cy="360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"/>
          <p:cNvSpPr/>
          <p:nvPr/>
        </p:nvSpPr>
        <p:spPr>
          <a:xfrm>
            <a:off x="1953629" y="5240702"/>
            <a:ext cx="0" cy="792000"/>
          </a:xfrm>
          <a:custGeom>
            <a:avLst/>
            <a:gdLst/>
            <a:ahLst/>
            <a:cxnLst/>
            <a:rect l="l" t="t" r="r" b="b"/>
            <a:pathLst>
              <a:path h="1336040">
                <a:moveTo>
                  <a:pt x="0" y="0"/>
                </a:moveTo>
                <a:lnTo>
                  <a:pt x="0" y="13354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6"/>
          <p:cNvSpPr/>
          <p:nvPr/>
        </p:nvSpPr>
        <p:spPr>
          <a:xfrm>
            <a:off x="5550349" y="5687105"/>
            <a:ext cx="0" cy="360000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2"/>
          <p:cNvSpPr/>
          <p:nvPr/>
        </p:nvSpPr>
        <p:spPr>
          <a:xfrm>
            <a:off x="4154397" y="5687105"/>
            <a:ext cx="0" cy="360000"/>
          </a:xfrm>
          <a:custGeom>
            <a:avLst/>
            <a:gdLst/>
            <a:ahLst/>
            <a:cxnLst/>
            <a:rect l="l" t="t" r="r" b="b"/>
            <a:pathLst>
              <a:path h="840104">
                <a:moveTo>
                  <a:pt x="0" y="0"/>
                </a:moveTo>
                <a:lnTo>
                  <a:pt x="0" y="8396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5"/>
          <p:cNvSpPr/>
          <p:nvPr/>
        </p:nvSpPr>
        <p:spPr>
          <a:xfrm>
            <a:off x="433259" y="5982306"/>
            <a:ext cx="3041015" cy="360045"/>
          </a:xfrm>
          <a:custGeom>
            <a:avLst/>
            <a:gdLst/>
            <a:ahLst/>
            <a:cxnLst/>
            <a:rect l="l" t="t" r="r" b="b"/>
            <a:pathLst>
              <a:path w="3041015" h="360045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86735" y="359994"/>
                </a:lnTo>
                <a:lnTo>
                  <a:pt x="3017954" y="359150"/>
                </a:lnTo>
                <a:lnTo>
                  <a:pt x="3033985" y="353244"/>
                </a:lnTo>
                <a:lnTo>
                  <a:pt x="3039891" y="337212"/>
                </a:lnTo>
                <a:lnTo>
                  <a:pt x="3040735" y="305993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6"/>
          <p:cNvSpPr txBox="1"/>
          <p:nvPr/>
        </p:nvSpPr>
        <p:spPr>
          <a:xfrm>
            <a:off x="541446" y="6072872"/>
            <a:ext cx="28155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Investissements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matériels, immatériels ou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37"/>
          <p:cNvSpPr/>
          <p:nvPr/>
        </p:nvSpPr>
        <p:spPr>
          <a:xfrm>
            <a:off x="3730005" y="5982306"/>
            <a:ext cx="1026794" cy="360045"/>
          </a:xfrm>
          <a:custGeom>
            <a:avLst/>
            <a:gdLst/>
            <a:ahLst/>
            <a:cxnLst/>
            <a:rect l="l" t="t" r="r" b="b"/>
            <a:pathLst>
              <a:path w="1026795" h="360045">
                <a:moveTo>
                  <a:pt x="97276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972769" y="359994"/>
                </a:lnTo>
                <a:lnTo>
                  <a:pt x="1003988" y="359150"/>
                </a:lnTo>
                <a:lnTo>
                  <a:pt x="1020019" y="353244"/>
                </a:lnTo>
                <a:lnTo>
                  <a:pt x="1025925" y="337212"/>
                </a:lnTo>
                <a:lnTo>
                  <a:pt x="1026769" y="305993"/>
                </a:lnTo>
                <a:lnTo>
                  <a:pt x="1026769" y="54000"/>
                </a:lnTo>
                <a:lnTo>
                  <a:pt x="1025925" y="22781"/>
                </a:lnTo>
                <a:lnTo>
                  <a:pt x="1020019" y="6750"/>
                </a:lnTo>
                <a:lnTo>
                  <a:pt x="1003988" y="843"/>
                </a:lnTo>
                <a:lnTo>
                  <a:pt x="972769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8"/>
          <p:cNvSpPr txBox="1"/>
          <p:nvPr/>
        </p:nvSpPr>
        <p:spPr>
          <a:xfrm>
            <a:off x="3797001" y="6003022"/>
            <a:ext cx="890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508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Achats,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39"/>
          <p:cNvSpPr/>
          <p:nvPr/>
        </p:nvSpPr>
        <p:spPr>
          <a:xfrm>
            <a:off x="5136888" y="5982306"/>
            <a:ext cx="812165" cy="360045"/>
          </a:xfrm>
          <a:custGeom>
            <a:avLst/>
            <a:gdLst/>
            <a:ahLst/>
            <a:cxnLst/>
            <a:rect l="l" t="t" r="r" b="b"/>
            <a:pathLst>
              <a:path w="812164" h="360045">
                <a:moveTo>
                  <a:pt x="757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757580" y="359994"/>
                </a:lnTo>
                <a:lnTo>
                  <a:pt x="788799" y="359150"/>
                </a:lnTo>
                <a:lnTo>
                  <a:pt x="804830" y="353244"/>
                </a:lnTo>
                <a:lnTo>
                  <a:pt x="810737" y="337212"/>
                </a:lnTo>
                <a:lnTo>
                  <a:pt x="811580" y="305993"/>
                </a:lnTo>
                <a:lnTo>
                  <a:pt x="811580" y="54000"/>
                </a:lnTo>
                <a:lnTo>
                  <a:pt x="810737" y="22781"/>
                </a:lnTo>
                <a:lnTo>
                  <a:pt x="804830" y="6750"/>
                </a:lnTo>
                <a:lnTo>
                  <a:pt x="788799" y="843"/>
                </a:lnTo>
                <a:lnTo>
                  <a:pt x="75758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0"/>
          <p:cNvSpPr txBox="1"/>
          <p:nvPr/>
        </p:nvSpPr>
        <p:spPr>
          <a:xfrm>
            <a:off x="5283683" y="6072872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Ventes…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45"/>
          <p:cNvSpPr/>
          <p:nvPr/>
        </p:nvSpPr>
        <p:spPr>
          <a:xfrm>
            <a:off x="433259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 txBox="1"/>
          <p:nvPr/>
        </p:nvSpPr>
        <p:spPr>
          <a:xfrm>
            <a:off x="1251071" y="5548185"/>
            <a:ext cx="13931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d’investissement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4" name="object 47"/>
          <p:cNvSpPr/>
          <p:nvPr/>
        </p:nvSpPr>
        <p:spPr>
          <a:xfrm>
            <a:off x="3730005" y="5520752"/>
            <a:ext cx="3041015" cy="234315"/>
          </a:xfrm>
          <a:custGeom>
            <a:avLst/>
            <a:gdLst/>
            <a:ahLst/>
            <a:cxnLst/>
            <a:rect l="l" t="t" r="r" b="b"/>
            <a:pathLst>
              <a:path w="3041015" h="234314">
                <a:moveTo>
                  <a:pt x="298673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2986735" y="233730"/>
                </a:lnTo>
                <a:lnTo>
                  <a:pt x="3017954" y="232887"/>
                </a:lnTo>
                <a:lnTo>
                  <a:pt x="3033985" y="226980"/>
                </a:lnTo>
                <a:lnTo>
                  <a:pt x="3039891" y="210949"/>
                </a:lnTo>
                <a:lnTo>
                  <a:pt x="3040735" y="179730"/>
                </a:lnTo>
                <a:lnTo>
                  <a:pt x="3040735" y="54000"/>
                </a:lnTo>
                <a:lnTo>
                  <a:pt x="3039891" y="22781"/>
                </a:lnTo>
                <a:lnTo>
                  <a:pt x="3033985" y="6750"/>
                </a:lnTo>
                <a:lnTo>
                  <a:pt x="3017954" y="843"/>
                </a:lnTo>
                <a:lnTo>
                  <a:pt x="29867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51"/>
          <p:cNvSpPr/>
          <p:nvPr/>
        </p:nvSpPr>
        <p:spPr>
          <a:xfrm>
            <a:off x="426505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5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52"/>
          <p:cNvSpPr txBox="1"/>
          <p:nvPr/>
        </p:nvSpPr>
        <p:spPr>
          <a:xfrm>
            <a:off x="841503" y="4402850"/>
            <a:ext cx="22002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Bilan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patrimoine de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  à un instant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-BoldItalicMT"/>
                <a:cs typeface="Arial-BoldItalicMT"/>
              </a:rPr>
              <a:t>t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69" name="object 53"/>
          <p:cNvSpPr/>
          <p:nvPr/>
        </p:nvSpPr>
        <p:spPr>
          <a:xfrm>
            <a:off x="3723251" y="4363397"/>
            <a:ext cx="3042285" cy="447675"/>
          </a:xfrm>
          <a:custGeom>
            <a:avLst/>
            <a:gdLst/>
            <a:ahLst/>
            <a:cxnLst/>
            <a:rect l="l" t="t" r="r" b="b"/>
            <a:pathLst>
              <a:path w="3042284" h="447675">
                <a:moveTo>
                  <a:pt x="298772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2987725" y="447090"/>
                </a:lnTo>
                <a:lnTo>
                  <a:pt x="3018944" y="446247"/>
                </a:lnTo>
                <a:lnTo>
                  <a:pt x="3034976" y="440340"/>
                </a:lnTo>
                <a:lnTo>
                  <a:pt x="3040882" y="424309"/>
                </a:lnTo>
                <a:lnTo>
                  <a:pt x="3041726" y="393090"/>
                </a:lnTo>
                <a:lnTo>
                  <a:pt x="3041726" y="54000"/>
                </a:lnTo>
                <a:lnTo>
                  <a:pt x="3040882" y="22781"/>
                </a:lnTo>
                <a:lnTo>
                  <a:pt x="3034976" y="6750"/>
                </a:lnTo>
                <a:lnTo>
                  <a:pt x="3018944" y="843"/>
                </a:lnTo>
                <a:lnTo>
                  <a:pt x="29877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54"/>
          <p:cNvSpPr txBox="1"/>
          <p:nvPr/>
        </p:nvSpPr>
        <p:spPr>
          <a:xfrm>
            <a:off x="3955849" y="4402850"/>
            <a:ext cx="256349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56590" marR="5080" indent="-644525">
              <a:lnSpc>
                <a:spcPts val="1300"/>
              </a:lnSpc>
              <a:spcBef>
                <a:spcPts val="16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Compte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calcul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résultat  (perte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bénéfice)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9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80"/>
          <p:cNvSpPr txBox="1"/>
          <p:nvPr/>
        </p:nvSpPr>
        <p:spPr>
          <a:xfrm>
            <a:off x="550926" y="4944771"/>
            <a:ext cx="27933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2405" marR="5080" indent="-18034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ressources de l’entreprise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sont-elles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suffisantes  pour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faire face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aux besoins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81"/>
          <p:cNvSpPr/>
          <p:nvPr/>
        </p:nvSpPr>
        <p:spPr>
          <a:xfrm>
            <a:off x="426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82"/>
          <p:cNvSpPr/>
          <p:nvPr/>
        </p:nvSpPr>
        <p:spPr>
          <a:xfrm>
            <a:off x="3723251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95"/>
          <p:cNvSpPr txBox="1"/>
          <p:nvPr/>
        </p:nvSpPr>
        <p:spPr>
          <a:xfrm>
            <a:off x="725300" y="3934604"/>
            <a:ext cx="28327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choix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financement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9" name="object 96"/>
          <p:cNvSpPr/>
          <p:nvPr/>
        </p:nvSpPr>
        <p:spPr>
          <a:xfrm>
            <a:off x="432003" y="39262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97"/>
          <p:cNvSpPr txBox="1"/>
          <p:nvPr/>
        </p:nvSpPr>
        <p:spPr>
          <a:xfrm>
            <a:off x="494974" y="39184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1" name="object 79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299349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0"/>
          <p:cNvSpPr txBox="1"/>
          <p:nvPr/>
        </p:nvSpPr>
        <p:spPr>
          <a:xfrm>
            <a:off x="4300631" y="4944771"/>
            <a:ext cx="1897955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Possibilité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d’autofinancement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</a:p>
          <a:p>
            <a:pPr marR="582295" algn="ctr">
              <a:lnSpc>
                <a:spcPts val="110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choix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financement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83" name="object 81"/>
          <p:cNvSpPr/>
          <p:nvPr/>
        </p:nvSpPr>
        <p:spPr>
          <a:xfrm>
            <a:off x="3728505" y="4924052"/>
            <a:ext cx="3048000" cy="360045"/>
          </a:xfrm>
          <a:custGeom>
            <a:avLst/>
            <a:gdLst/>
            <a:ahLst/>
            <a:cxnLst/>
            <a:rect l="l" t="t" r="r" b="b"/>
            <a:pathLst>
              <a:path w="3048000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5993"/>
                </a:lnTo>
                <a:lnTo>
                  <a:pt x="843" y="337212"/>
                </a:lnTo>
                <a:lnTo>
                  <a:pt x="6750" y="353244"/>
                </a:lnTo>
                <a:lnTo>
                  <a:pt x="22781" y="359150"/>
                </a:lnTo>
                <a:lnTo>
                  <a:pt x="54000" y="359994"/>
                </a:lnTo>
                <a:lnTo>
                  <a:pt x="2993491" y="359994"/>
                </a:lnTo>
                <a:lnTo>
                  <a:pt x="3024710" y="359150"/>
                </a:lnTo>
                <a:lnTo>
                  <a:pt x="3040741" y="353244"/>
                </a:lnTo>
                <a:lnTo>
                  <a:pt x="3046648" y="337212"/>
                </a:lnTo>
                <a:lnTo>
                  <a:pt x="3047492" y="305993"/>
                </a:lnTo>
                <a:lnTo>
                  <a:pt x="3047492" y="54000"/>
                </a:lnTo>
                <a:lnTo>
                  <a:pt x="3046648" y="22781"/>
                </a:lnTo>
                <a:lnTo>
                  <a:pt x="3040741" y="6750"/>
                </a:lnTo>
                <a:lnTo>
                  <a:pt x="3024710" y="843"/>
                </a:lnTo>
                <a:lnTo>
                  <a:pt x="299349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46"/>
          <p:cNvSpPr txBox="1"/>
          <p:nvPr/>
        </p:nvSpPr>
        <p:spPr>
          <a:xfrm>
            <a:off x="4565771" y="5548185"/>
            <a:ext cx="13931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exploitation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5" name="object 20"/>
          <p:cNvSpPr txBox="1"/>
          <p:nvPr/>
        </p:nvSpPr>
        <p:spPr>
          <a:xfrm>
            <a:off x="3756447" y="2115756"/>
            <a:ext cx="297624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Cycle plus ou moins long en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du décalage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le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temps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le paiement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fournisseurs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(achats), les encaissements des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r>
              <a:rPr lang="fr-FR"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(ventes)</a:t>
            </a:r>
            <a:endParaRPr lang="fr-FR" sz="950" dirty="0" smtClean="0"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 la rotation des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stocks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86" name="object 26"/>
          <p:cNvSpPr txBox="1"/>
          <p:nvPr/>
        </p:nvSpPr>
        <p:spPr>
          <a:xfrm>
            <a:off x="628650" y="2179256"/>
            <a:ext cx="2667000" cy="3359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Cycle long, depuis la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création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>
              <a:lnSpc>
                <a:spcPts val="1100"/>
              </a:lnSpc>
              <a:spcBef>
                <a:spcPts val="170"/>
              </a:spcBef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 jusqu’à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disparition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1596</Words>
  <Application>Microsoft Macintosh PowerPoint</Application>
  <PresentationFormat>Personnalisé</PresentationFormat>
  <Paragraphs>269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2</cp:revision>
  <dcterms:created xsi:type="dcterms:W3CDTF">2018-06-27T13:39:03Z</dcterms:created>
  <dcterms:modified xsi:type="dcterms:W3CDTF">2018-06-27T13:52:59Z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2018-06-27T00:00:00Z</vt:filetime>
  </property>
</Properties>
</file>