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1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EJM-Fond-Manage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  <p:sp>
        <p:nvSpPr>
          <p:cNvPr id="16" name="bk object 16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72131" y="10337294"/>
            <a:ext cx="2520000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91744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6. Comment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l’entreprise intègre-t-elle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la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connaissance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de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 environnement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sa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prise de décision</a:t>
            </a:r>
            <a:r>
              <a:rPr lang="fr-FR" sz="1500" b="1" spc="-50" dirty="0" smtClean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98"/>
          <p:cNvSpPr txBox="1"/>
          <p:nvPr/>
        </p:nvSpPr>
        <p:spPr>
          <a:xfrm>
            <a:off x="725299" y="1089400"/>
            <a:ext cx="5465951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L’environnement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: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politiques, légaux,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économiques,  socioculturels, technologiques et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environnementaux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2" name="object 9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91744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6. Comment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l’entreprise intègre-t-elle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la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connaissance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de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 environnement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sa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prise de décision</a:t>
            </a:r>
            <a:r>
              <a:rPr lang="fr-FR" sz="1500" b="1" spc="-50" dirty="0" smtClean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6" name="object 15"/>
          <p:cNvSpPr/>
          <p:nvPr/>
        </p:nvSpPr>
        <p:spPr>
          <a:xfrm>
            <a:off x="431999" y="1782004"/>
            <a:ext cx="288290" cy="3031490"/>
          </a:xfrm>
          <a:custGeom>
            <a:avLst/>
            <a:gdLst/>
            <a:ahLst/>
            <a:cxnLst/>
            <a:rect l="l" t="t" r="r" b="b"/>
            <a:pathLst>
              <a:path w="288290" h="3031490">
                <a:moveTo>
                  <a:pt x="233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7197"/>
                </a:lnTo>
                <a:lnTo>
                  <a:pt x="843" y="3008416"/>
                </a:lnTo>
                <a:lnTo>
                  <a:pt x="6750" y="3024447"/>
                </a:lnTo>
                <a:lnTo>
                  <a:pt x="22781" y="3030354"/>
                </a:lnTo>
                <a:lnTo>
                  <a:pt x="54000" y="3031197"/>
                </a:lnTo>
                <a:lnTo>
                  <a:pt x="233997" y="3031197"/>
                </a:lnTo>
                <a:lnTo>
                  <a:pt x="265216" y="3030354"/>
                </a:lnTo>
                <a:lnTo>
                  <a:pt x="281247" y="3024447"/>
                </a:lnTo>
                <a:lnTo>
                  <a:pt x="287154" y="3008416"/>
                </a:lnTo>
                <a:lnTo>
                  <a:pt x="287997" y="2977197"/>
                </a:lnTo>
                <a:lnTo>
                  <a:pt x="287997" y="54000"/>
                </a:lnTo>
                <a:lnTo>
                  <a:pt x="287154" y="22781"/>
                </a:lnTo>
                <a:lnTo>
                  <a:pt x="281247" y="6750"/>
                </a:lnTo>
                <a:lnTo>
                  <a:pt x="265216" y="843"/>
                </a:lnTo>
                <a:lnTo>
                  <a:pt x="233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6"/>
          <p:cNvSpPr txBox="1"/>
          <p:nvPr/>
        </p:nvSpPr>
        <p:spPr>
          <a:xfrm>
            <a:off x="504014" y="1778195"/>
            <a:ext cx="142240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 algn="ctr">
              <a:lnSpc>
                <a:spcPct val="1351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  N  V  I  R  O  N  N  E  M  E  N  T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1" name="object 98"/>
          <p:cNvSpPr txBox="1"/>
          <p:nvPr/>
        </p:nvSpPr>
        <p:spPr>
          <a:xfrm>
            <a:off x="725299" y="1089400"/>
            <a:ext cx="5465951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L’environnement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: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politiques, légaux,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économiques,  socioculturels, technologiques et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environnementaux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2" name="object 9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10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91744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6. Comment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l’entreprise intègre-t-elle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la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connaissance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de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 environnement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sa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prise de décision</a:t>
            </a:r>
            <a:r>
              <a:rPr lang="fr-FR" sz="1500" b="1" spc="-50" dirty="0" smtClean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663172" y="2465622"/>
            <a:ext cx="540000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663172" y="1908003"/>
            <a:ext cx="540000" cy="0"/>
          </a:xfrm>
          <a:custGeom>
            <a:avLst/>
            <a:gdLst/>
            <a:ahLst/>
            <a:cxnLst/>
            <a:rect l="l" t="t" r="r" b="b"/>
            <a:pathLst>
              <a:path w="1640839">
                <a:moveTo>
                  <a:pt x="0" y="0"/>
                </a:moveTo>
                <a:lnTo>
                  <a:pt x="164082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63172" y="3021017"/>
            <a:ext cx="54000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9"/>
          <p:cNvSpPr/>
          <p:nvPr/>
        </p:nvSpPr>
        <p:spPr>
          <a:xfrm>
            <a:off x="663172" y="3576411"/>
            <a:ext cx="540000" cy="0"/>
          </a:xfrm>
          <a:custGeom>
            <a:avLst/>
            <a:gdLst/>
            <a:ahLst/>
            <a:cxnLst/>
            <a:rect l="l" t="t" r="r" b="b"/>
            <a:pathLst>
              <a:path w="1612264">
                <a:moveTo>
                  <a:pt x="0" y="0"/>
                </a:moveTo>
                <a:lnTo>
                  <a:pt x="16120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1"/>
          <p:cNvSpPr/>
          <p:nvPr/>
        </p:nvSpPr>
        <p:spPr>
          <a:xfrm>
            <a:off x="663172" y="4131805"/>
            <a:ext cx="54000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3"/>
          <p:cNvSpPr/>
          <p:nvPr/>
        </p:nvSpPr>
        <p:spPr>
          <a:xfrm>
            <a:off x="663172" y="4687199"/>
            <a:ext cx="540000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5"/>
          <p:cNvSpPr/>
          <p:nvPr/>
        </p:nvSpPr>
        <p:spPr>
          <a:xfrm>
            <a:off x="431999" y="1782004"/>
            <a:ext cx="288290" cy="3031490"/>
          </a:xfrm>
          <a:custGeom>
            <a:avLst/>
            <a:gdLst/>
            <a:ahLst/>
            <a:cxnLst/>
            <a:rect l="l" t="t" r="r" b="b"/>
            <a:pathLst>
              <a:path w="288290" h="3031490">
                <a:moveTo>
                  <a:pt x="233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7197"/>
                </a:lnTo>
                <a:lnTo>
                  <a:pt x="843" y="3008416"/>
                </a:lnTo>
                <a:lnTo>
                  <a:pt x="6750" y="3024447"/>
                </a:lnTo>
                <a:lnTo>
                  <a:pt x="22781" y="3030354"/>
                </a:lnTo>
                <a:lnTo>
                  <a:pt x="54000" y="3031197"/>
                </a:lnTo>
                <a:lnTo>
                  <a:pt x="233997" y="3031197"/>
                </a:lnTo>
                <a:lnTo>
                  <a:pt x="265216" y="3030354"/>
                </a:lnTo>
                <a:lnTo>
                  <a:pt x="281247" y="3024447"/>
                </a:lnTo>
                <a:lnTo>
                  <a:pt x="287154" y="3008416"/>
                </a:lnTo>
                <a:lnTo>
                  <a:pt x="287997" y="2977197"/>
                </a:lnTo>
                <a:lnTo>
                  <a:pt x="287997" y="54000"/>
                </a:lnTo>
                <a:lnTo>
                  <a:pt x="287154" y="22781"/>
                </a:lnTo>
                <a:lnTo>
                  <a:pt x="281247" y="6750"/>
                </a:lnTo>
                <a:lnTo>
                  <a:pt x="265216" y="843"/>
                </a:lnTo>
                <a:lnTo>
                  <a:pt x="233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/>
          <p:cNvSpPr txBox="1"/>
          <p:nvPr/>
        </p:nvSpPr>
        <p:spPr>
          <a:xfrm>
            <a:off x="504014" y="1778195"/>
            <a:ext cx="142240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 algn="ctr">
              <a:lnSpc>
                <a:spcPct val="1351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  N  V  I  R  O  N  N  E  M  E  N  T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23" name="Grouper 22"/>
          <p:cNvGrpSpPr/>
          <p:nvPr/>
        </p:nvGrpSpPr>
        <p:grpSpPr>
          <a:xfrm>
            <a:off x="900000" y="1781998"/>
            <a:ext cx="972185" cy="3031293"/>
            <a:chOff x="971999" y="1781998"/>
            <a:chExt cx="972185" cy="3031293"/>
          </a:xfrm>
        </p:grpSpPr>
        <p:sp>
          <p:nvSpPr>
            <p:cNvPr id="24" name="object 17"/>
            <p:cNvSpPr/>
            <p:nvPr/>
          </p:nvSpPr>
          <p:spPr>
            <a:xfrm>
              <a:off x="971999" y="1781998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8"/>
            <p:cNvSpPr txBox="1"/>
            <p:nvPr/>
          </p:nvSpPr>
          <p:spPr>
            <a:xfrm>
              <a:off x="1013299" y="1818572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P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olitique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26" name="object 19"/>
            <p:cNvSpPr/>
            <p:nvPr/>
          </p:nvSpPr>
          <p:spPr>
            <a:xfrm>
              <a:off x="971999" y="233961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0"/>
            <p:cNvSpPr txBox="1"/>
            <p:nvPr/>
          </p:nvSpPr>
          <p:spPr>
            <a:xfrm>
              <a:off x="1013299" y="237619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conomique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28" name="object 21"/>
            <p:cNvSpPr/>
            <p:nvPr/>
          </p:nvSpPr>
          <p:spPr>
            <a:xfrm>
              <a:off x="971999" y="289500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2"/>
            <p:cNvSpPr txBox="1"/>
            <p:nvPr/>
          </p:nvSpPr>
          <p:spPr>
            <a:xfrm>
              <a:off x="1013298" y="293158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S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ociologique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30" name="object 23"/>
            <p:cNvSpPr/>
            <p:nvPr/>
          </p:nvSpPr>
          <p:spPr>
            <a:xfrm>
              <a:off x="971999" y="3450404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4"/>
            <p:cNvSpPr txBox="1"/>
            <p:nvPr/>
          </p:nvSpPr>
          <p:spPr>
            <a:xfrm>
              <a:off x="1013298" y="3486979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T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echnologique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32" name="object 25"/>
            <p:cNvSpPr/>
            <p:nvPr/>
          </p:nvSpPr>
          <p:spPr>
            <a:xfrm>
              <a:off x="971999" y="4005800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26"/>
            <p:cNvSpPr txBox="1"/>
            <p:nvPr/>
          </p:nvSpPr>
          <p:spPr>
            <a:xfrm>
              <a:off x="1013299" y="404237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34" name="object 27"/>
            <p:cNvSpPr/>
            <p:nvPr/>
          </p:nvSpPr>
          <p:spPr>
            <a:xfrm>
              <a:off x="971999" y="4561196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8"/>
            <p:cNvSpPr txBox="1"/>
            <p:nvPr/>
          </p:nvSpPr>
          <p:spPr>
            <a:xfrm>
              <a:off x="1013299" y="4597769"/>
              <a:ext cx="327660" cy="1701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L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égal</a:t>
              </a:r>
              <a:endParaRPr sz="950" dirty="0">
                <a:latin typeface="Arial"/>
                <a:cs typeface="Arial"/>
              </a:endParaRPr>
            </a:p>
          </p:txBody>
        </p:sp>
      </p:grpSp>
      <p:sp>
        <p:nvSpPr>
          <p:cNvPr id="43" name="object 98"/>
          <p:cNvSpPr txBox="1"/>
          <p:nvPr/>
        </p:nvSpPr>
        <p:spPr>
          <a:xfrm>
            <a:off x="725299" y="1089400"/>
            <a:ext cx="5465951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L’environnement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: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politiques, légaux,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économiques,  socioculturels, technologiques et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environnementaux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4" name="object 9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0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91744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6. Comment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l’entreprise intègre-t-elle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la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connaissance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de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 environnement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sa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prise de décision</a:t>
            </a:r>
            <a:r>
              <a:rPr lang="fr-FR" sz="1500" b="1" spc="-50" dirty="0" smtClean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663172" y="2465622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5"/>
          <p:cNvSpPr/>
          <p:nvPr/>
        </p:nvSpPr>
        <p:spPr>
          <a:xfrm>
            <a:off x="663172" y="1908003"/>
            <a:ext cx="1640839" cy="0"/>
          </a:xfrm>
          <a:custGeom>
            <a:avLst/>
            <a:gdLst/>
            <a:ahLst/>
            <a:cxnLst/>
            <a:rect l="l" t="t" r="r" b="b"/>
            <a:pathLst>
              <a:path w="1640839">
                <a:moveTo>
                  <a:pt x="0" y="0"/>
                </a:moveTo>
                <a:lnTo>
                  <a:pt x="164082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7"/>
          <p:cNvSpPr/>
          <p:nvPr/>
        </p:nvSpPr>
        <p:spPr>
          <a:xfrm>
            <a:off x="663172" y="3021017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9"/>
          <p:cNvSpPr/>
          <p:nvPr/>
        </p:nvSpPr>
        <p:spPr>
          <a:xfrm>
            <a:off x="663172" y="3576411"/>
            <a:ext cx="1612265" cy="0"/>
          </a:xfrm>
          <a:custGeom>
            <a:avLst/>
            <a:gdLst/>
            <a:ahLst/>
            <a:cxnLst/>
            <a:rect l="l" t="t" r="r" b="b"/>
            <a:pathLst>
              <a:path w="1612264">
                <a:moveTo>
                  <a:pt x="0" y="0"/>
                </a:moveTo>
                <a:lnTo>
                  <a:pt x="16120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11"/>
          <p:cNvSpPr/>
          <p:nvPr/>
        </p:nvSpPr>
        <p:spPr>
          <a:xfrm>
            <a:off x="663172" y="4131805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3"/>
          <p:cNvSpPr/>
          <p:nvPr/>
        </p:nvSpPr>
        <p:spPr>
          <a:xfrm>
            <a:off x="663172" y="4687199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15"/>
          <p:cNvSpPr/>
          <p:nvPr/>
        </p:nvSpPr>
        <p:spPr>
          <a:xfrm>
            <a:off x="431999" y="1782004"/>
            <a:ext cx="288290" cy="3031490"/>
          </a:xfrm>
          <a:custGeom>
            <a:avLst/>
            <a:gdLst/>
            <a:ahLst/>
            <a:cxnLst/>
            <a:rect l="l" t="t" r="r" b="b"/>
            <a:pathLst>
              <a:path w="288290" h="3031490">
                <a:moveTo>
                  <a:pt x="233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7197"/>
                </a:lnTo>
                <a:lnTo>
                  <a:pt x="843" y="3008416"/>
                </a:lnTo>
                <a:lnTo>
                  <a:pt x="6750" y="3024447"/>
                </a:lnTo>
                <a:lnTo>
                  <a:pt x="22781" y="3030354"/>
                </a:lnTo>
                <a:lnTo>
                  <a:pt x="54000" y="3031197"/>
                </a:lnTo>
                <a:lnTo>
                  <a:pt x="233997" y="3031197"/>
                </a:lnTo>
                <a:lnTo>
                  <a:pt x="265216" y="3030354"/>
                </a:lnTo>
                <a:lnTo>
                  <a:pt x="281247" y="3024447"/>
                </a:lnTo>
                <a:lnTo>
                  <a:pt x="287154" y="3008416"/>
                </a:lnTo>
                <a:lnTo>
                  <a:pt x="287997" y="2977197"/>
                </a:lnTo>
                <a:lnTo>
                  <a:pt x="287997" y="54000"/>
                </a:lnTo>
                <a:lnTo>
                  <a:pt x="287154" y="22781"/>
                </a:lnTo>
                <a:lnTo>
                  <a:pt x="281247" y="6750"/>
                </a:lnTo>
                <a:lnTo>
                  <a:pt x="265216" y="843"/>
                </a:lnTo>
                <a:lnTo>
                  <a:pt x="233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16"/>
          <p:cNvSpPr txBox="1"/>
          <p:nvPr/>
        </p:nvSpPr>
        <p:spPr>
          <a:xfrm>
            <a:off x="504014" y="1778195"/>
            <a:ext cx="142240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 algn="ctr">
              <a:lnSpc>
                <a:spcPct val="1351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  N  V  I  R  O  N  N  E  M  E  N  T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59" name="Grouper 58"/>
          <p:cNvGrpSpPr/>
          <p:nvPr/>
        </p:nvGrpSpPr>
        <p:grpSpPr>
          <a:xfrm>
            <a:off x="900000" y="1781998"/>
            <a:ext cx="972185" cy="3031293"/>
            <a:chOff x="971999" y="1781998"/>
            <a:chExt cx="972185" cy="3031293"/>
          </a:xfrm>
        </p:grpSpPr>
        <p:sp>
          <p:nvSpPr>
            <p:cNvPr id="60" name="object 17"/>
            <p:cNvSpPr/>
            <p:nvPr/>
          </p:nvSpPr>
          <p:spPr>
            <a:xfrm>
              <a:off x="971999" y="1781998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18"/>
            <p:cNvSpPr txBox="1"/>
            <p:nvPr/>
          </p:nvSpPr>
          <p:spPr>
            <a:xfrm>
              <a:off x="1013299" y="1818572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P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olitique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62" name="object 19"/>
            <p:cNvSpPr/>
            <p:nvPr/>
          </p:nvSpPr>
          <p:spPr>
            <a:xfrm>
              <a:off x="971999" y="233961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0"/>
            <p:cNvSpPr txBox="1"/>
            <p:nvPr/>
          </p:nvSpPr>
          <p:spPr>
            <a:xfrm>
              <a:off x="1013299" y="237619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conomique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64" name="object 21"/>
            <p:cNvSpPr/>
            <p:nvPr/>
          </p:nvSpPr>
          <p:spPr>
            <a:xfrm>
              <a:off x="971999" y="289500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2"/>
            <p:cNvSpPr txBox="1"/>
            <p:nvPr/>
          </p:nvSpPr>
          <p:spPr>
            <a:xfrm>
              <a:off x="1013298" y="293158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S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ociologique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66" name="object 23"/>
            <p:cNvSpPr/>
            <p:nvPr/>
          </p:nvSpPr>
          <p:spPr>
            <a:xfrm>
              <a:off x="971999" y="3450404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24"/>
            <p:cNvSpPr txBox="1"/>
            <p:nvPr/>
          </p:nvSpPr>
          <p:spPr>
            <a:xfrm>
              <a:off x="1013298" y="3486979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T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echnologique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68" name="object 25"/>
            <p:cNvSpPr/>
            <p:nvPr/>
          </p:nvSpPr>
          <p:spPr>
            <a:xfrm>
              <a:off x="971999" y="4005800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26"/>
            <p:cNvSpPr txBox="1"/>
            <p:nvPr/>
          </p:nvSpPr>
          <p:spPr>
            <a:xfrm>
              <a:off x="1013299" y="404237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70" name="object 27"/>
            <p:cNvSpPr/>
            <p:nvPr/>
          </p:nvSpPr>
          <p:spPr>
            <a:xfrm>
              <a:off x="971999" y="4561196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28"/>
            <p:cNvSpPr txBox="1"/>
            <p:nvPr/>
          </p:nvSpPr>
          <p:spPr>
            <a:xfrm>
              <a:off x="1013299" y="4597769"/>
              <a:ext cx="327660" cy="1701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L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égal</a:t>
              </a:r>
              <a:endParaRPr sz="950" dirty="0">
                <a:latin typeface="Arial"/>
                <a:cs typeface="Arial"/>
              </a:endParaRPr>
            </a:p>
          </p:txBody>
        </p:sp>
      </p:grpSp>
      <p:sp>
        <p:nvSpPr>
          <p:cNvPr id="81" name="object 98"/>
          <p:cNvSpPr txBox="1"/>
          <p:nvPr/>
        </p:nvSpPr>
        <p:spPr>
          <a:xfrm>
            <a:off x="725299" y="1089400"/>
            <a:ext cx="5465951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L’environnement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: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politiques, légaux,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économiques,  socioculturels, technologiques et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environnementaux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2" name="object 9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10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6" name="object 33"/>
          <p:cNvSpPr/>
          <p:nvPr/>
        </p:nvSpPr>
        <p:spPr>
          <a:xfrm>
            <a:off x="2052000" y="1692000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36"/>
          <p:cNvSpPr/>
          <p:nvPr/>
        </p:nvSpPr>
        <p:spPr>
          <a:xfrm>
            <a:off x="2052000" y="224962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39"/>
          <p:cNvSpPr/>
          <p:nvPr/>
        </p:nvSpPr>
        <p:spPr>
          <a:xfrm>
            <a:off x="2052000" y="280501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42"/>
          <p:cNvSpPr/>
          <p:nvPr/>
        </p:nvSpPr>
        <p:spPr>
          <a:xfrm>
            <a:off x="2052000" y="3360407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45"/>
          <p:cNvSpPr/>
          <p:nvPr/>
        </p:nvSpPr>
        <p:spPr>
          <a:xfrm>
            <a:off x="2052000" y="391580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46"/>
          <p:cNvSpPr/>
          <p:nvPr/>
        </p:nvSpPr>
        <p:spPr>
          <a:xfrm>
            <a:off x="2052000" y="4471199"/>
            <a:ext cx="311404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3060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48"/>
          <p:cNvSpPr/>
          <p:nvPr/>
        </p:nvSpPr>
        <p:spPr>
          <a:xfrm>
            <a:off x="2052000" y="4471199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47"/>
          <p:cNvSpPr txBox="1"/>
          <p:nvPr/>
        </p:nvSpPr>
        <p:spPr>
          <a:xfrm>
            <a:off x="2096476" y="4527922"/>
            <a:ext cx="32649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Textes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normes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sécurité,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autorisations/  interdictions, droit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commercial…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5" name="object 32"/>
          <p:cNvSpPr txBox="1"/>
          <p:nvPr/>
        </p:nvSpPr>
        <p:spPr>
          <a:xfrm>
            <a:off x="2096476" y="1748725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Influence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pouvoirs publics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monétaire,  protection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6" name="object 35"/>
          <p:cNvSpPr txBox="1"/>
          <p:nvPr/>
        </p:nvSpPr>
        <p:spPr>
          <a:xfrm>
            <a:off x="2096476" y="2306346"/>
            <a:ext cx="3010535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Inflation, chômage, croissance, 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fr-FR" sz="950" spc="-9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d’achat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, prix 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carburant…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7" name="object 38"/>
          <p:cNvSpPr txBox="1"/>
          <p:nvPr/>
        </p:nvSpPr>
        <p:spPr>
          <a:xfrm>
            <a:off x="2096476" y="2861735"/>
            <a:ext cx="27315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Démographie, niveau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culturel,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vieillissement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population,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natalité,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8" name="object 41"/>
          <p:cNvSpPr txBox="1"/>
          <p:nvPr/>
        </p:nvSpPr>
        <p:spPr>
          <a:xfrm>
            <a:off x="2096476" y="3486981"/>
            <a:ext cx="29601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Innovations,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9" name="object 44"/>
          <p:cNvSpPr txBox="1"/>
          <p:nvPr/>
        </p:nvSpPr>
        <p:spPr>
          <a:xfrm>
            <a:off x="2096476" y="3972527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Climat, 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pollution, gestion des déchets,  économies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d’énergie…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91744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6. Comment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l’entreprise intègre-t-elle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la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connaissance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de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 environnement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sa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prise de décision</a:t>
            </a:r>
            <a:r>
              <a:rPr lang="fr-FR" sz="1500" b="1" spc="-50" dirty="0" smtClean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3" name="object 3"/>
          <p:cNvSpPr/>
          <p:nvPr/>
        </p:nvSpPr>
        <p:spPr>
          <a:xfrm>
            <a:off x="663172" y="2465622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"/>
          <p:cNvSpPr/>
          <p:nvPr/>
        </p:nvSpPr>
        <p:spPr>
          <a:xfrm>
            <a:off x="663172" y="1908003"/>
            <a:ext cx="1640839" cy="0"/>
          </a:xfrm>
          <a:custGeom>
            <a:avLst/>
            <a:gdLst/>
            <a:ahLst/>
            <a:cxnLst/>
            <a:rect l="l" t="t" r="r" b="b"/>
            <a:pathLst>
              <a:path w="1640839">
                <a:moveTo>
                  <a:pt x="0" y="0"/>
                </a:moveTo>
                <a:lnTo>
                  <a:pt x="164082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7"/>
          <p:cNvSpPr/>
          <p:nvPr/>
        </p:nvSpPr>
        <p:spPr>
          <a:xfrm>
            <a:off x="663172" y="3021017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9"/>
          <p:cNvSpPr/>
          <p:nvPr/>
        </p:nvSpPr>
        <p:spPr>
          <a:xfrm>
            <a:off x="663172" y="3576411"/>
            <a:ext cx="1612265" cy="0"/>
          </a:xfrm>
          <a:custGeom>
            <a:avLst/>
            <a:gdLst/>
            <a:ahLst/>
            <a:cxnLst/>
            <a:rect l="l" t="t" r="r" b="b"/>
            <a:pathLst>
              <a:path w="1612264">
                <a:moveTo>
                  <a:pt x="0" y="0"/>
                </a:moveTo>
                <a:lnTo>
                  <a:pt x="16120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11"/>
          <p:cNvSpPr/>
          <p:nvPr/>
        </p:nvSpPr>
        <p:spPr>
          <a:xfrm>
            <a:off x="663172" y="4131805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13"/>
          <p:cNvSpPr/>
          <p:nvPr/>
        </p:nvSpPr>
        <p:spPr>
          <a:xfrm>
            <a:off x="663172" y="4687199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15"/>
          <p:cNvSpPr/>
          <p:nvPr/>
        </p:nvSpPr>
        <p:spPr>
          <a:xfrm>
            <a:off x="431999" y="1782004"/>
            <a:ext cx="288290" cy="3031490"/>
          </a:xfrm>
          <a:custGeom>
            <a:avLst/>
            <a:gdLst/>
            <a:ahLst/>
            <a:cxnLst/>
            <a:rect l="l" t="t" r="r" b="b"/>
            <a:pathLst>
              <a:path w="288290" h="3031490">
                <a:moveTo>
                  <a:pt x="233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7197"/>
                </a:lnTo>
                <a:lnTo>
                  <a:pt x="843" y="3008416"/>
                </a:lnTo>
                <a:lnTo>
                  <a:pt x="6750" y="3024447"/>
                </a:lnTo>
                <a:lnTo>
                  <a:pt x="22781" y="3030354"/>
                </a:lnTo>
                <a:lnTo>
                  <a:pt x="54000" y="3031197"/>
                </a:lnTo>
                <a:lnTo>
                  <a:pt x="233997" y="3031197"/>
                </a:lnTo>
                <a:lnTo>
                  <a:pt x="265216" y="3030354"/>
                </a:lnTo>
                <a:lnTo>
                  <a:pt x="281247" y="3024447"/>
                </a:lnTo>
                <a:lnTo>
                  <a:pt x="287154" y="3008416"/>
                </a:lnTo>
                <a:lnTo>
                  <a:pt x="287997" y="2977197"/>
                </a:lnTo>
                <a:lnTo>
                  <a:pt x="287997" y="54000"/>
                </a:lnTo>
                <a:lnTo>
                  <a:pt x="287154" y="22781"/>
                </a:lnTo>
                <a:lnTo>
                  <a:pt x="281247" y="6750"/>
                </a:lnTo>
                <a:lnTo>
                  <a:pt x="265216" y="843"/>
                </a:lnTo>
                <a:lnTo>
                  <a:pt x="233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16"/>
          <p:cNvSpPr txBox="1"/>
          <p:nvPr/>
        </p:nvSpPr>
        <p:spPr>
          <a:xfrm>
            <a:off x="504014" y="1778195"/>
            <a:ext cx="142240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 algn="ctr">
              <a:lnSpc>
                <a:spcPct val="1351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  N  V  I  R  O  N  N  E  M  E  N  T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67" name="Grouper 66"/>
          <p:cNvGrpSpPr/>
          <p:nvPr/>
        </p:nvGrpSpPr>
        <p:grpSpPr>
          <a:xfrm>
            <a:off x="900000" y="1781998"/>
            <a:ext cx="972185" cy="3031293"/>
            <a:chOff x="971999" y="1781998"/>
            <a:chExt cx="972185" cy="3031293"/>
          </a:xfrm>
        </p:grpSpPr>
        <p:sp>
          <p:nvSpPr>
            <p:cNvPr id="68" name="object 17"/>
            <p:cNvSpPr/>
            <p:nvPr/>
          </p:nvSpPr>
          <p:spPr>
            <a:xfrm>
              <a:off x="971999" y="1781998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18"/>
            <p:cNvSpPr txBox="1"/>
            <p:nvPr/>
          </p:nvSpPr>
          <p:spPr>
            <a:xfrm>
              <a:off x="1013299" y="1818572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P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olitique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70" name="object 19"/>
            <p:cNvSpPr/>
            <p:nvPr/>
          </p:nvSpPr>
          <p:spPr>
            <a:xfrm>
              <a:off x="971999" y="233961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20"/>
            <p:cNvSpPr txBox="1"/>
            <p:nvPr/>
          </p:nvSpPr>
          <p:spPr>
            <a:xfrm>
              <a:off x="1013299" y="237619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conomique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72" name="object 21"/>
            <p:cNvSpPr/>
            <p:nvPr/>
          </p:nvSpPr>
          <p:spPr>
            <a:xfrm>
              <a:off x="971999" y="289500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22"/>
            <p:cNvSpPr txBox="1"/>
            <p:nvPr/>
          </p:nvSpPr>
          <p:spPr>
            <a:xfrm>
              <a:off x="1013298" y="293158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S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ociologique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74" name="object 23"/>
            <p:cNvSpPr/>
            <p:nvPr/>
          </p:nvSpPr>
          <p:spPr>
            <a:xfrm>
              <a:off x="971999" y="3450404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24"/>
            <p:cNvSpPr txBox="1"/>
            <p:nvPr/>
          </p:nvSpPr>
          <p:spPr>
            <a:xfrm>
              <a:off x="1013298" y="3486979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T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echnologique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76" name="object 25"/>
            <p:cNvSpPr/>
            <p:nvPr/>
          </p:nvSpPr>
          <p:spPr>
            <a:xfrm>
              <a:off x="971999" y="4005800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26"/>
            <p:cNvSpPr txBox="1"/>
            <p:nvPr/>
          </p:nvSpPr>
          <p:spPr>
            <a:xfrm>
              <a:off x="1013299" y="404237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78" name="object 27"/>
            <p:cNvSpPr/>
            <p:nvPr/>
          </p:nvSpPr>
          <p:spPr>
            <a:xfrm>
              <a:off x="971999" y="4561196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28"/>
            <p:cNvSpPr txBox="1"/>
            <p:nvPr/>
          </p:nvSpPr>
          <p:spPr>
            <a:xfrm>
              <a:off x="1013299" y="4597769"/>
              <a:ext cx="327660" cy="1701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L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égal</a:t>
              </a:r>
              <a:endParaRPr sz="950" dirty="0">
                <a:latin typeface="Arial"/>
                <a:cs typeface="Arial"/>
              </a:endParaRPr>
            </a:p>
          </p:txBody>
        </p:sp>
      </p:grpSp>
      <p:sp>
        <p:nvSpPr>
          <p:cNvPr id="89" name="object 98"/>
          <p:cNvSpPr txBox="1"/>
          <p:nvPr/>
        </p:nvSpPr>
        <p:spPr>
          <a:xfrm>
            <a:off x="725299" y="1089400"/>
            <a:ext cx="5465951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L’environnement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: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politiques, légaux,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économiques,  socioculturels, technologiques et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environnementaux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0" name="object 9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10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"/>
          <p:cNvSpPr/>
          <p:nvPr/>
        </p:nvSpPr>
        <p:spPr>
          <a:xfrm>
            <a:off x="5266834" y="2465622"/>
            <a:ext cx="596900" cy="717550"/>
          </a:xfrm>
          <a:custGeom>
            <a:avLst/>
            <a:gdLst/>
            <a:ahLst/>
            <a:cxnLst/>
            <a:rect l="l" t="t" r="r" b="b"/>
            <a:pathLst>
              <a:path w="596900" h="717550">
                <a:moveTo>
                  <a:pt x="0" y="0"/>
                </a:moveTo>
                <a:lnTo>
                  <a:pt x="596658" y="7173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6"/>
          <p:cNvSpPr/>
          <p:nvPr/>
        </p:nvSpPr>
        <p:spPr>
          <a:xfrm>
            <a:off x="5246997" y="1908003"/>
            <a:ext cx="913765" cy="1384300"/>
          </a:xfrm>
          <a:custGeom>
            <a:avLst/>
            <a:gdLst/>
            <a:ahLst/>
            <a:cxnLst/>
            <a:rect l="l" t="t" r="r" b="b"/>
            <a:pathLst>
              <a:path w="913764" h="1384300">
                <a:moveTo>
                  <a:pt x="0" y="0"/>
                </a:moveTo>
                <a:lnTo>
                  <a:pt x="913498" y="13839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8"/>
          <p:cNvSpPr/>
          <p:nvPr/>
        </p:nvSpPr>
        <p:spPr>
          <a:xfrm>
            <a:off x="5281997" y="3021017"/>
            <a:ext cx="499109" cy="242570"/>
          </a:xfrm>
          <a:custGeom>
            <a:avLst/>
            <a:gdLst/>
            <a:ahLst/>
            <a:cxnLst/>
            <a:rect l="l" t="t" r="r" b="b"/>
            <a:pathLst>
              <a:path w="499110" h="242570">
                <a:moveTo>
                  <a:pt x="0" y="0"/>
                </a:moveTo>
                <a:lnTo>
                  <a:pt x="498538" y="24196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10"/>
          <p:cNvSpPr/>
          <p:nvPr/>
        </p:nvSpPr>
        <p:spPr>
          <a:xfrm>
            <a:off x="5246997" y="3297608"/>
            <a:ext cx="562610" cy="279400"/>
          </a:xfrm>
          <a:custGeom>
            <a:avLst/>
            <a:gdLst/>
            <a:ahLst/>
            <a:cxnLst/>
            <a:rect l="l" t="t" r="r" b="b"/>
            <a:pathLst>
              <a:path w="562610" h="279400">
                <a:moveTo>
                  <a:pt x="0" y="278803"/>
                </a:moveTo>
                <a:lnTo>
                  <a:pt x="56249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12"/>
          <p:cNvSpPr/>
          <p:nvPr/>
        </p:nvSpPr>
        <p:spPr>
          <a:xfrm>
            <a:off x="5281997" y="3382683"/>
            <a:ext cx="604520" cy="749300"/>
          </a:xfrm>
          <a:custGeom>
            <a:avLst/>
            <a:gdLst/>
            <a:ahLst/>
            <a:cxnLst/>
            <a:rect l="l" t="t" r="r" b="b"/>
            <a:pathLst>
              <a:path w="604520" h="749300">
                <a:moveTo>
                  <a:pt x="0" y="749122"/>
                </a:moveTo>
                <a:lnTo>
                  <a:pt x="6039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4"/>
          <p:cNvSpPr/>
          <p:nvPr/>
        </p:nvSpPr>
        <p:spPr>
          <a:xfrm>
            <a:off x="5266834" y="3437011"/>
            <a:ext cx="835660" cy="1250315"/>
          </a:xfrm>
          <a:custGeom>
            <a:avLst/>
            <a:gdLst/>
            <a:ahLst/>
            <a:cxnLst/>
            <a:rect l="l" t="t" r="r" b="b"/>
            <a:pathLst>
              <a:path w="835660" h="1250314">
                <a:moveTo>
                  <a:pt x="0" y="1250187"/>
                </a:moveTo>
                <a:lnTo>
                  <a:pt x="83516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29"/>
          <p:cNvSpPr/>
          <p:nvPr/>
        </p:nvSpPr>
        <p:spPr>
          <a:xfrm>
            <a:off x="5723999" y="3117600"/>
            <a:ext cx="1044575" cy="360045"/>
          </a:xfrm>
          <a:custGeom>
            <a:avLst/>
            <a:gdLst/>
            <a:ahLst/>
            <a:cxnLst/>
            <a:rect l="l" t="t" r="r" b="b"/>
            <a:pathLst>
              <a:path w="1044575" h="36004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990003" y="360006"/>
                </a:lnTo>
                <a:lnTo>
                  <a:pt x="1021222" y="359163"/>
                </a:lnTo>
                <a:lnTo>
                  <a:pt x="1037253" y="353256"/>
                </a:lnTo>
                <a:lnTo>
                  <a:pt x="1043159" y="337225"/>
                </a:lnTo>
                <a:lnTo>
                  <a:pt x="1044003" y="306006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30"/>
          <p:cNvSpPr txBox="1"/>
          <p:nvPr/>
        </p:nvSpPr>
        <p:spPr>
          <a:xfrm>
            <a:off x="5734051" y="3196059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3" name="object 33"/>
          <p:cNvSpPr/>
          <p:nvPr/>
        </p:nvSpPr>
        <p:spPr>
          <a:xfrm>
            <a:off x="2052000" y="1692000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36"/>
          <p:cNvSpPr/>
          <p:nvPr/>
        </p:nvSpPr>
        <p:spPr>
          <a:xfrm>
            <a:off x="2052000" y="224962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39"/>
          <p:cNvSpPr/>
          <p:nvPr/>
        </p:nvSpPr>
        <p:spPr>
          <a:xfrm>
            <a:off x="2052000" y="280501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42"/>
          <p:cNvSpPr/>
          <p:nvPr/>
        </p:nvSpPr>
        <p:spPr>
          <a:xfrm>
            <a:off x="2052000" y="3360407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45"/>
          <p:cNvSpPr/>
          <p:nvPr/>
        </p:nvSpPr>
        <p:spPr>
          <a:xfrm>
            <a:off x="2052000" y="391580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46"/>
          <p:cNvSpPr/>
          <p:nvPr/>
        </p:nvSpPr>
        <p:spPr>
          <a:xfrm>
            <a:off x="2052000" y="4471199"/>
            <a:ext cx="311404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3060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48"/>
          <p:cNvSpPr/>
          <p:nvPr/>
        </p:nvSpPr>
        <p:spPr>
          <a:xfrm>
            <a:off x="2052000" y="4471199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47"/>
          <p:cNvSpPr txBox="1"/>
          <p:nvPr/>
        </p:nvSpPr>
        <p:spPr>
          <a:xfrm>
            <a:off x="2096476" y="4527922"/>
            <a:ext cx="32649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Textes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normes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sécurité,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autorisations/  interdictions, droit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commercial…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1" name="object 32"/>
          <p:cNvSpPr txBox="1"/>
          <p:nvPr/>
        </p:nvSpPr>
        <p:spPr>
          <a:xfrm>
            <a:off x="2096476" y="1748725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Influence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pouvoirs publics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monétaire,  protection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2" name="object 35"/>
          <p:cNvSpPr txBox="1"/>
          <p:nvPr/>
        </p:nvSpPr>
        <p:spPr>
          <a:xfrm>
            <a:off x="2096476" y="2306346"/>
            <a:ext cx="3010535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Inflation, chômage, croissance, 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fr-FR" sz="950" spc="-9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d’achat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, prix 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carburant…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3" name="object 38"/>
          <p:cNvSpPr txBox="1"/>
          <p:nvPr/>
        </p:nvSpPr>
        <p:spPr>
          <a:xfrm>
            <a:off x="2096476" y="2861735"/>
            <a:ext cx="27315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Démographie, niveau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culturel,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vieillissement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population,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natalité,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4" name="object 41"/>
          <p:cNvSpPr txBox="1"/>
          <p:nvPr/>
        </p:nvSpPr>
        <p:spPr>
          <a:xfrm>
            <a:off x="2096476" y="3486981"/>
            <a:ext cx="29601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Innovations,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5" name="object 44"/>
          <p:cNvSpPr txBox="1"/>
          <p:nvPr/>
        </p:nvSpPr>
        <p:spPr>
          <a:xfrm>
            <a:off x="2096476" y="3972527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Climat, 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pollution, gestion des déchets,  économies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d’énergie…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91744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6. Comment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l’entreprise intègre-t-elle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la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connaissance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de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 environnement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sa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prise de décision</a:t>
            </a:r>
            <a:r>
              <a:rPr lang="fr-FR" sz="1500" b="1" spc="-50" dirty="0" smtClean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62" name="object 101"/>
          <p:cNvSpPr txBox="1"/>
          <p:nvPr/>
        </p:nvSpPr>
        <p:spPr>
          <a:xfrm>
            <a:off x="725300" y="5799937"/>
            <a:ext cx="26465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l’innovation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3" name="object 102"/>
          <p:cNvSpPr/>
          <p:nvPr/>
        </p:nvSpPr>
        <p:spPr>
          <a:xfrm>
            <a:off x="432003" y="579163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103"/>
          <p:cNvSpPr txBox="1"/>
          <p:nvPr/>
        </p:nvSpPr>
        <p:spPr>
          <a:xfrm>
            <a:off x="494974" y="57837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5" name="object 3"/>
          <p:cNvSpPr/>
          <p:nvPr/>
        </p:nvSpPr>
        <p:spPr>
          <a:xfrm>
            <a:off x="663172" y="2465622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5"/>
          <p:cNvSpPr/>
          <p:nvPr/>
        </p:nvSpPr>
        <p:spPr>
          <a:xfrm>
            <a:off x="663172" y="1908003"/>
            <a:ext cx="1640839" cy="0"/>
          </a:xfrm>
          <a:custGeom>
            <a:avLst/>
            <a:gdLst/>
            <a:ahLst/>
            <a:cxnLst/>
            <a:rect l="l" t="t" r="r" b="b"/>
            <a:pathLst>
              <a:path w="1640839">
                <a:moveTo>
                  <a:pt x="0" y="0"/>
                </a:moveTo>
                <a:lnTo>
                  <a:pt x="164082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7"/>
          <p:cNvSpPr/>
          <p:nvPr/>
        </p:nvSpPr>
        <p:spPr>
          <a:xfrm>
            <a:off x="663172" y="3021017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9"/>
          <p:cNvSpPr/>
          <p:nvPr/>
        </p:nvSpPr>
        <p:spPr>
          <a:xfrm>
            <a:off x="663172" y="3576411"/>
            <a:ext cx="1612265" cy="0"/>
          </a:xfrm>
          <a:custGeom>
            <a:avLst/>
            <a:gdLst/>
            <a:ahLst/>
            <a:cxnLst/>
            <a:rect l="l" t="t" r="r" b="b"/>
            <a:pathLst>
              <a:path w="1612264">
                <a:moveTo>
                  <a:pt x="0" y="0"/>
                </a:moveTo>
                <a:lnTo>
                  <a:pt x="16120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11"/>
          <p:cNvSpPr/>
          <p:nvPr/>
        </p:nvSpPr>
        <p:spPr>
          <a:xfrm>
            <a:off x="663172" y="4131805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3"/>
          <p:cNvSpPr/>
          <p:nvPr/>
        </p:nvSpPr>
        <p:spPr>
          <a:xfrm>
            <a:off x="663172" y="4687199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15"/>
          <p:cNvSpPr/>
          <p:nvPr/>
        </p:nvSpPr>
        <p:spPr>
          <a:xfrm>
            <a:off x="431999" y="1782004"/>
            <a:ext cx="288290" cy="3031490"/>
          </a:xfrm>
          <a:custGeom>
            <a:avLst/>
            <a:gdLst/>
            <a:ahLst/>
            <a:cxnLst/>
            <a:rect l="l" t="t" r="r" b="b"/>
            <a:pathLst>
              <a:path w="288290" h="3031490">
                <a:moveTo>
                  <a:pt x="233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7197"/>
                </a:lnTo>
                <a:lnTo>
                  <a:pt x="843" y="3008416"/>
                </a:lnTo>
                <a:lnTo>
                  <a:pt x="6750" y="3024447"/>
                </a:lnTo>
                <a:lnTo>
                  <a:pt x="22781" y="3030354"/>
                </a:lnTo>
                <a:lnTo>
                  <a:pt x="54000" y="3031197"/>
                </a:lnTo>
                <a:lnTo>
                  <a:pt x="233997" y="3031197"/>
                </a:lnTo>
                <a:lnTo>
                  <a:pt x="265216" y="3030354"/>
                </a:lnTo>
                <a:lnTo>
                  <a:pt x="281247" y="3024447"/>
                </a:lnTo>
                <a:lnTo>
                  <a:pt x="287154" y="3008416"/>
                </a:lnTo>
                <a:lnTo>
                  <a:pt x="287997" y="2977197"/>
                </a:lnTo>
                <a:lnTo>
                  <a:pt x="287997" y="54000"/>
                </a:lnTo>
                <a:lnTo>
                  <a:pt x="287154" y="22781"/>
                </a:lnTo>
                <a:lnTo>
                  <a:pt x="281247" y="6750"/>
                </a:lnTo>
                <a:lnTo>
                  <a:pt x="265216" y="843"/>
                </a:lnTo>
                <a:lnTo>
                  <a:pt x="233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16"/>
          <p:cNvSpPr txBox="1"/>
          <p:nvPr/>
        </p:nvSpPr>
        <p:spPr>
          <a:xfrm>
            <a:off x="504014" y="1778195"/>
            <a:ext cx="142240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 algn="ctr">
              <a:lnSpc>
                <a:spcPct val="1351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  N  V  I  R  O  N  N  E  M  E  N  T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79" name="Grouper 78"/>
          <p:cNvGrpSpPr/>
          <p:nvPr/>
        </p:nvGrpSpPr>
        <p:grpSpPr>
          <a:xfrm>
            <a:off x="900000" y="1781998"/>
            <a:ext cx="972185" cy="3031293"/>
            <a:chOff x="971999" y="1781998"/>
            <a:chExt cx="972185" cy="3031293"/>
          </a:xfrm>
        </p:grpSpPr>
        <p:sp>
          <p:nvSpPr>
            <p:cNvPr id="80" name="object 17"/>
            <p:cNvSpPr/>
            <p:nvPr/>
          </p:nvSpPr>
          <p:spPr>
            <a:xfrm>
              <a:off x="971999" y="1781998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18"/>
            <p:cNvSpPr txBox="1"/>
            <p:nvPr/>
          </p:nvSpPr>
          <p:spPr>
            <a:xfrm>
              <a:off x="1013299" y="1818572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P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olitique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82" name="object 19"/>
            <p:cNvSpPr/>
            <p:nvPr/>
          </p:nvSpPr>
          <p:spPr>
            <a:xfrm>
              <a:off x="971999" y="233961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20"/>
            <p:cNvSpPr txBox="1"/>
            <p:nvPr/>
          </p:nvSpPr>
          <p:spPr>
            <a:xfrm>
              <a:off x="1013299" y="237619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conomique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84" name="object 21"/>
            <p:cNvSpPr/>
            <p:nvPr/>
          </p:nvSpPr>
          <p:spPr>
            <a:xfrm>
              <a:off x="971999" y="289500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22"/>
            <p:cNvSpPr txBox="1"/>
            <p:nvPr/>
          </p:nvSpPr>
          <p:spPr>
            <a:xfrm>
              <a:off x="1013298" y="293158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S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ociologique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86" name="object 23"/>
            <p:cNvSpPr/>
            <p:nvPr/>
          </p:nvSpPr>
          <p:spPr>
            <a:xfrm>
              <a:off x="971999" y="3450404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24"/>
            <p:cNvSpPr txBox="1"/>
            <p:nvPr/>
          </p:nvSpPr>
          <p:spPr>
            <a:xfrm>
              <a:off x="1013298" y="3486979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T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echnologique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88" name="object 25"/>
            <p:cNvSpPr/>
            <p:nvPr/>
          </p:nvSpPr>
          <p:spPr>
            <a:xfrm>
              <a:off x="971999" y="4005800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26"/>
            <p:cNvSpPr txBox="1"/>
            <p:nvPr/>
          </p:nvSpPr>
          <p:spPr>
            <a:xfrm>
              <a:off x="1013299" y="404237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90" name="object 27"/>
            <p:cNvSpPr/>
            <p:nvPr/>
          </p:nvSpPr>
          <p:spPr>
            <a:xfrm>
              <a:off x="971999" y="4561196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28"/>
            <p:cNvSpPr txBox="1"/>
            <p:nvPr/>
          </p:nvSpPr>
          <p:spPr>
            <a:xfrm>
              <a:off x="1013299" y="4597769"/>
              <a:ext cx="327660" cy="1701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L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égal</a:t>
              </a:r>
              <a:endParaRPr sz="950" dirty="0">
                <a:latin typeface="Arial"/>
                <a:cs typeface="Arial"/>
              </a:endParaRPr>
            </a:p>
          </p:txBody>
        </p:sp>
      </p:grpSp>
      <p:sp>
        <p:nvSpPr>
          <p:cNvPr id="101" name="object 98"/>
          <p:cNvSpPr txBox="1"/>
          <p:nvPr/>
        </p:nvSpPr>
        <p:spPr>
          <a:xfrm>
            <a:off x="725299" y="1089400"/>
            <a:ext cx="5465951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L’environnement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: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politiques, légaux,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économiques,  socioculturels, technologiques et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environnementaux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2" name="object 9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4"/>
          <p:cNvSpPr/>
          <p:nvPr/>
        </p:nvSpPr>
        <p:spPr>
          <a:xfrm>
            <a:off x="5266834" y="2465622"/>
            <a:ext cx="596900" cy="717550"/>
          </a:xfrm>
          <a:custGeom>
            <a:avLst/>
            <a:gdLst/>
            <a:ahLst/>
            <a:cxnLst/>
            <a:rect l="l" t="t" r="r" b="b"/>
            <a:pathLst>
              <a:path w="596900" h="717550">
                <a:moveTo>
                  <a:pt x="0" y="0"/>
                </a:moveTo>
                <a:lnTo>
                  <a:pt x="596658" y="7173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6"/>
          <p:cNvSpPr/>
          <p:nvPr/>
        </p:nvSpPr>
        <p:spPr>
          <a:xfrm>
            <a:off x="5246997" y="1908003"/>
            <a:ext cx="913765" cy="1384300"/>
          </a:xfrm>
          <a:custGeom>
            <a:avLst/>
            <a:gdLst/>
            <a:ahLst/>
            <a:cxnLst/>
            <a:rect l="l" t="t" r="r" b="b"/>
            <a:pathLst>
              <a:path w="913764" h="1384300">
                <a:moveTo>
                  <a:pt x="0" y="0"/>
                </a:moveTo>
                <a:lnTo>
                  <a:pt x="913498" y="13839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8"/>
          <p:cNvSpPr/>
          <p:nvPr/>
        </p:nvSpPr>
        <p:spPr>
          <a:xfrm>
            <a:off x="5281997" y="3021017"/>
            <a:ext cx="499109" cy="242570"/>
          </a:xfrm>
          <a:custGeom>
            <a:avLst/>
            <a:gdLst/>
            <a:ahLst/>
            <a:cxnLst/>
            <a:rect l="l" t="t" r="r" b="b"/>
            <a:pathLst>
              <a:path w="499110" h="242570">
                <a:moveTo>
                  <a:pt x="0" y="0"/>
                </a:moveTo>
                <a:lnTo>
                  <a:pt x="498538" y="24196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10"/>
          <p:cNvSpPr/>
          <p:nvPr/>
        </p:nvSpPr>
        <p:spPr>
          <a:xfrm>
            <a:off x="5246997" y="3297608"/>
            <a:ext cx="562610" cy="279400"/>
          </a:xfrm>
          <a:custGeom>
            <a:avLst/>
            <a:gdLst/>
            <a:ahLst/>
            <a:cxnLst/>
            <a:rect l="l" t="t" r="r" b="b"/>
            <a:pathLst>
              <a:path w="562610" h="279400">
                <a:moveTo>
                  <a:pt x="0" y="278803"/>
                </a:moveTo>
                <a:lnTo>
                  <a:pt x="56249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12"/>
          <p:cNvSpPr/>
          <p:nvPr/>
        </p:nvSpPr>
        <p:spPr>
          <a:xfrm>
            <a:off x="5281997" y="3382683"/>
            <a:ext cx="604520" cy="749300"/>
          </a:xfrm>
          <a:custGeom>
            <a:avLst/>
            <a:gdLst/>
            <a:ahLst/>
            <a:cxnLst/>
            <a:rect l="l" t="t" r="r" b="b"/>
            <a:pathLst>
              <a:path w="604520" h="749300">
                <a:moveTo>
                  <a:pt x="0" y="749122"/>
                </a:moveTo>
                <a:lnTo>
                  <a:pt x="6039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14"/>
          <p:cNvSpPr/>
          <p:nvPr/>
        </p:nvSpPr>
        <p:spPr>
          <a:xfrm>
            <a:off x="5266834" y="3437011"/>
            <a:ext cx="835660" cy="1250315"/>
          </a:xfrm>
          <a:custGeom>
            <a:avLst/>
            <a:gdLst/>
            <a:ahLst/>
            <a:cxnLst/>
            <a:rect l="l" t="t" r="r" b="b"/>
            <a:pathLst>
              <a:path w="835660" h="1250314">
                <a:moveTo>
                  <a:pt x="0" y="1250187"/>
                </a:moveTo>
                <a:lnTo>
                  <a:pt x="83516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29"/>
          <p:cNvSpPr/>
          <p:nvPr/>
        </p:nvSpPr>
        <p:spPr>
          <a:xfrm>
            <a:off x="5723999" y="3117600"/>
            <a:ext cx="1044575" cy="360045"/>
          </a:xfrm>
          <a:custGeom>
            <a:avLst/>
            <a:gdLst/>
            <a:ahLst/>
            <a:cxnLst/>
            <a:rect l="l" t="t" r="r" b="b"/>
            <a:pathLst>
              <a:path w="1044575" h="36004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990003" y="360006"/>
                </a:lnTo>
                <a:lnTo>
                  <a:pt x="1021222" y="359163"/>
                </a:lnTo>
                <a:lnTo>
                  <a:pt x="1037253" y="353256"/>
                </a:lnTo>
                <a:lnTo>
                  <a:pt x="1043159" y="337225"/>
                </a:lnTo>
                <a:lnTo>
                  <a:pt x="1044003" y="306006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30"/>
          <p:cNvSpPr txBox="1"/>
          <p:nvPr/>
        </p:nvSpPr>
        <p:spPr>
          <a:xfrm>
            <a:off x="5734051" y="3196059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1" name="object 33"/>
          <p:cNvSpPr/>
          <p:nvPr/>
        </p:nvSpPr>
        <p:spPr>
          <a:xfrm>
            <a:off x="2052000" y="1692000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36"/>
          <p:cNvSpPr/>
          <p:nvPr/>
        </p:nvSpPr>
        <p:spPr>
          <a:xfrm>
            <a:off x="2052000" y="224962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39"/>
          <p:cNvSpPr/>
          <p:nvPr/>
        </p:nvSpPr>
        <p:spPr>
          <a:xfrm>
            <a:off x="2052000" y="280501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42"/>
          <p:cNvSpPr/>
          <p:nvPr/>
        </p:nvSpPr>
        <p:spPr>
          <a:xfrm>
            <a:off x="2052000" y="3360407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45"/>
          <p:cNvSpPr/>
          <p:nvPr/>
        </p:nvSpPr>
        <p:spPr>
          <a:xfrm>
            <a:off x="2052000" y="391580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46"/>
          <p:cNvSpPr/>
          <p:nvPr/>
        </p:nvSpPr>
        <p:spPr>
          <a:xfrm>
            <a:off x="2052000" y="4471199"/>
            <a:ext cx="311404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3060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48"/>
          <p:cNvSpPr/>
          <p:nvPr/>
        </p:nvSpPr>
        <p:spPr>
          <a:xfrm>
            <a:off x="2052000" y="4471199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47"/>
          <p:cNvSpPr txBox="1"/>
          <p:nvPr/>
        </p:nvSpPr>
        <p:spPr>
          <a:xfrm>
            <a:off x="2096476" y="4527922"/>
            <a:ext cx="32649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Textes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normes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sécurité,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autorisations/  interdictions, droit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commercial…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7" name="object 32"/>
          <p:cNvSpPr txBox="1"/>
          <p:nvPr/>
        </p:nvSpPr>
        <p:spPr>
          <a:xfrm>
            <a:off x="2096476" y="1748725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Influence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pouvoirs publics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monétaire,  protection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8" name="object 35"/>
          <p:cNvSpPr txBox="1"/>
          <p:nvPr/>
        </p:nvSpPr>
        <p:spPr>
          <a:xfrm>
            <a:off x="2096476" y="2306346"/>
            <a:ext cx="3010535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Inflation, chômage, croissance, 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fr-FR" sz="950" spc="-9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d’achat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, prix 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carburant…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9" name="object 38"/>
          <p:cNvSpPr txBox="1"/>
          <p:nvPr/>
        </p:nvSpPr>
        <p:spPr>
          <a:xfrm>
            <a:off x="2096476" y="2861735"/>
            <a:ext cx="27315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Démographie, niveau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culturel,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vieillissement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population,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natalité,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0" name="object 41"/>
          <p:cNvSpPr txBox="1"/>
          <p:nvPr/>
        </p:nvSpPr>
        <p:spPr>
          <a:xfrm>
            <a:off x="2096476" y="3486981"/>
            <a:ext cx="29601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Innovations,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1" name="object 44"/>
          <p:cNvSpPr txBox="1"/>
          <p:nvPr/>
        </p:nvSpPr>
        <p:spPr>
          <a:xfrm>
            <a:off x="2096476" y="3972527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Climat, 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pollution, gestion des déchets,  économies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d’énergie…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91744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6. Comment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l’entreprise intègre-t-elle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la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connaissance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de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 environnement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sa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prise de décision</a:t>
            </a:r>
            <a:r>
              <a:rPr lang="fr-FR" sz="1500" b="1" spc="-50" dirty="0" smtClean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65" name="object 55"/>
          <p:cNvSpPr/>
          <p:nvPr/>
        </p:nvSpPr>
        <p:spPr>
          <a:xfrm>
            <a:off x="4642200" y="6300004"/>
            <a:ext cx="1172210" cy="0"/>
          </a:xfrm>
          <a:custGeom>
            <a:avLst/>
            <a:gdLst/>
            <a:ahLst/>
            <a:cxnLst/>
            <a:rect l="l" t="t" r="r" b="b"/>
            <a:pathLst>
              <a:path w="1172210">
                <a:moveTo>
                  <a:pt x="0" y="0"/>
                </a:moveTo>
                <a:lnTo>
                  <a:pt x="11718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3"/>
          <p:cNvSpPr/>
          <p:nvPr/>
        </p:nvSpPr>
        <p:spPr>
          <a:xfrm>
            <a:off x="5364760" y="6025043"/>
            <a:ext cx="1008380" cy="540385"/>
          </a:xfrm>
          <a:custGeom>
            <a:avLst/>
            <a:gdLst/>
            <a:ahLst/>
            <a:cxnLst/>
            <a:rect l="l" t="t" r="r" b="b"/>
            <a:pathLst>
              <a:path w="1008379" h="54038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953998" y="540004"/>
                </a:lnTo>
                <a:lnTo>
                  <a:pt x="985217" y="539160"/>
                </a:lnTo>
                <a:lnTo>
                  <a:pt x="1001248" y="533253"/>
                </a:lnTo>
                <a:lnTo>
                  <a:pt x="1007155" y="517222"/>
                </a:lnTo>
                <a:lnTo>
                  <a:pt x="1007999" y="486003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4"/>
          <p:cNvSpPr txBox="1"/>
          <p:nvPr/>
        </p:nvSpPr>
        <p:spPr>
          <a:xfrm>
            <a:off x="5411750" y="6065918"/>
            <a:ext cx="91440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Application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d’une</a:t>
            </a:r>
            <a:r>
              <a:rPr lang="fr-FR" sz="950" spc="-6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invention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9" name="object 66"/>
          <p:cNvSpPr/>
          <p:nvPr/>
        </p:nvSpPr>
        <p:spPr>
          <a:xfrm>
            <a:off x="5364760" y="6025043"/>
            <a:ext cx="1008380" cy="540385"/>
          </a:xfrm>
          <a:custGeom>
            <a:avLst/>
            <a:gdLst/>
            <a:ahLst/>
            <a:cxnLst/>
            <a:rect l="l" t="t" r="r" b="b"/>
            <a:pathLst>
              <a:path w="1008379" h="5403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953998" y="540004"/>
                </a:lnTo>
                <a:lnTo>
                  <a:pt x="985217" y="539160"/>
                </a:lnTo>
                <a:lnTo>
                  <a:pt x="1001248" y="533253"/>
                </a:lnTo>
                <a:lnTo>
                  <a:pt x="1007155" y="517222"/>
                </a:lnTo>
                <a:lnTo>
                  <a:pt x="1007999" y="486003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8"/>
          <p:cNvSpPr/>
          <p:nvPr/>
        </p:nvSpPr>
        <p:spPr>
          <a:xfrm>
            <a:off x="2518199" y="6183000"/>
            <a:ext cx="2160270" cy="234315"/>
          </a:xfrm>
          <a:custGeom>
            <a:avLst/>
            <a:gdLst/>
            <a:ahLst/>
            <a:cxnLst/>
            <a:rect l="l" t="t" r="r" b="b"/>
            <a:pathLst>
              <a:path w="2160270" h="234314">
                <a:moveTo>
                  <a:pt x="2106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106002" y="233997"/>
                </a:lnTo>
                <a:lnTo>
                  <a:pt x="2137221" y="233153"/>
                </a:lnTo>
                <a:lnTo>
                  <a:pt x="2153253" y="227247"/>
                </a:lnTo>
                <a:lnTo>
                  <a:pt x="2159159" y="211216"/>
                </a:lnTo>
                <a:lnTo>
                  <a:pt x="2160003" y="179997"/>
                </a:lnTo>
                <a:lnTo>
                  <a:pt x="2160003" y="54000"/>
                </a:lnTo>
                <a:lnTo>
                  <a:pt x="2159159" y="22781"/>
                </a:lnTo>
                <a:lnTo>
                  <a:pt x="2153253" y="6750"/>
                </a:lnTo>
                <a:lnTo>
                  <a:pt x="2137221" y="843"/>
                </a:lnTo>
                <a:lnTo>
                  <a:pt x="21060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9"/>
          <p:cNvSpPr txBox="1"/>
          <p:nvPr/>
        </p:nvSpPr>
        <p:spPr>
          <a:xfrm>
            <a:off x="3070107" y="6198457"/>
            <a:ext cx="105645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Innovation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8" name="object 101"/>
          <p:cNvSpPr txBox="1"/>
          <p:nvPr/>
        </p:nvSpPr>
        <p:spPr>
          <a:xfrm>
            <a:off x="725300" y="5799937"/>
            <a:ext cx="26465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l’innovation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9" name="object 102"/>
          <p:cNvSpPr/>
          <p:nvPr/>
        </p:nvSpPr>
        <p:spPr>
          <a:xfrm>
            <a:off x="432003" y="579163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103"/>
          <p:cNvSpPr txBox="1"/>
          <p:nvPr/>
        </p:nvSpPr>
        <p:spPr>
          <a:xfrm>
            <a:off x="494974" y="57837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1" name="object 3"/>
          <p:cNvSpPr/>
          <p:nvPr/>
        </p:nvSpPr>
        <p:spPr>
          <a:xfrm>
            <a:off x="663172" y="2465622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5"/>
          <p:cNvSpPr/>
          <p:nvPr/>
        </p:nvSpPr>
        <p:spPr>
          <a:xfrm>
            <a:off x="663172" y="1908003"/>
            <a:ext cx="1640839" cy="0"/>
          </a:xfrm>
          <a:custGeom>
            <a:avLst/>
            <a:gdLst/>
            <a:ahLst/>
            <a:cxnLst/>
            <a:rect l="l" t="t" r="r" b="b"/>
            <a:pathLst>
              <a:path w="1640839">
                <a:moveTo>
                  <a:pt x="0" y="0"/>
                </a:moveTo>
                <a:lnTo>
                  <a:pt x="164082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7"/>
          <p:cNvSpPr/>
          <p:nvPr/>
        </p:nvSpPr>
        <p:spPr>
          <a:xfrm>
            <a:off x="663172" y="3021017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9"/>
          <p:cNvSpPr/>
          <p:nvPr/>
        </p:nvSpPr>
        <p:spPr>
          <a:xfrm>
            <a:off x="663172" y="3576411"/>
            <a:ext cx="1612265" cy="0"/>
          </a:xfrm>
          <a:custGeom>
            <a:avLst/>
            <a:gdLst/>
            <a:ahLst/>
            <a:cxnLst/>
            <a:rect l="l" t="t" r="r" b="b"/>
            <a:pathLst>
              <a:path w="1612264">
                <a:moveTo>
                  <a:pt x="0" y="0"/>
                </a:moveTo>
                <a:lnTo>
                  <a:pt x="16120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11"/>
          <p:cNvSpPr/>
          <p:nvPr/>
        </p:nvSpPr>
        <p:spPr>
          <a:xfrm>
            <a:off x="663172" y="4131805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13"/>
          <p:cNvSpPr/>
          <p:nvPr/>
        </p:nvSpPr>
        <p:spPr>
          <a:xfrm>
            <a:off x="663172" y="4687199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15"/>
          <p:cNvSpPr/>
          <p:nvPr/>
        </p:nvSpPr>
        <p:spPr>
          <a:xfrm>
            <a:off x="431999" y="1782004"/>
            <a:ext cx="288290" cy="3031490"/>
          </a:xfrm>
          <a:custGeom>
            <a:avLst/>
            <a:gdLst/>
            <a:ahLst/>
            <a:cxnLst/>
            <a:rect l="l" t="t" r="r" b="b"/>
            <a:pathLst>
              <a:path w="288290" h="3031490">
                <a:moveTo>
                  <a:pt x="233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7197"/>
                </a:lnTo>
                <a:lnTo>
                  <a:pt x="843" y="3008416"/>
                </a:lnTo>
                <a:lnTo>
                  <a:pt x="6750" y="3024447"/>
                </a:lnTo>
                <a:lnTo>
                  <a:pt x="22781" y="3030354"/>
                </a:lnTo>
                <a:lnTo>
                  <a:pt x="54000" y="3031197"/>
                </a:lnTo>
                <a:lnTo>
                  <a:pt x="233997" y="3031197"/>
                </a:lnTo>
                <a:lnTo>
                  <a:pt x="265216" y="3030354"/>
                </a:lnTo>
                <a:lnTo>
                  <a:pt x="281247" y="3024447"/>
                </a:lnTo>
                <a:lnTo>
                  <a:pt x="287154" y="3008416"/>
                </a:lnTo>
                <a:lnTo>
                  <a:pt x="287997" y="2977197"/>
                </a:lnTo>
                <a:lnTo>
                  <a:pt x="287997" y="54000"/>
                </a:lnTo>
                <a:lnTo>
                  <a:pt x="287154" y="22781"/>
                </a:lnTo>
                <a:lnTo>
                  <a:pt x="281247" y="6750"/>
                </a:lnTo>
                <a:lnTo>
                  <a:pt x="265216" y="843"/>
                </a:lnTo>
                <a:lnTo>
                  <a:pt x="233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16"/>
          <p:cNvSpPr txBox="1"/>
          <p:nvPr/>
        </p:nvSpPr>
        <p:spPr>
          <a:xfrm>
            <a:off x="504014" y="1778195"/>
            <a:ext cx="142240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 algn="ctr">
              <a:lnSpc>
                <a:spcPct val="1351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  N  V  I  R  O  N  N  E  M  E  N  T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95" name="Grouper 94"/>
          <p:cNvGrpSpPr/>
          <p:nvPr/>
        </p:nvGrpSpPr>
        <p:grpSpPr>
          <a:xfrm>
            <a:off x="900000" y="1781998"/>
            <a:ext cx="972185" cy="3031293"/>
            <a:chOff x="971999" y="1781998"/>
            <a:chExt cx="972185" cy="3031293"/>
          </a:xfrm>
        </p:grpSpPr>
        <p:sp>
          <p:nvSpPr>
            <p:cNvPr id="96" name="object 17"/>
            <p:cNvSpPr/>
            <p:nvPr/>
          </p:nvSpPr>
          <p:spPr>
            <a:xfrm>
              <a:off x="971999" y="1781998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18"/>
            <p:cNvSpPr txBox="1"/>
            <p:nvPr/>
          </p:nvSpPr>
          <p:spPr>
            <a:xfrm>
              <a:off x="1013299" y="1818572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P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olitique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98" name="object 19"/>
            <p:cNvSpPr/>
            <p:nvPr/>
          </p:nvSpPr>
          <p:spPr>
            <a:xfrm>
              <a:off x="971999" y="233961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20"/>
            <p:cNvSpPr txBox="1"/>
            <p:nvPr/>
          </p:nvSpPr>
          <p:spPr>
            <a:xfrm>
              <a:off x="1013299" y="237619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conomique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00" name="object 21"/>
            <p:cNvSpPr/>
            <p:nvPr/>
          </p:nvSpPr>
          <p:spPr>
            <a:xfrm>
              <a:off x="971999" y="289500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22"/>
            <p:cNvSpPr txBox="1"/>
            <p:nvPr/>
          </p:nvSpPr>
          <p:spPr>
            <a:xfrm>
              <a:off x="1013298" y="293158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S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ociologique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02" name="object 23"/>
            <p:cNvSpPr/>
            <p:nvPr/>
          </p:nvSpPr>
          <p:spPr>
            <a:xfrm>
              <a:off x="971999" y="3450404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24"/>
            <p:cNvSpPr txBox="1"/>
            <p:nvPr/>
          </p:nvSpPr>
          <p:spPr>
            <a:xfrm>
              <a:off x="1013298" y="3486979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T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echnologique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04" name="object 25"/>
            <p:cNvSpPr/>
            <p:nvPr/>
          </p:nvSpPr>
          <p:spPr>
            <a:xfrm>
              <a:off x="971999" y="4005800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26"/>
            <p:cNvSpPr txBox="1"/>
            <p:nvPr/>
          </p:nvSpPr>
          <p:spPr>
            <a:xfrm>
              <a:off x="1013299" y="404237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06" name="object 27"/>
            <p:cNvSpPr/>
            <p:nvPr/>
          </p:nvSpPr>
          <p:spPr>
            <a:xfrm>
              <a:off x="971999" y="4561196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28"/>
            <p:cNvSpPr txBox="1"/>
            <p:nvPr/>
          </p:nvSpPr>
          <p:spPr>
            <a:xfrm>
              <a:off x="1013299" y="4597769"/>
              <a:ext cx="327660" cy="1701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L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égal</a:t>
              </a:r>
              <a:endParaRPr sz="950" dirty="0">
                <a:latin typeface="Arial"/>
                <a:cs typeface="Arial"/>
              </a:endParaRPr>
            </a:p>
          </p:txBody>
        </p:sp>
      </p:grpSp>
      <p:sp>
        <p:nvSpPr>
          <p:cNvPr id="117" name="object 98"/>
          <p:cNvSpPr txBox="1"/>
          <p:nvPr/>
        </p:nvSpPr>
        <p:spPr>
          <a:xfrm>
            <a:off x="725299" y="1089400"/>
            <a:ext cx="5465951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L’environnement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: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politiques, légaux,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économiques,  socioculturels, technologiques et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environnementaux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8" name="object 9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0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8" name="object 4"/>
          <p:cNvSpPr/>
          <p:nvPr/>
        </p:nvSpPr>
        <p:spPr>
          <a:xfrm>
            <a:off x="5266834" y="2465622"/>
            <a:ext cx="596900" cy="717550"/>
          </a:xfrm>
          <a:custGeom>
            <a:avLst/>
            <a:gdLst/>
            <a:ahLst/>
            <a:cxnLst/>
            <a:rect l="l" t="t" r="r" b="b"/>
            <a:pathLst>
              <a:path w="596900" h="717550">
                <a:moveTo>
                  <a:pt x="0" y="0"/>
                </a:moveTo>
                <a:lnTo>
                  <a:pt x="596658" y="7173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6"/>
          <p:cNvSpPr/>
          <p:nvPr/>
        </p:nvSpPr>
        <p:spPr>
          <a:xfrm>
            <a:off x="5246997" y="1908003"/>
            <a:ext cx="913765" cy="1384300"/>
          </a:xfrm>
          <a:custGeom>
            <a:avLst/>
            <a:gdLst/>
            <a:ahLst/>
            <a:cxnLst/>
            <a:rect l="l" t="t" r="r" b="b"/>
            <a:pathLst>
              <a:path w="913764" h="1384300">
                <a:moveTo>
                  <a:pt x="0" y="0"/>
                </a:moveTo>
                <a:lnTo>
                  <a:pt x="913498" y="13839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8"/>
          <p:cNvSpPr/>
          <p:nvPr/>
        </p:nvSpPr>
        <p:spPr>
          <a:xfrm>
            <a:off x="5281997" y="3021017"/>
            <a:ext cx="499109" cy="242570"/>
          </a:xfrm>
          <a:custGeom>
            <a:avLst/>
            <a:gdLst/>
            <a:ahLst/>
            <a:cxnLst/>
            <a:rect l="l" t="t" r="r" b="b"/>
            <a:pathLst>
              <a:path w="499110" h="242570">
                <a:moveTo>
                  <a:pt x="0" y="0"/>
                </a:moveTo>
                <a:lnTo>
                  <a:pt x="498538" y="24196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10"/>
          <p:cNvSpPr/>
          <p:nvPr/>
        </p:nvSpPr>
        <p:spPr>
          <a:xfrm>
            <a:off x="5246997" y="3297608"/>
            <a:ext cx="562610" cy="279400"/>
          </a:xfrm>
          <a:custGeom>
            <a:avLst/>
            <a:gdLst/>
            <a:ahLst/>
            <a:cxnLst/>
            <a:rect l="l" t="t" r="r" b="b"/>
            <a:pathLst>
              <a:path w="562610" h="279400">
                <a:moveTo>
                  <a:pt x="0" y="278803"/>
                </a:moveTo>
                <a:lnTo>
                  <a:pt x="56249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12"/>
          <p:cNvSpPr/>
          <p:nvPr/>
        </p:nvSpPr>
        <p:spPr>
          <a:xfrm>
            <a:off x="5281997" y="3382683"/>
            <a:ext cx="604520" cy="749300"/>
          </a:xfrm>
          <a:custGeom>
            <a:avLst/>
            <a:gdLst/>
            <a:ahLst/>
            <a:cxnLst/>
            <a:rect l="l" t="t" r="r" b="b"/>
            <a:pathLst>
              <a:path w="604520" h="749300">
                <a:moveTo>
                  <a:pt x="0" y="749122"/>
                </a:moveTo>
                <a:lnTo>
                  <a:pt x="6039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14"/>
          <p:cNvSpPr/>
          <p:nvPr/>
        </p:nvSpPr>
        <p:spPr>
          <a:xfrm>
            <a:off x="5266834" y="3437011"/>
            <a:ext cx="835660" cy="1250315"/>
          </a:xfrm>
          <a:custGeom>
            <a:avLst/>
            <a:gdLst/>
            <a:ahLst/>
            <a:cxnLst/>
            <a:rect l="l" t="t" r="r" b="b"/>
            <a:pathLst>
              <a:path w="835660" h="1250314">
                <a:moveTo>
                  <a:pt x="0" y="1250187"/>
                </a:moveTo>
                <a:lnTo>
                  <a:pt x="83516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29"/>
          <p:cNvSpPr/>
          <p:nvPr/>
        </p:nvSpPr>
        <p:spPr>
          <a:xfrm>
            <a:off x="5723999" y="3117600"/>
            <a:ext cx="1044575" cy="360045"/>
          </a:xfrm>
          <a:custGeom>
            <a:avLst/>
            <a:gdLst/>
            <a:ahLst/>
            <a:cxnLst/>
            <a:rect l="l" t="t" r="r" b="b"/>
            <a:pathLst>
              <a:path w="1044575" h="36004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990003" y="360006"/>
                </a:lnTo>
                <a:lnTo>
                  <a:pt x="1021222" y="359163"/>
                </a:lnTo>
                <a:lnTo>
                  <a:pt x="1037253" y="353256"/>
                </a:lnTo>
                <a:lnTo>
                  <a:pt x="1043159" y="337225"/>
                </a:lnTo>
                <a:lnTo>
                  <a:pt x="1044003" y="306006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30"/>
          <p:cNvSpPr txBox="1"/>
          <p:nvPr/>
        </p:nvSpPr>
        <p:spPr>
          <a:xfrm>
            <a:off x="5734051" y="3196059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3" name="object 33"/>
          <p:cNvSpPr/>
          <p:nvPr/>
        </p:nvSpPr>
        <p:spPr>
          <a:xfrm>
            <a:off x="2052000" y="1692000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36"/>
          <p:cNvSpPr/>
          <p:nvPr/>
        </p:nvSpPr>
        <p:spPr>
          <a:xfrm>
            <a:off x="2052000" y="224962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39"/>
          <p:cNvSpPr/>
          <p:nvPr/>
        </p:nvSpPr>
        <p:spPr>
          <a:xfrm>
            <a:off x="2052000" y="280501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42"/>
          <p:cNvSpPr/>
          <p:nvPr/>
        </p:nvSpPr>
        <p:spPr>
          <a:xfrm>
            <a:off x="2052000" y="3360407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45"/>
          <p:cNvSpPr/>
          <p:nvPr/>
        </p:nvSpPr>
        <p:spPr>
          <a:xfrm>
            <a:off x="2052000" y="391580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46"/>
          <p:cNvSpPr/>
          <p:nvPr/>
        </p:nvSpPr>
        <p:spPr>
          <a:xfrm>
            <a:off x="2052000" y="4471199"/>
            <a:ext cx="311404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3060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48"/>
          <p:cNvSpPr/>
          <p:nvPr/>
        </p:nvSpPr>
        <p:spPr>
          <a:xfrm>
            <a:off x="2052000" y="4471199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47"/>
          <p:cNvSpPr txBox="1"/>
          <p:nvPr/>
        </p:nvSpPr>
        <p:spPr>
          <a:xfrm>
            <a:off x="2096476" y="4527922"/>
            <a:ext cx="32649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Textes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normes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sécurité,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autorisations/  interdictions, droit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commercial…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9" name="object 32"/>
          <p:cNvSpPr txBox="1"/>
          <p:nvPr/>
        </p:nvSpPr>
        <p:spPr>
          <a:xfrm>
            <a:off x="2096476" y="1748725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Influence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pouvoirs publics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monétaire,  protection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0" name="object 35"/>
          <p:cNvSpPr txBox="1"/>
          <p:nvPr/>
        </p:nvSpPr>
        <p:spPr>
          <a:xfrm>
            <a:off x="2096476" y="2306346"/>
            <a:ext cx="3010535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Inflation, chômage, croissance, 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fr-FR" sz="950" spc="-9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d’achat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, prix 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carburant…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1" name="object 38"/>
          <p:cNvSpPr txBox="1"/>
          <p:nvPr/>
        </p:nvSpPr>
        <p:spPr>
          <a:xfrm>
            <a:off x="2096476" y="2861735"/>
            <a:ext cx="27315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Démographie, niveau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culturel,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vieillissement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population,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natalité,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2" name="object 41"/>
          <p:cNvSpPr txBox="1"/>
          <p:nvPr/>
        </p:nvSpPr>
        <p:spPr>
          <a:xfrm>
            <a:off x="2096476" y="3486981"/>
            <a:ext cx="29601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Innovations,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3" name="object 44"/>
          <p:cNvSpPr txBox="1"/>
          <p:nvPr/>
        </p:nvSpPr>
        <p:spPr>
          <a:xfrm>
            <a:off x="2096476" y="3972527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Climat, 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pollution, gestion des déchets,  économies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d’énergie…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917440" cy="730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6. Comment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l’entreprise intègre-t-elle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la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connaissance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de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 environnement </a:t>
            </a:r>
          </a:p>
          <a:p>
            <a:pPr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sa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prise de décision</a:t>
            </a:r>
            <a:r>
              <a:rPr lang="fr-FR" sz="1500" b="1" spc="-50" dirty="0" smtClean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72" name="object 49"/>
          <p:cNvSpPr/>
          <p:nvPr/>
        </p:nvSpPr>
        <p:spPr>
          <a:xfrm>
            <a:off x="3388799" y="6381004"/>
            <a:ext cx="0" cy="360000"/>
          </a:xfrm>
          <a:custGeom>
            <a:avLst/>
            <a:gdLst/>
            <a:ahLst/>
            <a:cxnLst/>
            <a:rect l="l" t="t" r="r" b="b"/>
            <a:pathLst>
              <a:path h="1449070">
                <a:moveTo>
                  <a:pt x="0" y="0"/>
                </a:moveTo>
                <a:lnTo>
                  <a:pt x="0" y="1449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51"/>
          <p:cNvSpPr/>
          <p:nvPr/>
        </p:nvSpPr>
        <p:spPr>
          <a:xfrm>
            <a:off x="2014197" y="6376315"/>
            <a:ext cx="560070" cy="320040"/>
          </a:xfrm>
          <a:custGeom>
            <a:avLst/>
            <a:gdLst/>
            <a:ahLst/>
            <a:cxnLst/>
            <a:rect l="l" t="t" r="r" b="b"/>
            <a:pathLst>
              <a:path w="560069" h="320040">
                <a:moveTo>
                  <a:pt x="559803" y="0"/>
                </a:moveTo>
                <a:lnTo>
                  <a:pt x="0" y="31978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55"/>
          <p:cNvSpPr/>
          <p:nvPr/>
        </p:nvSpPr>
        <p:spPr>
          <a:xfrm>
            <a:off x="4642200" y="6300004"/>
            <a:ext cx="1172210" cy="0"/>
          </a:xfrm>
          <a:custGeom>
            <a:avLst/>
            <a:gdLst/>
            <a:ahLst/>
            <a:cxnLst/>
            <a:rect l="l" t="t" r="r" b="b"/>
            <a:pathLst>
              <a:path w="1172210">
                <a:moveTo>
                  <a:pt x="0" y="0"/>
                </a:moveTo>
                <a:lnTo>
                  <a:pt x="11718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56"/>
          <p:cNvSpPr/>
          <p:nvPr/>
        </p:nvSpPr>
        <p:spPr>
          <a:xfrm>
            <a:off x="4333500" y="6336008"/>
            <a:ext cx="463550" cy="372110"/>
          </a:xfrm>
          <a:custGeom>
            <a:avLst/>
            <a:gdLst/>
            <a:ahLst/>
            <a:cxnLst/>
            <a:rect l="l" t="t" r="r" b="b"/>
            <a:pathLst>
              <a:path w="463550" h="372109">
                <a:moveTo>
                  <a:pt x="0" y="0"/>
                </a:moveTo>
                <a:lnTo>
                  <a:pt x="463499" y="3716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63"/>
          <p:cNvSpPr/>
          <p:nvPr/>
        </p:nvSpPr>
        <p:spPr>
          <a:xfrm>
            <a:off x="5364760" y="6025043"/>
            <a:ext cx="1008380" cy="540385"/>
          </a:xfrm>
          <a:custGeom>
            <a:avLst/>
            <a:gdLst/>
            <a:ahLst/>
            <a:cxnLst/>
            <a:rect l="l" t="t" r="r" b="b"/>
            <a:pathLst>
              <a:path w="1008379" h="54038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953998" y="540004"/>
                </a:lnTo>
                <a:lnTo>
                  <a:pt x="985217" y="539160"/>
                </a:lnTo>
                <a:lnTo>
                  <a:pt x="1001248" y="533253"/>
                </a:lnTo>
                <a:lnTo>
                  <a:pt x="1007155" y="517222"/>
                </a:lnTo>
                <a:lnTo>
                  <a:pt x="1007999" y="486003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64"/>
          <p:cNvSpPr txBox="1"/>
          <p:nvPr/>
        </p:nvSpPr>
        <p:spPr>
          <a:xfrm>
            <a:off x="5411750" y="6065918"/>
            <a:ext cx="91440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Application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d’une</a:t>
            </a:r>
            <a:r>
              <a:rPr lang="fr-FR" sz="950" spc="-6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invention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8" name="object 66"/>
          <p:cNvSpPr/>
          <p:nvPr/>
        </p:nvSpPr>
        <p:spPr>
          <a:xfrm>
            <a:off x="5364760" y="6025043"/>
            <a:ext cx="1008380" cy="540385"/>
          </a:xfrm>
          <a:custGeom>
            <a:avLst/>
            <a:gdLst/>
            <a:ahLst/>
            <a:cxnLst/>
            <a:rect l="l" t="t" r="r" b="b"/>
            <a:pathLst>
              <a:path w="1008379" h="5403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953998" y="540004"/>
                </a:lnTo>
                <a:lnTo>
                  <a:pt x="985217" y="539160"/>
                </a:lnTo>
                <a:lnTo>
                  <a:pt x="1001248" y="533253"/>
                </a:lnTo>
                <a:lnTo>
                  <a:pt x="1007155" y="517222"/>
                </a:lnTo>
                <a:lnTo>
                  <a:pt x="1007999" y="486003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78"/>
          <p:cNvSpPr/>
          <p:nvPr/>
        </p:nvSpPr>
        <p:spPr>
          <a:xfrm>
            <a:off x="2518199" y="6183000"/>
            <a:ext cx="2160270" cy="234315"/>
          </a:xfrm>
          <a:custGeom>
            <a:avLst/>
            <a:gdLst/>
            <a:ahLst/>
            <a:cxnLst/>
            <a:rect l="l" t="t" r="r" b="b"/>
            <a:pathLst>
              <a:path w="2160270" h="234314">
                <a:moveTo>
                  <a:pt x="2106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106002" y="233997"/>
                </a:lnTo>
                <a:lnTo>
                  <a:pt x="2137221" y="233153"/>
                </a:lnTo>
                <a:lnTo>
                  <a:pt x="2153253" y="227247"/>
                </a:lnTo>
                <a:lnTo>
                  <a:pt x="2159159" y="211216"/>
                </a:lnTo>
                <a:lnTo>
                  <a:pt x="2160003" y="179997"/>
                </a:lnTo>
                <a:lnTo>
                  <a:pt x="2160003" y="54000"/>
                </a:lnTo>
                <a:lnTo>
                  <a:pt x="2159159" y="22781"/>
                </a:lnTo>
                <a:lnTo>
                  <a:pt x="2153253" y="6750"/>
                </a:lnTo>
                <a:lnTo>
                  <a:pt x="2137221" y="843"/>
                </a:lnTo>
                <a:lnTo>
                  <a:pt x="21060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79"/>
          <p:cNvSpPr txBox="1"/>
          <p:nvPr/>
        </p:nvSpPr>
        <p:spPr>
          <a:xfrm>
            <a:off x="3070107" y="6198457"/>
            <a:ext cx="105645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Innovation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0" name="object 80"/>
          <p:cNvSpPr/>
          <p:nvPr/>
        </p:nvSpPr>
        <p:spPr>
          <a:xfrm>
            <a:off x="3010799" y="6651901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5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702005" y="233997"/>
                </a:lnTo>
                <a:lnTo>
                  <a:pt x="733224" y="233153"/>
                </a:lnTo>
                <a:lnTo>
                  <a:pt x="749255" y="227247"/>
                </a:lnTo>
                <a:lnTo>
                  <a:pt x="755161" y="211216"/>
                </a:lnTo>
                <a:lnTo>
                  <a:pt x="756005" y="179997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81"/>
          <p:cNvSpPr txBox="1"/>
          <p:nvPr/>
        </p:nvSpPr>
        <p:spPr>
          <a:xfrm>
            <a:off x="3058182" y="6679476"/>
            <a:ext cx="66151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2" name="object 82"/>
          <p:cNvSpPr/>
          <p:nvPr/>
        </p:nvSpPr>
        <p:spPr>
          <a:xfrm>
            <a:off x="4385398" y="6651901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5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702005" y="233997"/>
                </a:lnTo>
                <a:lnTo>
                  <a:pt x="733224" y="233153"/>
                </a:lnTo>
                <a:lnTo>
                  <a:pt x="749255" y="227247"/>
                </a:lnTo>
                <a:lnTo>
                  <a:pt x="755161" y="211216"/>
                </a:lnTo>
                <a:lnTo>
                  <a:pt x="756005" y="179997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83"/>
          <p:cNvSpPr txBox="1"/>
          <p:nvPr/>
        </p:nvSpPr>
        <p:spPr>
          <a:xfrm>
            <a:off x="4456079" y="6679476"/>
            <a:ext cx="6149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7" name="object 87"/>
          <p:cNvSpPr/>
          <p:nvPr/>
        </p:nvSpPr>
        <p:spPr>
          <a:xfrm>
            <a:off x="1636199" y="6651901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5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702005" y="233997"/>
                </a:lnTo>
                <a:lnTo>
                  <a:pt x="733224" y="233153"/>
                </a:lnTo>
                <a:lnTo>
                  <a:pt x="749255" y="227247"/>
                </a:lnTo>
                <a:lnTo>
                  <a:pt x="755161" y="211216"/>
                </a:lnTo>
                <a:lnTo>
                  <a:pt x="756005" y="179997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88"/>
          <p:cNvSpPr txBox="1"/>
          <p:nvPr/>
        </p:nvSpPr>
        <p:spPr>
          <a:xfrm>
            <a:off x="1671441" y="6679476"/>
            <a:ext cx="6858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types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8" name="object 101"/>
          <p:cNvSpPr txBox="1"/>
          <p:nvPr/>
        </p:nvSpPr>
        <p:spPr>
          <a:xfrm>
            <a:off x="725300" y="5799937"/>
            <a:ext cx="26465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l’innovation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9" name="object 102"/>
          <p:cNvSpPr/>
          <p:nvPr/>
        </p:nvSpPr>
        <p:spPr>
          <a:xfrm>
            <a:off x="432003" y="579163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03"/>
          <p:cNvSpPr txBox="1"/>
          <p:nvPr/>
        </p:nvSpPr>
        <p:spPr>
          <a:xfrm>
            <a:off x="494974" y="57837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1" name="object 3"/>
          <p:cNvSpPr/>
          <p:nvPr/>
        </p:nvSpPr>
        <p:spPr>
          <a:xfrm>
            <a:off x="663172" y="2465622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5"/>
          <p:cNvSpPr/>
          <p:nvPr/>
        </p:nvSpPr>
        <p:spPr>
          <a:xfrm>
            <a:off x="663172" y="1908003"/>
            <a:ext cx="1640839" cy="0"/>
          </a:xfrm>
          <a:custGeom>
            <a:avLst/>
            <a:gdLst/>
            <a:ahLst/>
            <a:cxnLst/>
            <a:rect l="l" t="t" r="r" b="b"/>
            <a:pathLst>
              <a:path w="1640839">
                <a:moveTo>
                  <a:pt x="0" y="0"/>
                </a:moveTo>
                <a:lnTo>
                  <a:pt x="164082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7"/>
          <p:cNvSpPr/>
          <p:nvPr/>
        </p:nvSpPr>
        <p:spPr>
          <a:xfrm>
            <a:off x="663172" y="3021017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9"/>
          <p:cNvSpPr/>
          <p:nvPr/>
        </p:nvSpPr>
        <p:spPr>
          <a:xfrm>
            <a:off x="663172" y="3576411"/>
            <a:ext cx="1612265" cy="0"/>
          </a:xfrm>
          <a:custGeom>
            <a:avLst/>
            <a:gdLst/>
            <a:ahLst/>
            <a:cxnLst/>
            <a:rect l="l" t="t" r="r" b="b"/>
            <a:pathLst>
              <a:path w="1612264">
                <a:moveTo>
                  <a:pt x="0" y="0"/>
                </a:moveTo>
                <a:lnTo>
                  <a:pt x="16120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1"/>
          <p:cNvSpPr/>
          <p:nvPr/>
        </p:nvSpPr>
        <p:spPr>
          <a:xfrm>
            <a:off x="663172" y="4131805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"/>
          <p:cNvSpPr/>
          <p:nvPr/>
        </p:nvSpPr>
        <p:spPr>
          <a:xfrm>
            <a:off x="663172" y="4687199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5"/>
          <p:cNvSpPr/>
          <p:nvPr/>
        </p:nvSpPr>
        <p:spPr>
          <a:xfrm>
            <a:off x="431999" y="1782004"/>
            <a:ext cx="288290" cy="3031490"/>
          </a:xfrm>
          <a:custGeom>
            <a:avLst/>
            <a:gdLst/>
            <a:ahLst/>
            <a:cxnLst/>
            <a:rect l="l" t="t" r="r" b="b"/>
            <a:pathLst>
              <a:path w="288290" h="3031490">
                <a:moveTo>
                  <a:pt x="233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7197"/>
                </a:lnTo>
                <a:lnTo>
                  <a:pt x="843" y="3008416"/>
                </a:lnTo>
                <a:lnTo>
                  <a:pt x="6750" y="3024447"/>
                </a:lnTo>
                <a:lnTo>
                  <a:pt x="22781" y="3030354"/>
                </a:lnTo>
                <a:lnTo>
                  <a:pt x="54000" y="3031197"/>
                </a:lnTo>
                <a:lnTo>
                  <a:pt x="233997" y="3031197"/>
                </a:lnTo>
                <a:lnTo>
                  <a:pt x="265216" y="3030354"/>
                </a:lnTo>
                <a:lnTo>
                  <a:pt x="281247" y="3024447"/>
                </a:lnTo>
                <a:lnTo>
                  <a:pt x="287154" y="3008416"/>
                </a:lnTo>
                <a:lnTo>
                  <a:pt x="287997" y="2977197"/>
                </a:lnTo>
                <a:lnTo>
                  <a:pt x="287997" y="54000"/>
                </a:lnTo>
                <a:lnTo>
                  <a:pt x="287154" y="22781"/>
                </a:lnTo>
                <a:lnTo>
                  <a:pt x="281247" y="6750"/>
                </a:lnTo>
                <a:lnTo>
                  <a:pt x="265216" y="843"/>
                </a:lnTo>
                <a:lnTo>
                  <a:pt x="233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6"/>
          <p:cNvSpPr txBox="1"/>
          <p:nvPr/>
        </p:nvSpPr>
        <p:spPr>
          <a:xfrm>
            <a:off x="504014" y="1778195"/>
            <a:ext cx="142240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 algn="ctr">
              <a:lnSpc>
                <a:spcPct val="1351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  N  V  I  R  O  N  N  E  M  E  N  T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135" name="Grouper 134"/>
          <p:cNvGrpSpPr/>
          <p:nvPr/>
        </p:nvGrpSpPr>
        <p:grpSpPr>
          <a:xfrm>
            <a:off x="900000" y="1781998"/>
            <a:ext cx="972185" cy="3031293"/>
            <a:chOff x="971999" y="1781998"/>
            <a:chExt cx="972185" cy="3031293"/>
          </a:xfrm>
        </p:grpSpPr>
        <p:sp>
          <p:nvSpPr>
            <p:cNvPr id="136" name="object 17"/>
            <p:cNvSpPr/>
            <p:nvPr/>
          </p:nvSpPr>
          <p:spPr>
            <a:xfrm>
              <a:off x="971999" y="1781998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8"/>
            <p:cNvSpPr txBox="1"/>
            <p:nvPr/>
          </p:nvSpPr>
          <p:spPr>
            <a:xfrm>
              <a:off x="1013299" y="1818572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P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olitique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38" name="object 19"/>
            <p:cNvSpPr/>
            <p:nvPr/>
          </p:nvSpPr>
          <p:spPr>
            <a:xfrm>
              <a:off x="971999" y="233961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20"/>
            <p:cNvSpPr txBox="1"/>
            <p:nvPr/>
          </p:nvSpPr>
          <p:spPr>
            <a:xfrm>
              <a:off x="1013299" y="237619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conomique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40" name="object 21"/>
            <p:cNvSpPr/>
            <p:nvPr/>
          </p:nvSpPr>
          <p:spPr>
            <a:xfrm>
              <a:off x="971999" y="289500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22"/>
            <p:cNvSpPr txBox="1"/>
            <p:nvPr/>
          </p:nvSpPr>
          <p:spPr>
            <a:xfrm>
              <a:off x="1013298" y="293158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S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ociologique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42" name="object 23"/>
            <p:cNvSpPr/>
            <p:nvPr/>
          </p:nvSpPr>
          <p:spPr>
            <a:xfrm>
              <a:off x="971999" y="3450404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24"/>
            <p:cNvSpPr txBox="1"/>
            <p:nvPr/>
          </p:nvSpPr>
          <p:spPr>
            <a:xfrm>
              <a:off x="1013298" y="3486979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T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echnologique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44" name="object 25"/>
            <p:cNvSpPr/>
            <p:nvPr/>
          </p:nvSpPr>
          <p:spPr>
            <a:xfrm>
              <a:off x="971999" y="4005800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26"/>
            <p:cNvSpPr txBox="1"/>
            <p:nvPr/>
          </p:nvSpPr>
          <p:spPr>
            <a:xfrm>
              <a:off x="1013299" y="404237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46" name="object 27"/>
            <p:cNvSpPr/>
            <p:nvPr/>
          </p:nvSpPr>
          <p:spPr>
            <a:xfrm>
              <a:off x="971999" y="4561196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28"/>
            <p:cNvSpPr txBox="1"/>
            <p:nvPr/>
          </p:nvSpPr>
          <p:spPr>
            <a:xfrm>
              <a:off x="1013299" y="4597769"/>
              <a:ext cx="327660" cy="1701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L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égal</a:t>
              </a:r>
              <a:endParaRPr sz="950" dirty="0">
                <a:latin typeface="Arial"/>
                <a:cs typeface="Arial"/>
              </a:endParaRPr>
            </a:p>
          </p:txBody>
        </p:sp>
      </p:grpSp>
      <p:sp>
        <p:nvSpPr>
          <p:cNvPr id="157" name="object 98"/>
          <p:cNvSpPr txBox="1"/>
          <p:nvPr/>
        </p:nvSpPr>
        <p:spPr>
          <a:xfrm>
            <a:off x="725299" y="1089400"/>
            <a:ext cx="5465951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L’environnement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: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politiques, légaux,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économiques,  socioculturels, technologiques et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environnementaux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58" name="object 9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0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7" name="object 4"/>
          <p:cNvSpPr/>
          <p:nvPr/>
        </p:nvSpPr>
        <p:spPr>
          <a:xfrm>
            <a:off x="5266834" y="2465622"/>
            <a:ext cx="596900" cy="717550"/>
          </a:xfrm>
          <a:custGeom>
            <a:avLst/>
            <a:gdLst/>
            <a:ahLst/>
            <a:cxnLst/>
            <a:rect l="l" t="t" r="r" b="b"/>
            <a:pathLst>
              <a:path w="596900" h="717550">
                <a:moveTo>
                  <a:pt x="0" y="0"/>
                </a:moveTo>
                <a:lnTo>
                  <a:pt x="596658" y="7173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"/>
          <p:cNvSpPr/>
          <p:nvPr/>
        </p:nvSpPr>
        <p:spPr>
          <a:xfrm>
            <a:off x="5246997" y="1908003"/>
            <a:ext cx="913765" cy="1384300"/>
          </a:xfrm>
          <a:custGeom>
            <a:avLst/>
            <a:gdLst/>
            <a:ahLst/>
            <a:cxnLst/>
            <a:rect l="l" t="t" r="r" b="b"/>
            <a:pathLst>
              <a:path w="913764" h="1384300">
                <a:moveTo>
                  <a:pt x="0" y="0"/>
                </a:moveTo>
                <a:lnTo>
                  <a:pt x="913498" y="13839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8"/>
          <p:cNvSpPr/>
          <p:nvPr/>
        </p:nvSpPr>
        <p:spPr>
          <a:xfrm>
            <a:off x="5281997" y="3021017"/>
            <a:ext cx="499109" cy="242570"/>
          </a:xfrm>
          <a:custGeom>
            <a:avLst/>
            <a:gdLst/>
            <a:ahLst/>
            <a:cxnLst/>
            <a:rect l="l" t="t" r="r" b="b"/>
            <a:pathLst>
              <a:path w="499110" h="242570">
                <a:moveTo>
                  <a:pt x="0" y="0"/>
                </a:moveTo>
                <a:lnTo>
                  <a:pt x="498538" y="24196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10"/>
          <p:cNvSpPr/>
          <p:nvPr/>
        </p:nvSpPr>
        <p:spPr>
          <a:xfrm>
            <a:off x="5246997" y="3297608"/>
            <a:ext cx="562610" cy="279400"/>
          </a:xfrm>
          <a:custGeom>
            <a:avLst/>
            <a:gdLst/>
            <a:ahLst/>
            <a:cxnLst/>
            <a:rect l="l" t="t" r="r" b="b"/>
            <a:pathLst>
              <a:path w="562610" h="279400">
                <a:moveTo>
                  <a:pt x="0" y="278803"/>
                </a:moveTo>
                <a:lnTo>
                  <a:pt x="56249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12"/>
          <p:cNvSpPr/>
          <p:nvPr/>
        </p:nvSpPr>
        <p:spPr>
          <a:xfrm>
            <a:off x="5281997" y="3382683"/>
            <a:ext cx="604520" cy="749300"/>
          </a:xfrm>
          <a:custGeom>
            <a:avLst/>
            <a:gdLst/>
            <a:ahLst/>
            <a:cxnLst/>
            <a:rect l="l" t="t" r="r" b="b"/>
            <a:pathLst>
              <a:path w="604520" h="749300">
                <a:moveTo>
                  <a:pt x="0" y="749122"/>
                </a:moveTo>
                <a:lnTo>
                  <a:pt x="6039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4"/>
          <p:cNvSpPr/>
          <p:nvPr/>
        </p:nvSpPr>
        <p:spPr>
          <a:xfrm>
            <a:off x="5266834" y="3437011"/>
            <a:ext cx="835660" cy="1250315"/>
          </a:xfrm>
          <a:custGeom>
            <a:avLst/>
            <a:gdLst/>
            <a:ahLst/>
            <a:cxnLst/>
            <a:rect l="l" t="t" r="r" b="b"/>
            <a:pathLst>
              <a:path w="835660" h="1250314">
                <a:moveTo>
                  <a:pt x="0" y="1250187"/>
                </a:moveTo>
                <a:lnTo>
                  <a:pt x="83516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29"/>
          <p:cNvSpPr/>
          <p:nvPr/>
        </p:nvSpPr>
        <p:spPr>
          <a:xfrm>
            <a:off x="5723999" y="3117600"/>
            <a:ext cx="1044575" cy="360045"/>
          </a:xfrm>
          <a:custGeom>
            <a:avLst/>
            <a:gdLst/>
            <a:ahLst/>
            <a:cxnLst/>
            <a:rect l="l" t="t" r="r" b="b"/>
            <a:pathLst>
              <a:path w="1044575" h="36004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990003" y="360006"/>
                </a:lnTo>
                <a:lnTo>
                  <a:pt x="1021222" y="359163"/>
                </a:lnTo>
                <a:lnTo>
                  <a:pt x="1037253" y="353256"/>
                </a:lnTo>
                <a:lnTo>
                  <a:pt x="1043159" y="337225"/>
                </a:lnTo>
                <a:lnTo>
                  <a:pt x="1044003" y="306006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30"/>
          <p:cNvSpPr txBox="1"/>
          <p:nvPr/>
        </p:nvSpPr>
        <p:spPr>
          <a:xfrm>
            <a:off x="5734051" y="3196059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0" name="object 33"/>
          <p:cNvSpPr/>
          <p:nvPr/>
        </p:nvSpPr>
        <p:spPr>
          <a:xfrm>
            <a:off x="2052000" y="1692000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36"/>
          <p:cNvSpPr/>
          <p:nvPr/>
        </p:nvSpPr>
        <p:spPr>
          <a:xfrm>
            <a:off x="2052000" y="224962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39"/>
          <p:cNvSpPr/>
          <p:nvPr/>
        </p:nvSpPr>
        <p:spPr>
          <a:xfrm>
            <a:off x="2052000" y="280501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2"/>
          <p:cNvSpPr/>
          <p:nvPr/>
        </p:nvSpPr>
        <p:spPr>
          <a:xfrm>
            <a:off x="2052000" y="3360407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45"/>
          <p:cNvSpPr/>
          <p:nvPr/>
        </p:nvSpPr>
        <p:spPr>
          <a:xfrm>
            <a:off x="2052000" y="391580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46"/>
          <p:cNvSpPr/>
          <p:nvPr/>
        </p:nvSpPr>
        <p:spPr>
          <a:xfrm>
            <a:off x="2052000" y="4471199"/>
            <a:ext cx="311404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3060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48"/>
          <p:cNvSpPr/>
          <p:nvPr/>
        </p:nvSpPr>
        <p:spPr>
          <a:xfrm>
            <a:off x="2052000" y="4471199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47"/>
          <p:cNvSpPr txBox="1"/>
          <p:nvPr/>
        </p:nvSpPr>
        <p:spPr>
          <a:xfrm>
            <a:off x="2096476" y="4527922"/>
            <a:ext cx="32649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Textes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normes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sécurité,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autorisations/  interdictions, droit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commercial…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1" name="object 32"/>
          <p:cNvSpPr txBox="1"/>
          <p:nvPr/>
        </p:nvSpPr>
        <p:spPr>
          <a:xfrm>
            <a:off x="2096476" y="1748725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Influence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pouvoirs publics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monétaire,  protection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2" name="object 35"/>
          <p:cNvSpPr txBox="1"/>
          <p:nvPr/>
        </p:nvSpPr>
        <p:spPr>
          <a:xfrm>
            <a:off x="2096476" y="2306346"/>
            <a:ext cx="3010535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Inflation, chômage, croissance, 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fr-FR" sz="950" spc="-9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d’achat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, prix 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carburant…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3" name="object 38"/>
          <p:cNvSpPr txBox="1"/>
          <p:nvPr/>
        </p:nvSpPr>
        <p:spPr>
          <a:xfrm>
            <a:off x="2096476" y="2861735"/>
            <a:ext cx="27315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Démographie, niveau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culturel,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vieillissement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population,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natalité,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4" name="object 41"/>
          <p:cNvSpPr txBox="1"/>
          <p:nvPr/>
        </p:nvSpPr>
        <p:spPr>
          <a:xfrm>
            <a:off x="2096476" y="3486981"/>
            <a:ext cx="29601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Innovations,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5" name="object 44"/>
          <p:cNvSpPr txBox="1"/>
          <p:nvPr/>
        </p:nvSpPr>
        <p:spPr>
          <a:xfrm>
            <a:off x="2096476" y="3972527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Climat, 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pollution, gestion des déchets,  économies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d’énergie…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917440" cy="730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6. 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 intègre-t-elle </a:t>
            </a:r>
            <a:endParaRPr lang="fr-FR" sz="1500" b="1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R="5080">
              <a:lnSpc>
                <a:spcPct val="100000"/>
              </a:lnSpc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connaissance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son environnement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R="5080">
              <a:lnSpc>
                <a:spcPct val="100000"/>
              </a:lnSpc>
            </a:pP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dans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sa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prise de décision</a:t>
            </a:r>
            <a:r>
              <a:rPr sz="1500" b="1" spc="-5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3172" y="2465622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66834" y="2465622"/>
            <a:ext cx="596900" cy="717550"/>
          </a:xfrm>
          <a:custGeom>
            <a:avLst/>
            <a:gdLst/>
            <a:ahLst/>
            <a:cxnLst/>
            <a:rect l="l" t="t" r="r" b="b"/>
            <a:pathLst>
              <a:path w="596900" h="717550">
                <a:moveTo>
                  <a:pt x="0" y="0"/>
                </a:moveTo>
                <a:lnTo>
                  <a:pt x="596658" y="7173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3172" y="1908003"/>
            <a:ext cx="1640839" cy="0"/>
          </a:xfrm>
          <a:custGeom>
            <a:avLst/>
            <a:gdLst/>
            <a:ahLst/>
            <a:cxnLst/>
            <a:rect l="l" t="t" r="r" b="b"/>
            <a:pathLst>
              <a:path w="1640839">
                <a:moveTo>
                  <a:pt x="0" y="0"/>
                </a:moveTo>
                <a:lnTo>
                  <a:pt x="1640827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46997" y="1908003"/>
            <a:ext cx="913765" cy="1384300"/>
          </a:xfrm>
          <a:custGeom>
            <a:avLst/>
            <a:gdLst/>
            <a:ahLst/>
            <a:cxnLst/>
            <a:rect l="l" t="t" r="r" b="b"/>
            <a:pathLst>
              <a:path w="913764" h="1384300">
                <a:moveTo>
                  <a:pt x="0" y="0"/>
                </a:moveTo>
                <a:lnTo>
                  <a:pt x="913498" y="13839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3172" y="3021017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81997" y="3021017"/>
            <a:ext cx="499109" cy="242570"/>
          </a:xfrm>
          <a:custGeom>
            <a:avLst/>
            <a:gdLst/>
            <a:ahLst/>
            <a:cxnLst/>
            <a:rect l="l" t="t" r="r" b="b"/>
            <a:pathLst>
              <a:path w="499110" h="242570">
                <a:moveTo>
                  <a:pt x="0" y="0"/>
                </a:moveTo>
                <a:lnTo>
                  <a:pt x="498538" y="24196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3172" y="3576411"/>
            <a:ext cx="1612265" cy="0"/>
          </a:xfrm>
          <a:custGeom>
            <a:avLst/>
            <a:gdLst/>
            <a:ahLst/>
            <a:cxnLst/>
            <a:rect l="l" t="t" r="r" b="b"/>
            <a:pathLst>
              <a:path w="1612264">
                <a:moveTo>
                  <a:pt x="0" y="0"/>
                </a:moveTo>
                <a:lnTo>
                  <a:pt x="16120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46997" y="3297608"/>
            <a:ext cx="562610" cy="279400"/>
          </a:xfrm>
          <a:custGeom>
            <a:avLst/>
            <a:gdLst/>
            <a:ahLst/>
            <a:cxnLst/>
            <a:rect l="l" t="t" r="r" b="b"/>
            <a:pathLst>
              <a:path w="562610" h="279400">
                <a:moveTo>
                  <a:pt x="0" y="278803"/>
                </a:moveTo>
                <a:lnTo>
                  <a:pt x="56249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3172" y="4131805"/>
            <a:ext cx="1864360" cy="0"/>
          </a:xfrm>
          <a:custGeom>
            <a:avLst/>
            <a:gdLst/>
            <a:ahLst/>
            <a:cxnLst/>
            <a:rect l="l" t="t" r="r" b="b"/>
            <a:pathLst>
              <a:path w="1864360">
                <a:moveTo>
                  <a:pt x="0" y="0"/>
                </a:moveTo>
                <a:lnTo>
                  <a:pt x="186402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81997" y="3382683"/>
            <a:ext cx="604520" cy="749300"/>
          </a:xfrm>
          <a:custGeom>
            <a:avLst/>
            <a:gdLst/>
            <a:ahLst/>
            <a:cxnLst/>
            <a:rect l="l" t="t" r="r" b="b"/>
            <a:pathLst>
              <a:path w="604520" h="749300">
                <a:moveTo>
                  <a:pt x="0" y="749122"/>
                </a:moveTo>
                <a:lnTo>
                  <a:pt x="60399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3172" y="4687199"/>
            <a:ext cx="1914525" cy="0"/>
          </a:xfrm>
          <a:custGeom>
            <a:avLst/>
            <a:gdLst/>
            <a:ahLst/>
            <a:cxnLst/>
            <a:rect l="l" t="t" r="r" b="b"/>
            <a:pathLst>
              <a:path w="1914525">
                <a:moveTo>
                  <a:pt x="0" y="0"/>
                </a:moveTo>
                <a:lnTo>
                  <a:pt x="191442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66834" y="3437011"/>
            <a:ext cx="835660" cy="1250315"/>
          </a:xfrm>
          <a:custGeom>
            <a:avLst/>
            <a:gdLst/>
            <a:ahLst/>
            <a:cxnLst/>
            <a:rect l="l" t="t" r="r" b="b"/>
            <a:pathLst>
              <a:path w="835660" h="1250314">
                <a:moveTo>
                  <a:pt x="0" y="1250187"/>
                </a:moveTo>
                <a:lnTo>
                  <a:pt x="83516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1999" y="1782004"/>
            <a:ext cx="288290" cy="3031490"/>
          </a:xfrm>
          <a:custGeom>
            <a:avLst/>
            <a:gdLst/>
            <a:ahLst/>
            <a:cxnLst/>
            <a:rect l="l" t="t" r="r" b="b"/>
            <a:pathLst>
              <a:path w="288290" h="3031490">
                <a:moveTo>
                  <a:pt x="233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77197"/>
                </a:lnTo>
                <a:lnTo>
                  <a:pt x="843" y="3008416"/>
                </a:lnTo>
                <a:lnTo>
                  <a:pt x="6750" y="3024447"/>
                </a:lnTo>
                <a:lnTo>
                  <a:pt x="22781" y="3030354"/>
                </a:lnTo>
                <a:lnTo>
                  <a:pt x="54000" y="3031197"/>
                </a:lnTo>
                <a:lnTo>
                  <a:pt x="233997" y="3031197"/>
                </a:lnTo>
                <a:lnTo>
                  <a:pt x="265216" y="3030354"/>
                </a:lnTo>
                <a:lnTo>
                  <a:pt x="281247" y="3024447"/>
                </a:lnTo>
                <a:lnTo>
                  <a:pt x="287154" y="3008416"/>
                </a:lnTo>
                <a:lnTo>
                  <a:pt x="287997" y="2977197"/>
                </a:lnTo>
                <a:lnTo>
                  <a:pt x="287997" y="54000"/>
                </a:lnTo>
                <a:lnTo>
                  <a:pt x="287154" y="22781"/>
                </a:lnTo>
                <a:lnTo>
                  <a:pt x="281247" y="6750"/>
                </a:lnTo>
                <a:lnTo>
                  <a:pt x="265216" y="843"/>
                </a:lnTo>
                <a:lnTo>
                  <a:pt x="233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04014" y="1778195"/>
            <a:ext cx="142240" cy="297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 algn="ctr">
              <a:lnSpc>
                <a:spcPct val="1351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  N  V  I  R  O  N  N  E  M  E  N  T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105" name="Grouper 104"/>
          <p:cNvGrpSpPr/>
          <p:nvPr/>
        </p:nvGrpSpPr>
        <p:grpSpPr>
          <a:xfrm>
            <a:off x="900000" y="1781998"/>
            <a:ext cx="972185" cy="3031293"/>
            <a:chOff x="971999" y="1781998"/>
            <a:chExt cx="972185" cy="3031293"/>
          </a:xfrm>
        </p:grpSpPr>
        <p:sp>
          <p:nvSpPr>
            <p:cNvPr id="17" name="object 17"/>
            <p:cNvSpPr/>
            <p:nvPr/>
          </p:nvSpPr>
          <p:spPr>
            <a:xfrm>
              <a:off x="971999" y="1781998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1013299" y="1818572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P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olitique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971999" y="233961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1013299" y="237619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conomique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971999" y="2895009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4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1013298" y="293158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S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ociologique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971999" y="3450404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1013298" y="3486979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spc="-5" dirty="0">
                  <a:solidFill>
                    <a:srgbClr val="231F20"/>
                  </a:solidFill>
                  <a:latin typeface="Arial"/>
                  <a:cs typeface="Arial"/>
                </a:rPr>
                <a:t>T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echnologique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971999" y="4005800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1013299" y="4042374"/>
              <a:ext cx="910751" cy="15901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É</a:t>
              </a:r>
              <a:r>
                <a:rPr sz="950" dirty="0">
                  <a:solidFill>
                    <a:srgbClr val="231F20"/>
                  </a:solidFill>
                  <a:latin typeface="Arial"/>
                  <a:cs typeface="Arial"/>
                </a:rPr>
                <a:t>cologique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971999" y="4561196"/>
              <a:ext cx="972185" cy="252095"/>
            </a:xfrm>
            <a:custGeom>
              <a:avLst/>
              <a:gdLst/>
              <a:ahLst/>
              <a:cxnLst/>
              <a:rect l="l" t="t" r="r" b="b"/>
              <a:pathLst>
                <a:path w="972185" h="252095">
                  <a:moveTo>
                    <a:pt x="917994" y="0"/>
                  </a:moveTo>
                  <a:lnTo>
                    <a:pt x="54000" y="0"/>
                  </a:lnTo>
                  <a:lnTo>
                    <a:pt x="22781" y="843"/>
                  </a:lnTo>
                  <a:lnTo>
                    <a:pt x="6750" y="6750"/>
                  </a:lnTo>
                  <a:lnTo>
                    <a:pt x="843" y="22781"/>
                  </a:lnTo>
                  <a:lnTo>
                    <a:pt x="0" y="54000"/>
                  </a:lnTo>
                  <a:lnTo>
                    <a:pt x="0" y="198005"/>
                  </a:lnTo>
                  <a:lnTo>
                    <a:pt x="843" y="229224"/>
                  </a:lnTo>
                  <a:lnTo>
                    <a:pt x="6750" y="245256"/>
                  </a:lnTo>
                  <a:lnTo>
                    <a:pt x="22781" y="251162"/>
                  </a:lnTo>
                  <a:lnTo>
                    <a:pt x="54000" y="252006"/>
                  </a:lnTo>
                  <a:lnTo>
                    <a:pt x="917994" y="252006"/>
                  </a:lnTo>
                  <a:lnTo>
                    <a:pt x="949213" y="251162"/>
                  </a:lnTo>
                  <a:lnTo>
                    <a:pt x="965244" y="245256"/>
                  </a:lnTo>
                  <a:lnTo>
                    <a:pt x="971150" y="229224"/>
                  </a:lnTo>
                  <a:lnTo>
                    <a:pt x="971994" y="198005"/>
                  </a:lnTo>
                  <a:lnTo>
                    <a:pt x="971994" y="54000"/>
                  </a:lnTo>
                  <a:lnTo>
                    <a:pt x="971150" y="22781"/>
                  </a:lnTo>
                  <a:lnTo>
                    <a:pt x="965244" y="6750"/>
                  </a:lnTo>
                  <a:lnTo>
                    <a:pt x="949213" y="843"/>
                  </a:lnTo>
                  <a:lnTo>
                    <a:pt x="917994" y="0"/>
                  </a:lnTo>
                  <a:close/>
                </a:path>
              </a:pathLst>
            </a:custGeom>
            <a:solidFill>
              <a:srgbClr val="FDB9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1013299" y="4597769"/>
              <a:ext cx="327660" cy="1701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950" b="1" dirty="0">
                  <a:solidFill>
                    <a:srgbClr val="231F20"/>
                  </a:solidFill>
                  <a:latin typeface="Arial"/>
                  <a:cs typeface="Arial"/>
                </a:rPr>
                <a:t>L</a:t>
              </a:r>
              <a:r>
                <a:rPr sz="950" spc="-5" dirty="0">
                  <a:solidFill>
                    <a:srgbClr val="231F20"/>
                  </a:solidFill>
                  <a:latin typeface="Arial"/>
                  <a:cs typeface="Arial"/>
                </a:rPr>
                <a:t>égal</a:t>
              </a:r>
              <a:endParaRPr sz="950" dirty="0">
                <a:latin typeface="Arial"/>
                <a:cs typeface="Arial"/>
              </a:endParaRPr>
            </a:p>
          </p:txBody>
        </p:sp>
      </p:grpSp>
      <p:sp>
        <p:nvSpPr>
          <p:cNvPr id="29" name="object 29"/>
          <p:cNvSpPr/>
          <p:nvPr/>
        </p:nvSpPr>
        <p:spPr>
          <a:xfrm>
            <a:off x="5723999" y="3117600"/>
            <a:ext cx="1044575" cy="360045"/>
          </a:xfrm>
          <a:custGeom>
            <a:avLst/>
            <a:gdLst/>
            <a:ahLst/>
            <a:cxnLst/>
            <a:rect l="l" t="t" r="r" b="b"/>
            <a:pathLst>
              <a:path w="1044575" h="36004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990003" y="360006"/>
                </a:lnTo>
                <a:lnTo>
                  <a:pt x="1021222" y="359163"/>
                </a:lnTo>
                <a:lnTo>
                  <a:pt x="1037253" y="353256"/>
                </a:lnTo>
                <a:lnTo>
                  <a:pt x="1043159" y="337225"/>
                </a:lnTo>
                <a:lnTo>
                  <a:pt x="1044003" y="306006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734051" y="3196059"/>
            <a:ext cx="9906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Entreprise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52000" y="1692000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52000" y="224962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52000" y="280501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52000" y="3360407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52000" y="3915802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52000" y="4471199"/>
            <a:ext cx="311404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3060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52000" y="4471199"/>
            <a:ext cx="3240000" cy="432434"/>
          </a:xfrm>
          <a:custGeom>
            <a:avLst/>
            <a:gdLst/>
            <a:ahLst/>
            <a:cxnLst/>
            <a:rect l="l" t="t" r="r" b="b"/>
            <a:pathLst>
              <a:path w="3114040" h="43243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78002"/>
                </a:lnTo>
                <a:lnTo>
                  <a:pt x="843" y="409221"/>
                </a:lnTo>
                <a:lnTo>
                  <a:pt x="6750" y="425253"/>
                </a:lnTo>
                <a:lnTo>
                  <a:pt x="22781" y="431159"/>
                </a:lnTo>
                <a:lnTo>
                  <a:pt x="54000" y="432003"/>
                </a:lnTo>
                <a:lnTo>
                  <a:pt x="3060001" y="432003"/>
                </a:lnTo>
                <a:lnTo>
                  <a:pt x="3091220" y="431159"/>
                </a:lnTo>
                <a:lnTo>
                  <a:pt x="3107251" y="425253"/>
                </a:lnTo>
                <a:lnTo>
                  <a:pt x="3113158" y="409221"/>
                </a:lnTo>
                <a:lnTo>
                  <a:pt x="3114001" y="378002"/>
                </a:lnTo>
                <a:lnTo>
                  <a:pt x="3114001" y="54000"/>
                </a:lnTo>
                <a:lnTo>
                  <a:pt x="3113158" y="22781"/>
                </a:lnTo>
                <a:lnTo>
                  <a:pt x="3107251" y="6750"/>
                </a:lnTo>
                <a:lnTo>
                  <a:pt x="3091220" y="843"/>
                </a:lnTo>
                <a:lnTo>
                  <a:pt x="3060001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88799" y="6381004"/>
            <a:ext cx="0" cy="1449070"/>
          </a:xfrm>
          <a:custGeom>
            <a:avLst/>
            <a:gdLst/>
            <a:ahLst/>
            <a:cxnLst/>
            <a:rect l="l" t="t" r="r" b="b"/>
            <a:pathLst>
              <a:path h="1449070">
                <a:moveTo>
                  <a:pt x="0" y="0"/>
                </a:moveTo>
                <a:lnTo>
                  <a:pt x="0" y="1449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63400" y="6807130"/>
            <a:ext cx="0" cy="1905000"/>
          </a:xfrm>
          <a:custGeom>
            <a:avLst/>
            <a:gdLst/>
            <a:ahLst/>
            <a:cxnLst/>
            <a:rect l="l" t="t" r="r" b="b"/>
            <a:pathLst>
              <a:path h="1905000">
                <a:moveTo>
                  <a:pt x="0" y="0"/>
                </a:moveTo>
                <a:lnTo>
                  <a:pt x="0" y="190487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14197" y="6376315"/>
            <a:ext cx="560070" cy="320040"/>
          </a:xfrm>
          <a:custGeom>
            <a:avLst/>
            <a:gdLst/>
            <a:ahLst/>
            <a:cxnLst/>
            <a:rect l="l" t="t" r="r" b="b"/>
            <a:pathLst>
              <a:path w="560069" h="320040">
                <a:moveTo>
                  <a:pt x="559803" y="0"/>
                </a:moveTo>
                <a:lnTo>
                  <a:pt x="0" y="31978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76402" y="6876005"/>
            <a:ext cx="967105" cy="549275"/>
          </a:xfrm>
          <a:custGeom>
            <a:avLst/>
            <a:gdLst/>
            <a:ahLst/>
            <a:cxnLst/>
            <a:rect l="l" t="t" r="r" b="b"/>
            <a:pathLst>
              <a:path w="967105" h="549275">
                <a:moveTo>
                  <a:pt x="966597" y="0"/>
                </a:moveTo>
                <a:lnTo>
                  <a:pt x="0" y="54899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546849" y="6839103"/>
            <a:ext cx="454025" cy="370205"/>
          </a:xfrm>
          <a:custGeom>
            <a:avLst/>
            <a:gdLst/>
            <a:ahLst/>
            <a:cxnLst/>
            <a:rect l="l" t="t" r="r" b="b"/>
            <a:pathLst>
              <a:path w="454025" h="370204">
                <a:moveTo>
                  <a:pt x="0" y="0"/>
                </a:moveTo>
                <a:lnTo>
                  <a:pt x="453644" y="3699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10400" y="6834186"/>
            <a:ext cx="579755" cy="1014094"/>
          </a:xfrm>
          <a:custGeom>
            <a:avLst/>
            <a:gdLst/>
            <a:ahLst/>
            <a:cxnLst/>
            <a:rect l="l" t="t" r="r" b="b"/>
            <a:pathLst>
              <a:path w="579754" h="1014095">
                <a:moveTo>
                  <a:pt x="0" y="0"/>
                </a:moveTo>
                <a:lnTo>
                  <a:pt x="579602" y="1013815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42200" y="6300004"/>
            <a:ext cx="1172210" cy="0"/>
          </a:xfrm>
          <a:custGeom>
            <a:avLst/>
            <a:gdLst/>
            <a:ahLst/>
            <a:cxnLst/>
            <a:rect l="l" t="t" r="r" b="b"/>
            <a:pathLst>
              <a:path w="1172210">
                <a:moveTo>
                  <a:pt x="0" y="0"/>
                </a:moveTo>
                <a:lnTo>
                  <a:pt x="117180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33500" y="6336008"/>
            <a:ext cx="463550" cy="372110"/>
          </a:xfrm>
          <a:custGeom>
            <a:avLst/>
            <a:gdLst/>
            <a:ahLst/>
            <a:cxnLst/>
            <a:rect l="l" t="t" r="r" b="b"/>
            <a:pathLst>
              <a:path w="463550" h="372109">
                <a:moveTo>
                  <a:pt x="0" y="0"/>
                </a:moveTo>
                <a:lnTo>
                  <a:pt x="463499" y="37161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1004" y="7128003"/>
            <a:ext cx="720090" cy="540385"/>
          </a:xfrm>
          <a:custGeom>
            <a:avLst/>
            <a:gdLst/>
            <a:ahLst/>
            <a:cxnLst/>
            <a:rect l="l" t="t" r="r" b="b"/>
            <a:pathLst>
              <a:path w="720090" h="540384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666000" y="540004"/>
                </a:lnTo>
                <a:lnTo>
                  <a:pt x="697219" y="539160"/>
                </a:lnTo>
                <a:lnTo>
                  <a:pt x="713251" y="533253"/>
                </a:lnTo>
                <a:lnTo>
                  <a:pt x="719157" y="517222"/>
                </a:lnTo>
                <a:lnTo>
                  <a:pt x="720001" y="486003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00049" y="7168878"/>
            <a:ext cx="762001" cy="438582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R="111760" algn="ctr"/>
            <a:r>
              <a:rPr sz="950" kern="0" spc="-5" dirty="0" smtClean="0">
                <a:solidFill>
                  <a:srgbClr val="231F20"/>
                </a:solidFill>
                <a:latin typeface="Arial"/>
                <a:cs typeface="Arial"/>
              </a:rPr>
              <a:t>Nouveau</a:t>
            </a:r>
            <a:endParaRPr lang="fr-FR" sz="950" kern="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111760" algn="ctr"/>
            <a:r>
              <a:rPr sz="950" kern="0" spc="-5" dirty="0" smtClean="0">
                <a:solidFill>
                  <a:srgbClr val="231F20"/>
                </a:solidFill>
                <a:latin typeface="Arial"/>
                <a:cs typeface="Arial"/>
              </a:rPr>
              <a:t>produit</a:t>
            </a:r>
            <a:endParaRPr sz="950" kern="0" dirty="0">
              <a:latin typeface="Arial"/>
              <a:cs typeface="Arial"/>
            </a:endParaRPr>
          </a:p>
          <a:p>
            <a:pPr algn="ctr"/>
            <a:r>
              <a:rPr sz="950" kern="0" spc="-5" dirty="0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sz="950" kern="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kern="0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endParaRPr sz="950" kern="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21004" y="7128003"/>
            <a:ext cx="720090" cy="540385"/>
          </a:xfrm>
          <a:custGeom>
            <a:avLst/>
            <a:gdLst/>
            <a:ahLst/>
            <a:cxnLst/>
            <a:rect l="l" t="t" r="r" b="b"/>
            <a:pathLst>
              <a:path w="720090" h="5403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666000" y="540004"/>
                </a:lnTo>
                <a:lnTo>
                  <a:pt x="697219" y="539160"/>
                </a:lnTo>
                <a:lnTo>
                  <a:pt x="713251" y="533253"/>
                </a:lnTo>
                <a:lnTo>
                  <a:pt x="719157" y="517222"/>
                </a:lnTo>
                <a:lnTo>
                  <a:pt x="720001" y="486003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90999" y="7128003"/>
            <a:ext cx="936625" cy="414020"/>
          </a:xfrm>
          <a:custGeom>
            <a:avLst/>
            <a:gdLst/>
            <a:ahLst/>
            <a:cxnLst/>
            <a:rect l="l" t="t" r="r" b="b"/>
            <a:pathLst>
              <a:path w="936625" h="414020">
                <a:moveTo>
                  <a:pt x="882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882002" y="414007"/>
                </a:lnTo>
                <a:lnTo>
                  <a:pt x="913221" y="413163"/>
                </a:lnTo>
                <a:lnTo>
                  <a:pt x="929252" y="407257"/>
                </a:lnTo>
                <a:lnTo>
                  <a:pt x="935158" y="391225"/>
                </a:lnTo>
                <a:lnTo>
                  <a:pt x="936002" y="360006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653138" y="7175727"/>
            <a:ext cx="812347" cy="314189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90805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Recherche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90805" algn="ctr">
              <a:lnSpc>
                <a:spcPts val="1100"/>
              </a:lnSpc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fondamentale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590999" y="7128003"/>
            <a:ext cx="936625" cy="414020"/>
          </a:xfrm>
          <a:custGeom>
            <a:avLst/>
            <a:gdLst/>
            <a:ahLst/>
            <a:cxnLst/>
            <a:rect l="l" t="t" r="r" b="b"/>
            <a:pathLst>
              <a:path w="936625" h="4140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60006"/>
                </a:lnTo>
                <a:lnTo>
                  <a:pt x="843" y="391225"/>
                </a:lnTo>
                <a:lnTo>
                  <a:pt x="6750" y="407257"/>
                </a:lnTo>
                <a:lnTo>
                  <a:pt x="22781" y="413163"/>
                </a:lnTo>
                <a:lnTo>
                  <a:pt x="54000" y="414007"/>
                </a:lnTo>
                <a:lnTo>
                  <a:pt x="882002" y="414007"/>
                </a:lnTo>
                <a:lnTo>
                  <a:pt x="913221" y="413163"/>
                </a:lnTo>
                <a:lnTo>
                  <a:pt x="929252" y="407257"/>
                </a:lnTo>
                <a:lnTo>
                  <a:pt x="935158" y="391225"/>
                </a:lnTo>
                <a:lnTo>
                  <a:pt x="936002" y="360006"/>
                </a:lnTo>
                <a:lnTo>
                  <a:pt x="936002" y="54000"/>
                </a:lnTo>
                <a:lnTo>
                  <a:pt x="935158" y="22781"/>
                </a:lnTo>
                <a:lnTo>
                  <a:pt x="929252" y="6750"/>
                </a:lnTo>
                <a:lnTo>
                  <a:pt x="913221" y="843"/>
                </a:lnTo>
                <a:lnTo>
                  <a:pt x="882002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64760" y="6025043"/>
            <a:ext cx="1008380" cy="540385"/>
          </a:xfrm>
          <a:custGeom>
            <a:avLst/>
            <a:gdLst/>
            <a:ahLst/>
            <a:cxnLst/>
            <a:rect l="l" t="t" r="r" b="b"/>
            <a:pathLst>
              <a:path w="1008379" h="54038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953998" y="540004"/>
                </a:lnTo>
                <a:lnTo>
                  <a:pt x="985217" y="539160"/>
                </a:lnTo>
                <a:lnTo>
                  <a:pt x="1001248" y="533253"/>
                </a:lnTo>
                <a:lnTo>
                  <a:pt x="1007155" y="517222"/>
                </a:lnTo>
                <a:lnTo>
                  <a:pt x="1007999" y="486003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411750" y="6065918"/>
            <a:ext cx="914400" cy="460382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Application 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d’une</a:t>
            </a:r>
            <a:r>
              <a:rPr lang="fr-FR" sz="950" spc="-6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invention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364760" y="6025043"/>
            <a:ext cx="1008380" cy="540385"/>
          </a:xfrm>
          <a:custGeom>
            <a:avLst/>
            <a:gdLst/>
            <a:ahLst/>
            <a:cxnLst/>
            <a:rect l="l" t="t" r="r" b="b"/>
            <a:pathLst>
              <a:path w="1008379" h="5403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953998" y="540004"/>
                </a:lnTo>
                <a:lnTo>
                  <a:pt x="985217" y="539160"/>
                </a:lnTo>
                <a:lnTo>
                  <a:pt x="1001248" y="533253"/>
                </a:lnTo>
                <a:lnTo>
                  <a:pt x="1007155" y="517222"/>
                </a:lnTo>
                <a:lnTo>
                  <a:pt x="1007999" y="486003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48760" y="7830001"/>
            <a:ext cx="1224280" cy="540385"/>
          </a:xfrm>
          <a:custGeom>
            <a:avLst/>
            <a:gdLst/>
            <a:ahLst/>
            <a:cxnLst/>
            <a:rect l="l" t="t" r="r" b="b"/>
            <a:pathLst>
              <a:path w="1224279" h="54038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1170000" y="540004"/>
                </a:lnTo>
                <a:lnTo>
                  <a:pt x="1201219" y="539160"/>
                </a:lnTo>
                <a:lnTo>
                  <a:pt x="1217250" y="533253"/>
                </a:lnTo>
                <a:lnTo>
                  <a:pt x="1223156" y="517222"/>
                </a:lnTo>
                <a:lnTo>
                  <a:pt x="1224000" y="486003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188314" y="7870876"/>
            <a:ext cx="1145173" cy="452902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217804" algn="ctr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répondre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217804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aux</a:t>
            </a:r>
            <a:r>
              <a:rPr sz="950" spc="-9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évolutions</a:t>
            </a:r>
            <a:endParaRPr sz="950" dirty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fr-FR" sz="950" spc="-3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148760" y="7830001"/>
            <a:ext cx="1224280" cy="540385"/>
          </a:xfrm>
          <a:custGeom>
            <a:avLst/>
            <a:gdLst/>
            <a:ahLst/>
            <a:cxnLst/>
            <a:rect l="l" t="t" r="r" b="b"/>
            <a:pathLst>
              <a:path w="1224279" h="5403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1170000" y="540004"/>
                </a:lnTo>
                <a:lnTo>
                  <a:pt x="1201219" y="539160"/>
                </a:lnTo>
                <a:lnTo>
                  <a:pt x="1217250" y="533253"/>
                </a:lnTo>
                <a:lnTo>
                  <a:pt x="1223156" y="517222"/>
                </a:lnTo>
                <a:lnTo>
                  <a:pt x="1224000" y="486003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263511" y="8531998"/>
            <a:ext cx="1008380" cy="540385"/>
          </a:xfrm>
          <a:custGeom>
            <a:avLst/>
            <a:gdLst/>
            <a:ahLst/>
            <a:cxnLst/>
            <a:rect l="l" t="t" r="r" b="b"/>
            <a:pathLst>
              <a:path w="1008379" h="540384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953998" y="540004"/>
                </a:lnTo>
                <a:lnTo>
                  <a:pt x="985217" y="539160"/>
                </a:lnTo>
                <a:lnTo>
                  <a:pt x="1001248" y="533253"/>
                </a:lnTo>
                <a:lnTo>
                  <a:pt x="1007155" y="517222"/>
                </a:lnTo>
                <a:lnTo>
                  <a:pt x="1007999" y="486003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272401" y="8572872"/>
            <a:ext cx="990600" cy="4514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Pour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maintenir</a:t>
            </a:r>
            <a:endParaRPr lang="fr-FR" sz="950" spc="-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lang="fr-FR" sz="950" spc="-8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développer 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ses</a:t>
            </a:r>
            <a:r>
              <a:rPr lang="fr-FR" sz="950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profits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263511" y="8531998"/>
            <a:ext cx="1008380" cy="540385"/>
          </a:xfrm>
          <a:custGeom>
            <a:avLst/>
            <a:gdLst/>
            <a:ahLst/>
            <a:cxnLst/>
            <a:rect l="l" t="t" r="r" b="b"/>
            <a:pathLst>
              <a:path w="1008379" h="5403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953998" y="540004"/>
                </a:lnTo>
                <a:lnTo>
                  <a:pt x="985217" y="539160"/>
                </a:lnTo>
                <a:lnTo>
                  <a:pt x="1001248" y="533253"/>
                </a:lnTo>
                <a:lnTo>
                  <a:pt x="1007155" y="517222"/>
                </a:lnTo>
                <a:lnTo>
                  <a:pt x="1007999" y="486003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846897" y="7703999"/>
            <a:ext cx="1116330" cy="576580"/>
          </a:xfrm>
          <a:custGeom>
            <a:avLst/>
            <a:gdLst/>
            <a:ahLst/>
            <a:cxnLst/>
            <a:rect l="l" t="t" r="r" b="b"/>
            <a:pathLst>
              <a:path w="1116329" h="576579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22008"/>
                </a:lnTo>
                <a:lnTo>
                  <a:pt x="843" y="553219"/>
                </a:lnTo>
                <a:lnTo>
                  <a:pt x="6750" y="569247"/>
                </a:lnTo>
                <a:lnTo>
                  <a:pt x="22781" y="575152"/>
                </a:lnTo>
                <a:lnTo>
                  <a:pt x="54000" y="575995"/>
                </a:lnTo>
                <a:lnTo>
                  <a:pt x="1061999" y="575995"/>
                </a:lnTo>
                <a:lnTo>
                  <a:pt x="1093218" y="575152"/>
                </a:lnTo>
                <a:lnTo>
                  <a:pt x="1109249" y="569247"/>
                </a:lnTo>
                <a:lnTo>
                  <a:pt x="1115156" y="553219"/>
                </a:lnTo>
                <a:lnTo>
                  <a:pt x="1115999" y="522008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833562" y="7762526"/>
            <a:ext cx="1143000" cy="4595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20"/>
              </a:lnSpc>
            </a:pP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fr-FR" sz="950" spc="-18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lang="fr-FR" sz="950" spc="-18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lang="fr-FR" sz="950" dirty="0" smtClean="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2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950" dirty="0">
              <a:latin typeface="Arial"/>
              <a:cs typeface="Arial"/>
            </a:endParaRPr>
          </a:p>
          <a:p>
            <a:pPr algn="ctr">
              <a:lnSpc>
                <a:spcPts val="112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 en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partenariat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846897" y="7703999"/>
            <a:ext cx="1116330" cy="576580"/>
          </a:xfrm>
          <a:custGeom>
            <a:avLst/>
            <a:gdLst/>
            <a:ahLst/>
            <a:cxnLst/>
            <a:rect l="l" t="t" r="r" b="b"/>
            <a:pathLst>
              <a:path w="1116329" h="5765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22008"/>
                </a:lnTo>
                <a:lnTo>
                  <a:pt x="843" y="553219"/>
                </a:lnTo>
                <a:lnTo>
                  <a:pt x="6750" y="569247"/>
                </a:lnTo>
                <a:lnTo>
                  <a:pt x="22781" y="575152"/>
                </a:lnTo>
                <a:lnTo>
                  <a:pt x="54000" y="575995"/>
                </a:lnTo>
                <a:lnTo>
                  <a:pt x="1061999" y="575995"/>
                </a:lnTo>
                <a:lnTo>
                  <a:pt x="1093218" y="575152"/>
                </a:lnTo>
                <a:lnTo>
                  <a:pt x="1109249" y="569247"/>
                </a:lnTo>
                <a:lnTo>
                  <a:pt x="1115156" y="553219"/>
                </a:lnTo>
                <a:lnTo>
                  <a:pt x="1115999" y="522008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18199" y="6183000"/>
            <a:ext cx="2160270" cy="234315"/>
          </a:xfrm>
          <a:custGeom>
            <a:avLst/>
            <a:gdLst/>
            <a:ahLst/>
            <a:cxnLst/>
            <a:rect l="l" t="t" r="r" b="b"/>
            <a:pathLst>
              <a:path w="2160270" h="234314">
                <a:moveTo>
                  <a:pt x="2106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106002" y="233997"/>
                </a:lnTo>
                <a:lnTo>
                  <a:pt x="2137221" y="233153"/>
                </a:lnTo>
                <a:lnTo>
                  <a:pt x="2153253" y="227247"/>
                </a:lnTo>
                <a:lnTo>
                  <a:pt x="2159159" y="211216"/>
                </a:lnTo>
                <a:lnTo>
                  <a:pt x="2160003" y="179997"/>
                </a:lnTo>
                <a:lnTo>
                  <a:pt x="2160003" y="54000"/>
                </a:lnTo>
                <a:lnTo>
                  <a:pt x="2159159" y="22781"/>
                </a:lnTo>
                <a:lnTo>
                  <a:pt x="2153253" y="6750"/>
                </a:lnTo>
                <a:lnTo>
                  <a:pt x="2137221" y="843"/>
                </a:lnTo>
                <a:lnTo>
                  <a:pt x="210600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070107" y="6198457"/>
            <a:ext cx="105645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Innovation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010799" y="6651901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5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702005" y="233997"/>
                </a:lnTo>
                <a:lnTo>
                  <a:pt x="733224" y="233153"/>
                </a:lnTo>
                <a:lnTo>
                  <a:pt x="749255" y="227247"/>
                </a:lnTo>
                <a:lnTo>
                  <a:pt x="755161" y="211216"/>
                </a:lnTo>
                <a:lnTo>
                  <a:pt x="756005" y="179997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058182" y="6679476"/>
            <a:ext cx="661518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Démarche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85398" y="6651901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5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702005" y="233997"/>
                </a:lnTo>
                <a:lnTo>
                  <a:pt x="733224" y="233153"/>
                </a:lnTo>
                <a:lnTo>
                  <a:pt x="749255" y="227247"/>
                </a:lnTo>
                <a:lnTo>
                  <a:pt x="755161" y="211216"/>
                </a:lnTo>
                <a:lnTo>
                  <a:pt x="756005" y="179997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456079" y="6679476"/>
            <a:ext cx="614923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259997" y="6870481"/>
            <a:ext cx="777240" cy="1045210"/>
          </a:xfrm>
          <a:custGeom>
            <a:avLst/>
            <a:gdLst/>
            <a:ahLst/>
            <a:cxnLst/>
            <a:rect l="l" t="t" r="r" b="b"/>
            <a:pathLst>
              <a:path w="777239" h="1045209">
                <a:moveTo>
                  <a:pt x="777138" y="0"/>
                </a:moveTo>
                <a:lnTo>
                  <a:pt x="0" y="104501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648569" y="6808500"/>
            <a:ext cx="393700" cy="1782445"/>
          </a:xfrm>
          <a:custGeom>
            <a:avLst/>
            <a:gdLst/>
            <a:ahLst/>
            <a:cxnLst/>
            <a:rect l="l" t="t" r="r" b="b"/>
            <a:pathLst>
              <a:path w="393700" h="1782445">
                <a:moveTo>
                  <a:pt x="393661" y="0"/>
                </a:moveTo>
                <a:lnTo>
                  <a:pt x="0" y="178200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005199" y="6816134"/>
            <a:ext cx="513080" cy="1801495"/>
          </a:xfrm>
          <a:custGeom>
            <a:avLst/>
            <a:gdLst/>
            <a:ahLst/>
            <a:cxnLst/>
            <a:rect l="l" t="t" r="r" b="b"/>
            <a:pathLst>
              <a:path w="513080" h="1801495">
                <a:moveTo>
                  <a:pt x="0" y="0"/>
                </a:moveTo>
                <a:lnTo>
                  <a:pt x="513003" y="180136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36199" y="6651901"/>
            <a:ext cx="756285" cy="234315"/>
          </a:xfrm>
          <a:custGeom>
            <a:avLst/>
            <a:gdLst/>
            <a:ahLst/>
            <a:cxnLst/>
            <a:rect l="l" t="t" r="r" b="b"/>
            <a:pathLst>
              <a:path w="756285" h="234315">
                <a:moveTo>
                  <a:pt x="702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702005" y="233997"/>
                </a:lnTo>
                <a:lnTo>
                  <a:pt x="733224" y="233153"/>
                </a:lnTo>
                <a:lnTo>
                  <a:pt x="749255" y="227247"/>
                </a:lnTo>
                <a:lnTo>
                  <a:pt x="755161" y="211216"/>
                </a:lnTo>
                <a:lnTo>
                  <a:pt x="756005" y="179997"/>
                </a:lnTo>
                <a:lnTo>
                  <a:pt x="756005" y="54000"/>
                </a:lnTo>
                <a:lnTo>
                  <a:pt x="755161" y="22781"/>
                </a:lnTo>
                <a:lnTo>
                  <a:pt x="749255" y="6750"/>
                </a:lnTo>
                <a:lnTo>
                  <a:pt x="733224" y="843"/>
                </a:lnTo>
                <a:lnTo>
                  <a:pt x="702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671441" y="6679476"/>
            <a:ext cx="68580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types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31999" y="7830001"/>
            <a:ext cx="1224280" cy="540385"/>
          </a:xfrm>
          <a:custGeom>
            <a:avLst/>
            <a:gdLst/>
            <a:ahLst/>
            <a:cxnLst/>
            <a:rect l="l" t="t" r="r" b="b"/>
            <a:pathLst>
              <a:path w="1224280" h="54038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1170000" y="540004"/>
                </a:lnTo>
                <a:lnTo>
                  <a:pt x="1201219" y="539160"/>
                </a:lnTo>
                <a:lnTo>
                  <a:pt x="1217250" y="533253"/>
                </a:lnTo>
                <a:lnTo>
                  <a:pt x="1223156" y="517222"/>
                </a:lnTo>
                <a:lnTo>
                  <a:pt x="1224000" y="486003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35174" y="7870876"/>
            <a:ext cx="1217930" cy="447624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R="100965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Commercialisation</a:t>
            </a:r>
          </a:p>
          <a:p>
            <a:pPr marR="100965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(conditionnement,</a:t>
            </a:r>
          </a:p>
          <a:p>
            <a:pPr marR="100965" algn="ctr"/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distribution,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prix…)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1999" y="7830001"/>
            <a:ext cx="1224280" cy="540385"/>
          </a:xfrm>
          <a:custGeom>
            <a:avLst/>
            <a:gdLst/>
            <a:ahLst/>
            <a:cxnLst/>
            <a:rect l="l" t="t" r="r" b="b"/>
            <a:pathLst>
              <a:path w="1224280" h="54038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86003"/>
                </a:lnTo>
                <a:lnTo>
                  <a:pt x="843" y="517222"/>
                </a:lnTo>
                <a:lnTo>
                  <a:pt x="6750" y="533253"/>
                </a:lnTo>
                <a:lnTo>
                  <a:pt x="22781" y="539160"/>
                </a:lnTo>
                <a:lnTo>
                  <a:pt x="54000" y="540004"/>
                </a:lnTo>
                <a:lnTo>
                  <a:pt x="1170000" y="540004"/>
                </a:lnTo>
                <a:lnTo>
                  <a:pt x="1201219" y="539160"/>
                </a:lnTo>
                <a:lnTo>
                  <a:pt x="1217250" y="533253"/>
                </a:lnTo>
                <a:lnTo>
                  <a:pt x="1223156" y="517222"/>
                </a:lnTo>
                <a:lnTo>
                  <a:pt x="1224000" y="486003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07999" y="8531998"/>
            <a:ext cx="864235" cy="234315"/>
          </a:xfrm>
          <a:custGeom>
            <a:avLst/>
            <a:gdLst/>
            <a:ahLst/>
            <a:cxnLst/>
            <a:rect l="l" t="t" r="r" b="b"/>
            <a:pathLst>
              <a:path w="864235" h="234315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810005" y="233997"/>
                </a:lnTo>
                <a:lnTo>
                  <a:pt x="841224" y="233153"/>
                </a:lnTo>
                <a:lnTo>
                  <a:pt x="857256" y="227247"/>
                </a:lnTo>
                <a:lnTo>
                  <a:pt x="863162" y="211216"/>
                </a:lnTo>
                <a:lnTo>
                  <a:pt x="864006" y="179997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1011174" y="8559572"/>
            <a:ext cx="8578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Organisation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007999" y="8531998"/>
            <a:ext cx="864235" cy="234315"/>
          </a:xfrm>
          <a:custGeom>
            <a:avLst/>
            <a:gdLst/>
            <a:ahLst/>
            <a:cxnLst/>
            <a:rect l="l" t="t" r="r" b="b"/>
            <a:pathLst>
              <a:path w="864235" h="2343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810005" y="233997"/>
                </a:lnTo>
                <a:lnTo>
                  <a:pt x="841224" y="233153"/>
                </a:lnTo>
                <a:lnTo>
                  <a:pt x="857256" y="227247"/>
                </a:lnTo>
                <a:lnTo>
                  <a:pt x="863162" y="211216"/>
                </a:lnTo>
                <a:lnTo>
                  <a:pt x="864006" y="179997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051999" y="8531998"/>
            <a:ext cx="1008380" cy="576580"/>
          </a:xfrm>
          <a:custGeom>
            <a:avLst/>
            <a:gdLst/>
            <a:ahLst/>
            <a:cxnLst/>
            <a:rect l="l" t="t" r="r" b="b"/>
            <a:pathLst>
              <a:path w="1008380" h="576579">
                <a:moveTo>
                  <a:pt x="953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22008"/>
                </a:lnTo>
                <a:lnTo>
                  <a:pt x="843" y="553219"/>
                </a:lnTo>
                <a:lnTo>
                  <a:pt x="6750" y="569247"/>
                </a:lnTo>
                <a:lnTo>
                  <a:pt x="22781" y="575152"/>
                </a:lnTo>
                <a:lnTo>
                  <a:pt x="54000" y="575995"/>
                </a:lnTo>
                <a:lnTo>
                  <a:pt x="953998" y="575995"/>
                </a:lnTo>
                <a:lnTo>
                  <a:pt x="985217" y="575152"/>
                </a:lnTo>
                <a:lnTo>
                  <a:pt x="1001248" y="569247"/>
                </a:lnTo>
                <a:lnTo>
                  <a:pt x="1007155" y="553219"/>
                </a:lnTo>
                <a:lnTo>
                  <a:pt x="1007999" y="522008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097817" y="8590873"/>
            <a:ext cx="916745" cy="452902"/>
          </a:xfrm>
          <a:prstGeom prst="rect">
            <a:avLst/>
          </a:prstGeom>
        </p:spPr>
        <p:txBody>
          <a:bodyPr vert="horz" wrap="none" lIns="0" tIns="21590" rIns="0" bIns="0" rtlCol="0">
            <a:spAutoFit/>
          </a:bodyPr>
          <a:lstStyle/>
          <a:p>
            <a:pPr marR="193675" algn="ctr">
              <a:lnSpc>
                <a:spcPts val="1100"/>
              </a:lnSpc>
            </a:pP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Procédé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R="193675" algn="ctr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950" dirty="0">
              <a:latin typeface="Arial"/>
              <a:cs typeface="Arial"/>
            </a:endParaRPr>
          </a:p>
          <a:p>
            <a:pPr algn="ctr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distribution)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051999" y="8531998"/>
            <a:ext cx="1008380" cy="576580"/>
          </a:xfrm>
          <a:custGeom>
            <a:avLst/>
            <a:gdLst/>
            <a:ahLst/>
            <a:cxnLst/>
            <a:rect l="l" t="t" r="r" b="b"/>
            <a:pathLst>
              <a:path w="1008380" h="57657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22008"/>
                </a:lnTo>
                <a:lnTo>
                  <a:pt x="843" y="553219"/>
                </a:lnTo>
                <a:lnTo>
                  <a:pt x="6750" y="569247"/>
                </a:lnTo>
                <a:lnTo>
                  <a:pt x="22781" y="575152"/>
                </a:lnTo>
                <a:lnTo>
                  <a:pt x="54000" y="575995"/>
                </a:lnTo>
                <a:lnTo>
                  <a:pt x="953998" y="575995"/>
                </a:lnTo>
                <a:lnTo>
                  <a:pt x="985217" y="575152"/>
                </a:lnTo>
                <a:lnTo>
                  <a:pt x="1001248" y="569247"/>
                </a:lnTo>
                <a:lnTo>
                  <a:pt x="1007155" y="553219"/>
                </a:lnTo>
                <a:lnTo>
                  <a:pt x="1007999" y="522008"/>
                </a:lnTo>
                <a:lnTo>
                  <a:pt x="1007999" y="54000"/>
                </a:lnTo>
                <a:lnTo>
                  <a:pt x="1007155" y="22781"/>
                </a:lnTo>
                <a:lnTo>
                  <a:pt x="1001248" y="6750"/>
                </a:lnTo>
                <a:lnTo>
                  <a:pt x="985217" y="843"/>
                </a:lnTo>
                <a:lnTo>
                  <a:pt x="953998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725299" y="1089400"/>
            <a:ext cx="5465951" cy="4013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L’environnement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: des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facteurs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politiques, légaux,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économiques,  socioculturels, technologiques et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environnementaux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25300" y="5799937"/>
            <a:ext cx="26465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l’innovation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32003" y="5791635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94974" y="578378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4" name="object 10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96476" y="4527922"/>
            <a:ext cx="32649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Textes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normes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sécurité,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autorisations/  interdictions, droit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travail,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droit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commercial…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96476" y="1748725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Influence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pouvoirs publics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 monétaire,  protection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sociale,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fiscales…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96476" y="2306346"/>
            <a:ext cx="3010535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Inflation, chômage, croissance, 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change,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fr-FR" sz="950" spc="-9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d’achat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, prix du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carburant…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96476" y="2861735"/>
            <a:ext cx="2731576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Démographie, niveau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culturel,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vieillissement</a:t>
            </a:r>
            <a:endParaRPr lang="fr-FR" sz="95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1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population,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natalité,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valeurs…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96476" y="3486981"/>
            <a:ext cx="2960176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Innovations,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investissements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sz="95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D…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96476" y="3972527"/>
            <a:ext cx="318037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Climat, lutte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pollution, gestion des déchets,  économies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d’énergie…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1154</Words>
  <Application>Microsoft Macintosh PowerPoint</Application>
  <PresentationFormat>Personnalisé</PresentationFormat>
  <Paragraphs>197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5</cp:revision>
  <dcterms:created xsi:type="dcterms:W3CDTF">2018-06-26T16:34:06Z</dcterms:created>
  <dcterms:modified xsi:type="dcterms:W3CDTF">2018-07-12T16:39:33Z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2018-06-26T00:00:00Z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2018-06-26T00:00:00Z</vt:filetime>
  </property>
</Properties>
</file>